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handoutMasterIdLst>
    <p:handoutMasterId r:id="rId37"/>
  </p:handoutMasterIdLst>
  <p:sldIdLst>
    <p:sldId id="256" r:id="rId2"/>
    <p:sldId id="257" r:id="rId3"/>
    <p:sldId id="290" r:id="rId4"/>
    <p:sldId id="291" r:id="rId5"/>
    <p:sldId id="292" r:id="rId6"/>
    <p:sldId id="258" r:id="rId7"/>
    <p:sldId id="309" r:id="rId8"/>
    <p:sldId id="327" r:id="rId9"/>
    <p:sldId id="304" r:id="rId10"/>
    <p:sldId id="285" r:id="rId11"/>
    <p:sldId id="306" r:id="rId12"/>
    <p:sldId id="284" r:id="rId13"/>
    <p:sldId id="314" r:id="rId14"/>
    <p:sldId id="322" r:id="rId15"/>
    <p:sldId id="318" r:id="rId16"/>
    <p:sldId id="268" r:id="rId17"/>
    <p:sldId id="271" r:id="rId18"/>
    <p:sldId id="281" r:id="rId19"/>
    <p:sldId id="273" r:id="rId20"/>
    <p:sldId id="277" r:id="rId21"/>
    <p:sldId id="278" r:id="rId22"/>
    <p:sldId id="320" r:id="rId23"/>
    <p:sldId id="321" r:id="rId24"/>
    <p:sldId id="275" r:id="rId25"/>
    <p:sldId id="288" r:id="rId26"/>
    <p:sldId id="280" r:id="rId27"/>
    <p:sldId id="319" r:id="rId28"/>
    <p:sldId id="323" r:id="rId29"/>
    <p:sldId id="324" r:id="rId30"/>
    <p:sldId id="312" r:id="rId31"/>
    <p:sldId id="317" r:id="rId32"/>
    <p:sldId id="325" r:id="rId33"/>
    <p:sldId id="326" r:id="rId34"/>
    <p:sldId id="328"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528" autoAdjust="0"/>
    <p:restoredTop sz="76659" autoAdjust="0"/>
  </p:normalViewPr>
  <p:slideViewPr>
    <p:cSldViewPr>
      <p:cViewPr varScale="1">
        <p:scale>
          <a:sx n="92" d="100"/>
          <a:sy n="92" d="100"/>
        </p:scale>
        <p:origin x="-12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6" d="100"/>
          <a:sy n="76" d="100"/>
        </p:scale>
        <p:origin x="-1818"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86350FEA-D4B0-435E-BDAF-CB8C108F1F02}" type="datetimeFigureOut">
              <a:rPr lang="en-US"/>
              <a:pPr>
                <a:defRPr/>
              </a:pPr>
              <a:t>7/8/2008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726DC1F6-E1C6-49FE-B6AD-8C0960E40B18}"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9E33A1DD-EEEA-4EE4-8AF2-788E87EEB327}" type="datetimeFigureOut">
              <a:rPr lang="en-US"/>
              <a:pPr>
                <a:defRPr/>
              </a:pPr>
              <a:t>7/8/2008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D0BAD8E3-D619-4E00-AF30-27B9200F0DB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Narrow baseline stereo is largely a solved problem. Here, you see the result of a very simple graph cuts based algorithm that uses pixel differences as the cost term. </a:t>
            </a:r>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5524EF-AEB3-4E2D-9AE3-3EC5336FB303}" type="slidenum">
              <a:rPr lang="en-US"/>
              <a:pPr fontAlgn="base">
                <a:spcBef>
                  <a:spcPct val="0"/>
                </a:spcBef>
                <a:spcAft>
                  <a:spcPct val="0"/>
                </a:spcAft>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However, we can make it more suitable by changing its weighing kernel to a Gaussian and use circular regions which are actually realized by the Gaussians naturally. Additionally, we also know that GLOH has a better record in localization  but it also is not suitable for dense computation (because of its grid shape and weighting again)</a:t>
            </a:r>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07810A-0D50-496D-9517-1F9A4B86698F}" type="slidenum">
              <a:rPr lang="en-US"/>
              <a:pPr fontAlgn="base">
                <a:spcBef>
                  <a:spcPct val="0"/>
                </a:spcBef>
                <a:spcAft>
                  <a:spcPct val="0"/>
                </a:spcAft>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We propose to merge these two ideas where we have circular regions defined by Gaussians with increasing variance as you go away from the point center. Actually, in a recent publication, a grid similar to our DAISY has been shown to outperform SIFT for sparse feature matching also. But our motivation in using a grid like this also stems from its computational advantages.</a:t>
            </a: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82705F-E3DF-478F-AC62-5BD629D2B5F2}" type="slidenum">
              <a:rPr lang="en-US"/>
              <a:pPr fontAlgn="base">
                <a:spcBef>
                  <a:spcPct val="0"/>
                </a:spcBef>
                <a:spcAft>
                  <a:spcPct val="0"/>
                </a:spcAft>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Here, we outline our basic histogram computation: We first compute gradient magnitude layers in different orientations. Each of these layers are the magnitude of the gradient in a specific direction. Then, we apply convolution with a Gaussian kernel to pre-compute the histograms for every point. For example, to compute the histogram for this region, all we need to do is to read the corresponding values from the </a:t>
            </a:r>
            <a:r>
              <a:rPr lang="en-US" dirty="0" err="1" smtClean="0"/>
              <a:t>precomputed</a:t>
            </a:r>
            <a:r>
              <a:rPr lang="en-US" dirty="0" smtClean="0"/>
              <a:t> convoluted orientation layers. </a:t>
            </a:r>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769531-FB8B-439F-A535-883B345DD60B}" type="slidenum">
              <a:rPr lang="en-US"/>
              <a:pPr fontAlgn="base">
                <a:spcBef>
                  <a:spcPct val="0"/>
                </a:spcBef>
                <a:spcAft>
                  <a:spcPct val="0"/>
                </a:spcAft>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Since our regions are circular and since our weighing kernel is rotationally symmetric, when we want to compute the descriptor in a different orientation, these pre-computed layers are still valid but they only correspond to different bins of the histogram now.</a:t>
            </a:r>
          </a:p>
          <a:p>
            <a:pPr eaLnBrk="1" hangingPunct="1">
              <a:spcBef>
                <a:spcPct val="0"/>
              </a:spcBef>
            </a:pPr>
            <a:endParaRPr lang="en-US" dirty="0"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B640BD5-9DA1-44EA-AB6D-64F852F8DDA1}"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The overall procedure is described in this slide:</a:t>
            </a:r>
          </a:p>
          <a:p>
            <a:pPr marL="228600" indent="-228600" fontAlgn="auto">
              <a:spcBef>
                <a:spcPts val="0"/>
              </a:spcBef>
              <a:spcAft>
                <a:spcPts val="0"/>
              </a:spcAft>
              <a:buFontTx/>
              <a:buAutoNum type="arabicPeriod"/>
              <a:defRPr/>
            </a:pPr>
            <a:r>
              <a:rPr lang="en-US" dirty="0" smtClean="0"/>
              <a:t>We first compute gradient magnitudes in different directions</a:t>
            </a:r>
          </a:p>
          <a:p>
            <a:pPr marL="228600" indent="-228600" fontAlgn="auto">
              <a:spcBef>
                <a:spcPts val="0"/>
              </a:spcBef>
              <a:spcAft>
                <a:spcPts val="0"/>
              </a:spcAft>
              <a:buFontTx/>
              <a:buAutoNum type="arabicPeriod"/>
              <a:defRPr/>
            </a:pPr>
            <a:r>
              <a:rPr lang="en-US" dirty="0" smtClean="0"/>
              <a:t>We apply a Gaussian and sample these layers to compute the inner layer histograms.</a:t>
            </a:r>
          </a:p>
          <a:p>
            <a:pPr marL="228600" indent="-228600" fontAlgn="auto">
              <a:spcBef>
                <a:spcPts val="0"/>
              </a:spcBef>
              <a:spcAft>
                <a:spcPts val="0"/>
              </a:spcAft>
              <a:buFontTx/>
              <a:buAutoNum type="arabicPeriod"/>
              <a:defRPr/>
            </a:pPr>
            <a:r>
              <a:rPr lang="en-US" dirty="0" smtClean="0"/>
              <a:t>We apply a successive Gaussian and sample for mid-region histograms</a:t>
            </a:r>
          </a:p>
          <a:p>
            <a:pPr marL="228600" indent="-228600" fontAlgn="auto">
              <a:spcBef>
                <a:spcPts val="0"/>
              </a:spcBef>
              <a:spcAft>
                <a:spcPts val="0"/>
              </a:spcAft>
              <a:buFontTx/>
              <a:buAutoNum type="arabicPeriod"/>
              <a:defRPr/>
            </a:pPr>
            <a:r>
              <a:rPr lang="en-US" dirty="0" smtClean="0"/>
              <a:t>And finally apply a further Gaussian and get the whole descriptor.</a:t>
            </a:r>
          </a:p>
          <a:p>
            <a:pPr marL="228600" indent="-228600" fontAlgn="auto">
              <a:spcBef>
                <a:spcPts val="0"/>
              </a:spcBef>
              <a:spcAft>
                <a:spcPts val="0"/>
              </a:spcAft>
              <a:buFontTx/>
              <a:buAutoNum type="arabicPeriod"/>
              <a:defRPr/>
            </a:pPr>
            <a:endParaRPr lang="en-US" dirty="0" smtClean="0"/>
          </a:p>
          <a:p>
            <a:pPr marL="228600" indent="-228600" fontAlgn="auto">
              <a:spcBef>
                <a:spcPts val="0"/>
              </a:spcBef>
              <a:spcAft>
                <a:spcPts val="0"/>
              </a:spcAft>
              <a:defRPr/>
            </a:pPr>
            <a:r>
              <a:rPr lang="en-US" dirty="0" smtClean="0"/>
              <a:t>This whole process takes about 5 seconds for an 800x600 image whereas it is around 250s for SIFT.</a:t>
            </a:r>
          </a:p>
          <a:p>
            <a:pPr marL="228600" indent="-228600" fontAlgn="auto">
              <a:spcBef>
                <a:spcPts val="0"/>
              </a:spcBef>
              <a:spcAft>
                <a:spcPts val="0"/>
              </a:spcAft>
              <a:defRPr/>
            </a:pPr>
            <a:endParaRPr lang="en-US" dirty="0" smtClean="0"/>
          </a:p>
          <a:p>
            <a:pPr marL="228600" indent="-228600" fontAlgn="auto">
              <a:spcBef>
                <a:spcPts val="0"/>
              </a:spcBef>
              <a:spcAft>
                <a:spcPts val="0"/>
              </a:spcAft>
              <a:defRPr/>
            </a:pPr>
            <a:r>
              <a:rPr lang="en-US" dirty="0" smtClean="0"/>
              <a:t>One more advantage with the Gaussian kernel is that, we can compute the histograms of relatively larger regions by applying smaller </a:t>
            </a:r>
            <a:r>
              <a:rPr lang="en-US" dirty="0" err="1" smtClean="0"/>
              <a:t>gaussians</a:t>
            </a:r>
            <a:r>
              <a:rPr lang="en-US" dirty="0" smtClean="0"/>
              <a:t> and also since it is separable we have quite a computational advantage in the convolutions.</a:t>
            </a:r>
          </a:p>
          <a:p>
            <a:pPr marL="228600" indent="-228600" fontAlgn="auto">
              <a:spcBef>
                <a:spcPts val="0"/>
              </a:spcBef>
              <a:spcAft>
                <a:spcPts val="0"/>
              </a:spcAft>
              <a:defRPr/>
            </a:pPr>
            <a:r>
              <a:rPr lang="en-US" dirty="0" smtClean="0"/>
              <a:t> </a:t>
            </a:r>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0CAF33-2DC6-4E72-8F94-7C03D1B16A35}" type="slidenum">
              <a:rPr lang="en-US"/>
              <a:pPr fontAlgn="base">
                <a:spcBef>
                  <a:spcPct val="0"/>
                </a:spcBef>
                <a:spcAft>
                  <a:spcPct val="0"/>
                </a:spcAft>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Now, we use the computed descriptors in estimating the depth map with a standard formulation:</a:t>
            </a:r>
          </a:p>
          <a:p>
            <a:pPr fontAlgn="auto">
              <a:spcBef>
                <a:spcPts val="0"/>
              </a:spcBef>
              <a:spcAft>
                <a:spcPts val="0"/>
              </a:spcAft>
              <a:defRPr/>
            </a:pPr>
            <a:endParaRPr lang="en-US" dirty="0" smtClean="0"/>
          </a:p>
          <a:p>
            <a:pPr marL="228600" indent="-228600" fontAlgn="auto">
              <a:spcBef>
                <a:spcPts val="0"/>
              </a:spcBef>
              <a:spcAft>
                <a:spcPts val="0"/>
              </a:spcAft>
              <a:buFontTx/>
              <a:buAutoNum type="arabicPeriod"/>
              <a:defRPr/>
            </a:pPr>
            <a:r>
              <a:rPr lang="en-US" dirty="0" smtClean="0"/>
              <a:t>Given the descriptors, we want to estimate depth and occlusions</a:t>
            </a:r>
          </a:p>
          <a:p>
            <a:pPr marL="228600" indent="-228600" fontAlgn="auto">
              <a:spcBef>
                <a:spcPts val="0"/>
              </a:spcBef>
              <a:spcAft>
                <a:spcPts val="0"/>
              </a:spcAft>
              <a:buFontTx/>
              <a:buAutoNum type="arabicPeriod"/>
              <a:defRPr/>
            </a:pPr>
            <a:r>
              <a:rPr lang="en-US" dirty="0" smtClean="0"/>
              <a:t>By applying </a:t>
            </a:r>
            <a:r>
              <a:rPr lang="en-US" dirty="0" err="1" smtClean="0"/>
              <a:t>Bayes</a:t>
            </a:r>
            <a:r>
              <a:rPr lang="en-US" dirty="0" smtClean="0"/>
              <a:t> and making the pixels explicit, we have a product of evidence with smoothness terms.</a:t>
            </a:r>
          </a:p>
          <a:p>
            <a:pPr marL="228600" indent="-228600" fontAlgn="auto">
              <a:spcBef>
                <a:spcPts val="0"/>
              </a:spcBef>
              <a:spcAft>
                <a:spcPts val="0"/>
              </a:spcAft>
              <a:buFontTx/>
              <a:buAutoNum type="arabicPeriod"/>
              <a:defRPr/>
            </a:pPr>
            <a:r>
              <a:rPr lang="en-US" dirty="0" smtClean="0"/>
              <a:t>We use a the Alpha Expansion algorithm of </a:t>
            </a:r>
            <a:r>
              <a:rPr lang="en-US" dirty="0" err="1" smtClean="0"/>
              <a:t>Kolmogorov</a:t>
            </a:r>
            <a:r>
              <a:rPr lang="en-US" dirty="0" smtClean="0"/>
              <a:t> to solve this optimization problem but we could have used anything for this part. </a:t>
            </a:r>
          </a:p>
          <a:p>
            <a:pPr marL="228600" indent="-228600" fontAlgn="auto">
              <a:spcBef>
                <a:spcPts val="0"/>
              </a:spcBef>
              <a:spcAft>
                <a:spcPts val="0"/>
              </a:spcAft>
              <a:buFontTx/>
              <a:buAutoNum type="arabicPeriod"/>
              <a:defRPr/>
            </a:pPr>
            <a:r>
              <a:rPr lang="en-US" dirty="0" smtClean="0"/>
              <a:t>There is a slight problem in using this directly however, since we are using a descriptor defined over a region and we must take care of pixels near the occlusion boundaries.</a:t>
            </a:r>
          </a:p>
          <a:p>
            <a:pPr marL="228600" indent="-228600" fontAlgn="auto">
              <a:spcBef>
                <a:spcPts val="0"/>
              </a:spcBef>
              <a:spcAft>
                <a:spcPts val="0"/>
              </a:spcAft>
              <a:buFontTx/>
              <a:buAutoNum type="arabicPeriod"/>
              <a:defRPr/>
            </a:pPr>
            <a:endParaRPr lang="en-US" dirty="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372697-636A-4A01-A010-F855DA2BF517}" type="slidenum">
              <a:rPr lang="en-US"/>
              <a:pPr fontAlgn="base">
                <a:spcBef>
                  <a:spcPct val="0"/>
                </a:spcBef>
                <a:spcAft>
                  <a:spcPct val="0"/>
                </a:spcAft>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We handle this issue by modifying the evidence term slightly by introducing a set of mask and mask probabilities which are defined over the descriptor like this one. Here, while the matching energy is computed, only the histograms belonging to the shaded regions are considered.</a:t>
            </a:r>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75BD45F-2CFB-4904-A483-D31140A59B74}" type="slidenum">
              <a:rPr lang="en-US"/>
              <a:pPr fontAlgn="base">
                <a:spcBef>
                  <a:spcPct val="0"/>
                </a:spcBef>
                <a:spcAft>
                  <a:spcPct val="0"/>
                </a:spcAft>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There are a total of 9 masks. </a:t>
            </a:r>
          </a:p>
          <a:p>
            <a:pPr marL="228600" indent="-228600" fontAlgn="auto">
              <a:spcBef>
                <a:spcPts val="0"/>
              </a:spcBef>
              <a:spcAft>
                <a:spcPts val="0"/>
              </a:spcAft>
              <a:buFontTx/>
              <a:buAutoNum type="arabicPeriod"/>
              <a:defRPr/>
            </a:pPr>
            <a:r>
              <a:rPr lang="en-US" dirty="0" smtClean="0"/>
              <a:t>We initialize the system with no occlusions which means using the first mask here.</a:t>
            </a:r>
          </a:p>
          <a:p>
            <a:pPr marL="228600" indent="-228600" fontAlgn="auto">
              <a:spcBef>
                <a:spcPts val="0"/>
              </a:spcBef>
              <a:spcAft>
                <a:spcPts val="0"/>
              </a:spcAft>
              <a:buFontTx/>
              <a:buAutoNum type="arabicPeriod"/>
              <a:defRPr/>
            </a:pPr>
            <a:r>
              <a:rPr lang="en-US" dirty="0" smtClean="0"/>
              <a:t>Then we compute the mask probabilities and select the mask of each pixel and resolve the system.</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433D07-33D7-4A55-B967-D57311BB49D9}" type="slidenum">
              <a:rPr lang="en-US"/>
              <a:pPr fontAlgn="base">
                <a:spcBef>
                  <a:spcPct val="0"/>
                </a:spcBef>
                <a:spcAft>
                  <a:spcPct val="0"/>
                </a:spcAft>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Now, the experiments section. In this experiment we compare our descriptor’s result with 4 other matching schemes: SIFT, SURF, NCC and pixel differencing. We’ll show some numerical results in the next slide but in here we show some example reconstructions of the descriptors when we compute the depth map using these 2 images only. The red parts are detected occlusions and the depth map is represented in an inverse coding: light parts are close and dark parts are far. We see that DAISY result is the best one and SURF has many artifacts. This is not so surprising as it uses box-filters to approximate Gaussian kernels. This results in sharp changes in the descriptor of two side-by-side pixels and hence the artifacts.</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B830A89-A696-4C20-8740-65462912368F}" type="slidenum">
              <a:rPr lang="en-US"/>
              <a:pPr fontAlgn="base">
                <a:spcBef>
                  <a:spcPct val="0"/>
                </a:spcBef>
                <a:spcAft>
                  <a:spcPct val="0"/>
                </a:spcAft>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fontAlgn="auto">
              <a:spcBef>
                <a:spcPts val="0"/>
              </a:spcBef>
              <a:spcAft>
                <a:spcPts val="0"/>
              </a:spcAft>
              <a:defRPr/>
            </a:pPr>
            <a:r>
              <a:rPr lang="en-US" dirty="0" smtClean="0"/>
              <a:t>Here we see some numerical comparison. We use the above image and one of the lower images in the estimation and compare our depth estimates to that of a laser scanned ground truth. </a:t>
            </a:r>
          </a:p>
          <a:p>
            <a:pPr fontAlgn="auto">
              <a:spcBef>
                <a:spcPts val="0"/>
              </a:spcBef>
              <a:spcAft>
                <a:spcPts val="0"/>
              </a:spcAft>
              <a:defRPr/>
            </a:pPr>
            <a:endParaRPr lang="en-US" dirty="0" smtClean="0"/>
          </a:p>
          <a:p>
            <a:pPr fontAlgn="auto">
              <a:spcBef>
                <a:spcPts val="0"/>
              </a:spcBef>
              <a:spcAft>
                <a:spcPts val="0"/>
              </a:spcAft>
              <a:defRPr/>
            </a:pPr>
            <a:r>
              <a:rPr lang="en-US" dirty="0" smtClean="0"/>
              <a:t>If you examine the lower images, you’ll realize that the baseline is increasing gradually from left to right. </a:t>
            </a:r>
          </a:p>
          <a:p>
            <a:pPr fontAlgn="auto">
              <a:spcBef>
                <a:spcPts val="0"/>
              </a:spcBef>
              <a:spcAft>
                <a:spcPts val="0"/>
              </a:spcAft>
              <a:defRPr/>
            </a:pPr>
            <a:endParaRPr lang="en-US" dirty="0" smtClean="0"/>
          </a:p>
          <a:p>
            <a:pPr marL="228600" indent="-228600" fontAlgn="auto">
              <a:spcBef>
                <a:spcPts val="0"/>
              </a:spcBef>
              <a:spcAft>
                <a:spcPts val="0"/>
              </a:spcAft>
              <a:buFontTx/>
              <a:buAutoNum type="arabicPeriod"/>
              <a:defRPr/>
            </a:pPr>
            <a:r>
              <a:rPr lang="en-US" dirty="0" smtClean="0"/>
              <a:t>Each block of bars here represent the result of a specific pair and the y-axis is the percentage of the correct depth pixels. </a:t>
            </a:r>
          </a:p>
          <a:p>
            <a:pPr marL="228600" indent="-228600" fontAlgn="auto">
              <a:spcBef>
                <a:spcPts val="0"/>
              </a:spcBef>
              <a:spcAft>
                <a:spcPts val="0"/>
              </a:spcAft>
              <a:buFontTx/>
              <a:buAutoNum type="arabicPeriod"/>
              <a:defRPr/>
            </a:pPr>
            <a:endParaRPr lang="en-US" dirty="0" smtClean="0"/>
          </a:p>
          <a:p>
            <a:pPr marL="228600" indent="-228600" fontAlgn="auto">
              <a:spcBef>
                <a:spcPts val="0"/>
              </a:spcBef>
              <a:spcAft>
                <a:spcPts val="0"/>
              </a:spcAft>
              <a:buFontTx/>
              <a:buAutoNum type="arabicPeriod"/>
              <a:defRPr/>
            </a:pPr>
            <a:r>
              <a:rPr lang="en-US" dirty="0" smtClean="0"/>
              <a:t>Within the bars, each color represents a specific descriptor.  For clarity, we show the 5% error threshold which means that we count the depth estimate of a pixel as correct if its error is less than the 5% of the scene’s depth range.</a:t>
            </a:r>
            <a:r>
              <a:rPr lang="en-US" baseline="0" dirty="0" smtClean="0"/>
              <a:t> You can find more detailed comparisons in the paper.</a:t>
            </a:r>
            <a:endParaRPr lang="en-US" dirty="0" smtClean="0"/>
          </a:p>
          <a:p>
            <a:pPr fontAlgn="auto">
              <a:spcBef>
                <a:spcPts val="0"/>
              </a:spcBef>
              <a:spcAft>
                <a:spcPts val="0"/>
              </a:spcAft>
              <a:defRPr/>
            </a:pPr>
            <a:endParaRPr lang="en-US" dirty="0" smtClean="0"/>
          </a:p>
          <a:p>
            <a:pPr fontAlgn="auto">
              <a:spcBef>
                <a:spcPts val="0"/>
              </a:spcBef>
              <a:spcAft>
                <a:spcPts val="0"/>
              </a:spcAft>
              <a:defRPr/>
            </a:pPr>
            <a:r>
              <a:rPr lang="en-US" dirty="0" smtClean="0"/>
              <a:t>From this graph, we see that DAISY always gives the best result and as the baseline increases its difference becomes more obvious. If you inspect the 1% error rate of SURF you’ll see that it is very low compared to the rest even when it is used for narrow baseline. This proves our previous observation about box filter usage for dense computations.</a:t>
            </a:r>
          </a:p>
          <a:p>
            <a:pPr fontAlgn="auto">
              <a:spcBef>
                <a:spcPts val="0"/>
              </a:spcBef>
              <a:spcAft>
                <a:spcPts val="0"/>
              </a:spcAft>
              <a:defRPr/>
            </a:pPr>
            <a:endParaRPr lang="en-US" dirty="0" smtClean="0"/>
          </a:p>
          <a:p>
            <a:pPr fontAlgn="auto">
              <a:spcBef>
                <a:spcPts val="0"/>
              </a:spcBef>
              <a:spcAft>
                <a:spcPts val="0"/>
              </a:spcAft>
              <a:defRPr/>
            </a:pPr>
            <a:r>
              <a:rPr lang="en-US" dirty="0" smtClean="0"/>
              <a:t>Occlusions are properly handled: We have a ground truth occlusion map. We do not consider the pixels in the GT occlusion map. However, if a pixel is marked as occluded but it is not in reality, then it is marked as false.</a:t>
            </a:r>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44F10F-8A53-48BC-AE33-E59201EA0497}" type="slidenum">
              <a:rPr lang="en-US"/>
              <a:pPr fontAlgn="base">
                <a:spcBef>
                  <a:spcPct val="0"/>
                </a:spcBef>
                <a:spcAft>
                  <a:spcPct val="0"/>
                </a:spcAft>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But when you increase the baseline, pixel differences fails. Actually, this approach fails even when we have some image transformations like contrast change. Our intuition here is that what if we use a descriptor instead of the pixel information directly ? It is well known that descriptors work very well on sparse matching problems at feature locations.</a:t>
            </a:r>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0D6B2B-F645-479E-925C-A114A3DF0A9E}" type="slidenum">
              <a:rPr lang="en-US"/>
              <a:pPr fontAlgn="base">
                <a:spcBef>
                  <a:spcPct val="0"/>
                </a:spcBef>
                <a:spcAft>
                  <a:spcPct val="0"/>
                </a:spcAft>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For this image pair we also present a continuous graph where instead of a discrete error threshold,</a:t>
            </a:r>
            <a:r>
              <a:rPr lang="en-US" baseline="0" dirty="0" smtClean="0"/>
              <a:t> we present the correct depth % </a:t>
            </a:r>
            <a:r>
              <a:rPr lang="en-US" baseline="0" dirty="0" err="1" smtClean="0"/>
              <a:t>vs</a:t>
            </a:r>
            <a:r>
              <a:rPr lang="en-US" baseline="0" dirty="0" smtClean="0"/>
              <a:t> different error thresholds.</a:t>
            </a:r>
            <a:endParaRPr lang="en-US" dirty="0"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9FBB6-6E45-468D-BD08-B19FB7237DC7}" type="slidenum">
              <a:rPr lang="en-US"/>
              <a:pPr fontAlgn="base">
                <a:spcBef>
                  <a:spcPct val="0"/>
                </a:spcBef>
                <a:spcAft>
                  <a:spcPct val="0"/>
                </a:spcAft>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This is another GT experiment where we show only the results of DAISY. We basically use pairs of images one from the row and one from the column and compute the depth map </a:t>
            </a:r>
            <a:r>
              <a:rPr lang="en-US" dirty="0" err="1" smtClean="0"/>
              <a:t>wrt</a:t>
            </a:r>
            <a:r>
              <a:rPr lang="en-US" dirty="0" smtClean="0"/>
              <a:t> the upper row image. In the diagonal you see the GT depth map. In the depth maps, green represents the</a:t>
            </a:r>
            <a:r>
              <a:rPr lang="en-US" baseline="0" dirty="0" smtClean="0"/>
              <a:t> correctly detected occlusions, blue color falsely detected occlusions, red color missed occlusions and gray scale is the inverse depth. </a:t>
            </a:r>
          </a:p>
          <a:p>
            <a:pPr>
              <a:spcBef>
                <a:spcPct val="0"/>
              </a:spcBef>
            </a:pPr>
            <a:endParaRPr lang="en-US" baseline="0" dirty="0" smtClean="0"/>
          </a:p>
          <a:p>
            <a:pPr>
              <a:spcBef>
                <a:spcPct val="0"/>
              </a:spcBef>
            </a:pPr>
            <a:r>
              <a:rPr lang="en-US" baseline="0" dirty="0" smtClean="0"/>
              <a:t>We see that the depth and occlusion estimates are very good even in very wide baseline camera situations.</a:t>
            </a:r>
          </a:p>
          <a:p>
            <a:pPr>
              <a:spcBef>
                <a:spcPct val="0"/>
              </a:spcBef>
            </a:pPr>
            <a:endParaRPr lang="en-US" dirty="0" smtClean="0"/>
          </a:p>
        </p:txBody>
      </p:sp>
      <p:sp>
        <p:nvSpPr>
          <p:cNvPr id="10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44FCC1-A1E4-4CBA-97B9-ED15A10071FB}" type="slidenum">
              <a:rPr lang="en-US"/>
              <a:pPr fontAlgn="base">
                <a:spcBef>
                  <a:spcPct val="0"/>
                </a:spcBef>
                <a:spcAft>
                  <a:spcPct val="0"/>
                </a:spcAft>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This is a close-up of one of the image pairs from the previous slide where the depth is computed </a:t>
            </a:r>
            <a:r>
              <a:rPr lang="en-US" dirty="0" err="1" smtClean="0"/>
              <a:t>wrt</a:t>
            </a:r>
            <a:r>
              <a:rPr lang="en-US" dirty="0" smtClean="0"/>
              <a:t> the first image.</a:t>
            </a:r>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065F42-4A03-4D97-AAC4-68D69A24B4DC}" type="slidenum">
              <a:rPr lang="en-US"/>
              <a:pPr fontAlgn="base">
                <a:spcBef>
                  <a:spcPct val="0"/>
                </a:spcBef>
                <a:spcAft>
                  <a:spcPct val="0"/>
                </a:spcAft>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There are no existing wide baseline stereo algorithms in the literature that work on 2 images alone.</a:t>
            </a:r>
            <a:r>
              <a:rPr lang="en-US" baseline="0" dirty="0" smtClean="0"/>
              <a:t> For example, this is the results of one of the best wide baseline algorithms. It uses 4 images similar to these images of size 3072x2048 and produces this beautiful depth map.</a:t>
            </a:r>
            <a:endParaRPr lang="en-US" dirty="0" smtClean="0"/>
          </a:p>
          <a:p>
            <a:pPr>
              <a:spcBef>
                <a:spcPct val="0"/>
              </a:spcBef>
            </a:pPr>
            <a:endParaRPr lang="en-US" dirty="0"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190F1D-9916-4724-A956-B68BC94299CF}" type="slidenum">
              <a:rPr lang="en-US"/>
              <a:pPr fontAlgn="base">
                <a:spcBef>
                  <a:spcPct val="0"/>
                </a:spcBef>
                <a:spcAft>
                  <a:spcPct val="0"/>
                </a:spcAft>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We tested our</a:t>
            </a:r>
            <a:r>
              <a:rPr lang="en-US" baseline="0" dirty="0" smtClean="0"/>
              <a:t> algorithm with </a:t>
            </a:r>
            <a:r>
              <a:rPr lang="en-US" baseline="0" dirty="0" smtClean="0"/>
              <a:t>lower </a:t>
            </a:r>
            <a:r>
              <a:rPr lang="en-US" baseline="0" dirty="0" smtClean="0"/>
              <a:t>resolution version of the images and used the computed depth map and this texture image to re-synthesize the image from this view point.  </a:t>
            </a:r>
            <a:r>
              <a:rPr lang="en-US" dirty="0" smtClean="0"/>
              <a:t>You can see that there are very small errors in terms of intensity in the parts where we have a depth estimate.</a:t>
            </a:r>
          </a:p>
          <a:p>
            <a:pPr>
              <a:spcBef>
                <a:spcPct val="0"/>
              </a:spcBef>
            </a:pPr>
            <a:endParaRPr lang="en-US" dirty="0" smtClean="0"/>
          </a:p>
        </p:txBody>
      </p:sp>
      <p:sp>
        <p:nvSpPr>
          <p:cNvPr id="716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6EFB072-DC47-4BB4-88A6-D43D78F4590E}" type="slidenum">
              <a:rPr lang="en-US"/>
              <a:pPr fontAlgn="base">
                <a:spcBef>
                  <a:spcPct val="0"/>
                </a:spcBef>
                <a:spcAft>
                  <a:spcPct val="0"/>
                </a:spcAft>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Although it was not our purpose initially, the use of a histogram based descriptor actually makes our algorithm robust to other image transformations than the viewpoint change. We are almost impervious to contrast change, has some robustness versus the change in scale and image quality as shown in these examples. The first 2 images are the input images and the depth map is computed with respect to the first image. Here, you see the result of using NCC and SIFT descriptor. </a:t>
            </a:r>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8D2D48-9877-498B-9F49-FE9606829227}" type="slidenum">
              <a:rPr lang="en-US"/>
              <a:pPr fontAlgn="base">
                <a:spcBef>
                  <a:spcPct val="0"/>
                </a:spcBef>
                <a:spcAft>
                  <a:spcPct val="0"/>
                </a:spcAft>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And here are the results of DAISY</a:t>
            </a:r>
            <a:r>
              <a:rPr lang="en-US" baseline="0" dirty="0" smtClean="0"/>
              <a:t> which are more cleaner and more accurate.</a:t>
            </a:r>
            <a:endParaRPr lang="en-US" dirty="0"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C0CCFA3-9ADB-45E2-A484-502493C82DCC}" type="slidenum">
              <a:rPr lang="en-US"/>
              <a:pPr fontAlgn="base">
                <a:spcBef>
                  <a:spcPct val="0"/>
                </a:spcBef>
                <a:spcAft>
                  <a:spcPct val="0"/>
                </a:spcAft>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To conclude, today we introduced a new and very efficient descriptor, DAISY. We also showed how we can use this descriptor to estimate depth maps respecting occlusions by introducing ‘masks over descriptors’. We gave comparison results with  different descriptors using a GT, and we tested its performance limits with very harsh viewpoint changes. Also, we presented results which shows that the use of the descriptor grants us more robustness against various photometric transformations.</a:t>
            </a:r>
          </a:p>
          <a:p>
            <a:pPr eaLnBrk="1" hangingPunct="1">
              <a:spcBef>
                <a:spcPct val="0"/>
              </a:spcBef>
            </a:pPr>
            <a:endParaRPr lang="en-US" dirty="0" smtClean="0"/>
          </a:p>
          <a:p>
            <a:pPr eaLnBrk="1" hangingPunct="1">
              <a:spcBef>
                <a:spcPct val="0"/>
              </a:spcBef>
            </a:pPr>
            <a:r>
              <a:rPr lang="en-US" dirty="0" smtClean="0"/>
              <a:t>I believe there is no need</a:t>
            </a:r>
            <a:r>
              <a:rPr lang="en-US" baseline="0" dirty="0" smtClean="0"/>
              <a:t> to point out the other possible applications of having a fast dense descriptor but here’s a few of them anyway</a:t>
            </a:r>
            <a:r>
              <a:rPr lang="en-US" baseline="0" dirty="0" smtClean="0"/>
              <a:t>.</a:t>
            </a:r>
          </a:p>
          <a:p>
            <a:pPr eaLnBrk="1" hangingPunct="1">
              <a:spcBef>
                <a:spcPct val="0"/>
              </a:spcBef>
            </a:pPr>
            <a:endParaRPr lang="en-US" dirty="0"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BE1431-9817-445C-A828-C97FFE24F318}" type="slidenum">
              <a:rPr lang="en-US" smtClean="0"/>
              <a:pPr fontAlgn="base">
                <a:spcBef>
                  <a:spcPct val="0"/>
                </a:spcBef>
                <a:spcAft>
                  <a:spcPct val="0"/>
                </a:spcAft>
                <a:defRPr/>
              </a:pPr>
              <a:t>28</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As a final note, if you’d like to test it yourself or use it in a different algorithm, the source code of daisy is available from our webpage. </a:t>
            </a:r>
          </a:p>
        </p:txBody>
      </p:sp>
      <p:sp>
        <p:nvSpPr>
          <p:cNvPr id="75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53A231-CA5A-47DA-8E08-7B855C2300E5}" type="slidenum">
              <a:rPr lang="en-US" smtClean="0"/>
              <a:pPr fontAlgn="base">
                <a:spcBef>
                  <a:spcPct val="0"/>
                </a:spcBef>
                <a:spcAft>
                  <a:spcPct val="0"/>
                </a:spcAft>
                <a:defRPr/>
              </a:pPr>
              <a:t>29</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Thank you very much! Any questions ?</a:t>
            </a:r>
          </a:p>
        </p:txBody>
      </p:sp>
      <p:sp>
        <p:nvSpPr>
          <p:cNvPr id="76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8546495-666C-492F-89C2-BC192D5B2967}" type="slidenum">
              <a:rPr lang="en-US"/>
              <a:pPr fontAlgn="base">
                <a:spcBef>
                  <a:spcPct val="0"/>
                </a:spcBef>
                <a:spcAft>
                  <a:spcPct val="0"/>
                </a:spcAft>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So, we tried to use the SIFT descriptor directly. Although the reconstruction is somewhat better, there are still some problems for example near occlusion boundaries and also it takes ~250 seconds to compute the descriptors at every point in a 800x600 image.</a:t>
            </a:r>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A96AFA-45F8-4871-AAA7-0765F7143906}" type="slidenum">
              <a:rPr lang="en-US"/>
              <a:pPr fontAlgn="base">
                <a:spcBef>
                  <a:spcPct val="0"/>
                </a:spcBef>
                <a:spcAft>
                  <a:spcPct val="0"/>
                </a:spcAft>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0BAD8E3-D619-4E00-AF30-27B9200F0DBA}"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made some parameter estimation experiments on the descriptor and found out that we can use a smaller descriptor for narrow baseline stereo ( a vector of length 52 ). Also, it seems that we are using a higher complexity vector than it is necessary. In all the experiments in this paper, we used a vector of length 200, but it seems from this experiment that we could have used a vector of size 104.</a:t>
            </a:r>
            <a:endParaRPr lang="en-US" dirty="0"/>
          </a:p>
        </p:txBody>
      </p:sp>
      <p:sp>
        <p:nvSpPr>
          <p:cNvPr id="4" name="Slide Number Placeholder 3"/>
          <p:cNvSpPr>
            <a:spLocks noGrp="1"/>
          </p:cNvSpPr>
          <p:nvPr>
            <p:ph type="sldNum" sz="quarter" idx="10"/>
          </p:nvPr>
        </p:nvSpPr>
        <p:spPr/>
        <p:txBody>
          <a:bodyPr/>
          <a:lstStyle/>
          <a:p>
            <a:pPr>
              <a:defRPr/>
            </a:pPr>
            <a:fld id="{D0BAD8E3-D619-4E00-AF30-27B9200F0DBA}" type="slidenum">
              <a:rPr lang="en-US" smtClean="0"/>
              <a:pPr>
                <a:defRPr/>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made some parameter estimation experiments on the descriptor and found out that we can use a smaller descriptor for narrow baseline stereo ( a vector of length 52 ). Also, it seems that we are using a higher complexity vector than it is necessary. In all the experiments in this paper, we used a vector of length 200, but it seems from this experiment that we could have used a vector of size 104.</a:t>
            </a:r>
            <a:endParaRPr lang="en-US" dirty="0"/>
          </a:p>
        </p:txBody>
      </p:sp>
      <p:sp>
        <p:nvSpPr>
          <p:cNvPr id="4" name="Slide Number Placeholder 3"/>
          <p:cNvSpPr>
            <a:spLocks noGrp="1"/>
          </p:cNvSpPr>
          <p:nvPr>
            <p:ph type="sldNum" sz="quarter" idx="10"/>
          </p:nvPr>
        </p:nvSpPr>
        <p:spPr/>
        <p:txBody>
          <a:bodyPr/>
          <a:lstStyle/>
          <a:p>
            <a:pPr>
              <a:defRPr/>
            </a:pPr>
            <a:fld id="{D0BAD8E3-D619-4E00-AF30-27B9200F0DBA}" type="slidenum">
              <a:rPr lang="en-US" smtClean="0"/>
              <a:pPr>
                <a:defRPr/>
              </a:pPr>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Today, we are going to present a method where we use a new descriptor we call DAISY and show that we obtain not only much better results but also we do it a lot faster. It takes only 5 seconds to compute the descriptors at every point in an image.</a:t>
            </a:r>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8C2D18-F6A1-4239-9524-C23FE4FADB12}" type="slidenum">
              <a:rPr lang="en-US"/>
              <a:pPr fontAlgn="base">
                <a:spcBef>
                  <a:spcPct val="0"/>
                </a:spcBef>
                <a:spcAft>
                  <a:spcPct val="0"/>
                </a:spcAft>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Histogram based methods have many advantages like their proven performance and robustness to various transformations</a:t>
            </a:r>
          </a:p>
          <a:p>
            <a:pPr>
              <a:spcBef>
                <a:spcPct val="0"/>
              </a:spcBef>
            </a:pPr>
            <a:endParaRPr lang="en-US" dirty="0" smtClean="0"/>
          </a:p>
          <a:p>
            <a:pPr>
              <a:spcBef>
                <a:spcPct val="0"/>
              </a:spcBef>
            </a:pPr>
            <a:r>
              <a:rPr lang="en-US" dirty="0" smtClean="0"/>
              <a:t>Since these are never used for dense computation before, they do not consider occlusions and no efficient algorithm exists for dense computation of these descriptors.</a:t>
            </a:r>
          </a:p>
          <a:p>
            <a:pPr>
              <a:spcBef>
                <a:spcPct val="0"/>
              </a:spcBef>
            </a:pPr>
            <a:endParaRPr lang="en-US" dirty="0" smtClean="0"/>
          </a:p>
          <a:p>
            <a:pPr>
              <a:spcBef>
                <a:spcPct val="0"/>
              </a:spcBef>
            </a:pPr>
            <a:r>
              <a:rPr lang="en-US" dirty="0" smtClean="0"/>
              <a:t>Let’s see what can we do to handle these problems. </a:t>
            </a:r>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2A19FC-0FBB-4ACE-BA52-26977BE786EA}" type="slidenum">
              <a:rPr lang="en-US"/>
              <a:pPr fontAlgn="base">
                <a:spcBef>
                  <a:spcPct val="0"/>
                </a:spcBef>
                <a:spcAft>
                  <a:spcPct val="0"/>
                </a:spcAft>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We handle the general problem by first discretizing the back-projected ray and testing the matching score of the 2 projected locations by their descriptors computed in the direction perpendicular to the epipolar line. Although, image rectification can be applied, we want our algorithm to be able to generalize to handle more than 2 input images and therefore, we won’t rectify the input images. </a:t>
            </a:r>
          </a:p>
          <a:p>
            <a:pPr>
              <a:spcBef>
                <a:spcPct val="0"/>
              </a:spcBef>
            </a:pPr>
            <a:endParaRPr lang="en-US" smtClean="0"/>
          </a:p>
          <a:p>
            <a:pPr>
              <a:spcBef>
                <a:spcPct val="0"/>
              </a:spcBef>
            </a:pPr>
            <a:r>
              <a:rPr lang="en-US" smtClean="0"/>
              <a:t>The ability to compute descriptors in any direction is therefore an important issue and we’ll see how this will make the adaptation of SIFT for dense computation impossible.</a:t>
            </a:r>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7407F4-222C-416C-A5E6-CC0FC703D5BE}" type="slidenum">
              <a:rPr lang="en-US"/>
              <a:pPr fontAlgn="base">
                <a:spcBef>
                  <a:spcPct val="0"/>
                </a:spcBef>
                <a:spcAft>
                  <a:spcPct val="0"/>
                </a:spcAft>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These different arrows actually represent the direction of the gradient. Magnitudes are not represented for visual clarity.</a:t>
            </a:r>
          </a:p>
          <a:p>
            <a:pPr>
              <a:spcBef>
                <a:spcPct val="0"/>
              </a:spcBef>
            </a:pPr>
            <a:r>
              <a:rPr lang="en-US" smtClean="0"/>
              <a:t>When we want to compute the descriptor at a point, we overlay its grid on top of the gradient and compute histograms of the gradient within all of these sub-regions. The overall stacking of the histograms becomes the raw descriptor.</a:t>
            </a:r>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FA50B6-B009-47AD-A14E-CAA9041C9B5D}" type="slidenum">
              <a:rPr lang="en-US"/>
              <a:pPr fontAlgn="base">
                <a:spcBef>
                  <a:spcPct val="0"/>
                </a:spcBef>
                <a:spcAft>
                  <a:spcPct val="0"/>
                </a:spcAft>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If we consider the computation of the descriptor next to the current pixel, we’d see that most of the histograms are the same and we don’t need to re-compute them. However, if you want to compute the descriptor in a different orientation, the histograms change completely because of both the weighting scheme and the square shape of the sub-regions of SIFT.</a:t>
            </a:r>
          </a:p>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4B3D04-D38D-476F-8F86-D14FB28EEEBD}" type="slidenum">
              <a:rPr lang="en-US"/>
              <a:pPr fontAlgn="base">
                <a:spcBef>
                  <a:spcPct val="0"/>
                </a:spcBef>
                <a:spcAft>
                  <a:spcPct val="0"/>
                </a:spcAft>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So, we know that SIFT has a very nice performance record. But, it is not suitable for dense computation as it is.</a:t>
            </a:r>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6FC512-E1C0-4BF3-94F4-5E749AEB3239}" type="slidenum">
              <a:rPr lang="en-US"/>
              <a:pPr fontAlgn="base">
                <a:spcBef>
                  <a:spcPct val="0"/>
                </a:spcBef>
                <a:spcAft>
                  <a:spcPct val="0"/>
                </a:spcAft>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3EA2779-74BB-4A3C-89D8-4C9426053148}" type="datetimeFigureOut">
              <a:rPr lang="en-US"/>
              <a:pPr>
                <a:defRPr/>
              </a:pPr>
              <a:t>7/8/2008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C077F1-5F2E-440A-AD12-E68F00CA8A3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EC20D14-C6FC-4C05-941C-C0585FD1BA8A}" type="datetimeFigureOut">
              <a:rPr lang="en-US"/>
              <a:pPr>
                <a:defRPr/>
              </a:pPr>
              <a:t>7/8/2008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3A9611-E0DE-4A9F-A8D9-42D3E761ECD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60A37AC-75E0-4C26-8759-F0975FA04347}" type="datetimeFigureOut">
              <a:rPr lang="en-US"/>
              <a:pPr>
                <a:defRPr/>
              </a:pPr>
              <a:t>7/8/2008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EAB453E-95F5-4362-9285-87CCE8EA79E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E481F18-39BB-48FB-AC58-919B6F12EE24}" type="datetimeFigureOut">
              <a:rPr lang="en-US"/>
              <a:pPr>
                <a:defRPr/>
              </a:pPr>
              <a:t>7/8/2008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EPFL – CVLAB // CVPR’08</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FF34554-CFD5-43D1-87E3-0C490795B9E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35388AF-52FB-4771-8665-A17DBD6A9962}" type="datetimeFigureOut">
              <a:rPr lang="en-US"/>
              <a:pPr>
                <a:defRPr/>
              </a:pPr>
              <a:t>7/8/2008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883750F-02E5-4726-8A00-C4C45A9062B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5EA120DC-78DC-4A69-AB78-3FFDBA191820}" type="datetimeFigureOut">
              <a:rPr lang="en-US"/>
              <a:pPr>
                <a:defRPr/>
              </a:pPr>
              <a:t>7/8/2008</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BFDF08D-879B-4343-B7F4-09BF36ECCA9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A166C2AE-F563-474B-B092-5D6442CFC859}" type="datetimeFigureOut">
              <a:rPr lang="en-US"/>
              <a:pPr>
                <a:defRPr/>
              </a:pPr>
              <a:t>7/8/2008</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49FB64D0-E7EB-4097-A730-6D5B8CAE77B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87D359D9-4E30-49CC-A9EA-CB895779D340}" type="datetimeFigureOut">
              <a:rPr lang="en-US"/>
              <a:pPr>
                <a:defRPr/>
              </a:pPr>
              <a:t>7/8/2008</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5CE38C2C-6C02-4705-883F-F3F7EB1A85B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42220A5-DE90-47E4-B230-9F455C212E3F}" type="datetimeFigureOut">
              <a:rPr lang="en-US"/>
              <a:pPr>
                <a:defRPr/>
              </a:pPr>
              <a:t>7/8/2008</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6895DE72-173F-432E-AE87-D46259A0D49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5259F6A3-74CC-4ED4-BAF9-979D090807AF}" type="datetimeFigureOut">
              <a:rPr lang="en-US"/>
              <a:pPr>
                <a:defRPr/>
              </a:pPr>
              <a:t>7/8/2008</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954E829-2175-44DB-8F51-82387BDB58D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A228C43C-D476-45BE-A95B-A406CC706FDB}" type="datetimeFigureOut">
              <a:rPr lang="en-US"/>
              <a:pPr>
                <a:defRPr/>
              </a:pPr>
              <a:t>7/8/2008</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E8E6E11-577C-453B-9502-BA9865F8F8C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8362"/>
          </a:xfrm>
          <a:prstGeom prst="rect">
            <a:avLst/>
          </a:prstGeom>
        </p:spPr>
        <p:style>
          <a:lnRef idx="3">
            <a:schemeClr val="lt1"/>
          </a:lnRef>
          <a:fillRef idx="1">
            <a:schemeClr val="accent5"/>
          </a:fillRef>
          <a:effectRef idx="1">
            <a:schemeClr val="accent5"/>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5123" name="Text Placeholder 2"/>
          <p:cNvSpPr>
            <a:spLocks noGrp="1"/>
          </p:cNvSpPr>
          <p:nvPr>
            <p:ph type="body" idx="1"/>
          </p:nvPr>
        </p:nvSpPr>
        <p:spPr bwMode="auto">
          <a:xfrm>
            <a:off x="457200" y="1371600"/>
            <a:ext cx="8229600"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F3D419C3-ED98-4493-BDCC-E7D1F44BE5BE}" type="datetimeFigureOut">
              <a:rPr lang="en-US"/>
              <a:pPr>
                <a:defRPr/>
              </a:pPr>
              <a:t>7/8/2008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r>
              <a:rPr lang="en-US"/>
              <a:t>EPFL – CVLAB // CVPR’08</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35814996-E41B-4461-A1E4-4F6520B6FEB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5" r:id="rId1"/>
    <p:sldLayoutId id="2147483694"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2.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e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jpe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1.jpe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73.png"/><Relationship Id="rId9" Type="http://schemas.openxmlformats.org/officeDocument/2006/relationships/image" Target="../media/image67.jpeg"/><Relationship Id="rId14" Type="http://schemas.openxmlformats.org/officeDocument/2006/relationships/image" Target="../media/image7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cvlab.epfl.ch/software"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cvlab.epfl.ch/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cvlab.epfl.ch/software"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cvlab.epfl.ch/~tola" TargetMode="External"/><Relationship Id="rId4" Type="http://schemas.openxmlformats.org/officeDocument/2006/relationships/hyperlink" Target="http://cvlab.epfl.ch/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771650"/>
          </a:xfrm>
        </p:spPr>
        <p:style>
          <a:lnRef idx="3">
            <a:schemeClr val="lt1"/>
          </a:lnRef>
          <a:fillRef idx="1">
            <a:schemeClr val="accent5"/>
          </a:fillRef>
          <a:effectRef idx="1">
            <a:schemeClr val="accent5"/>
          </a:effectRef>
          <a:fontRef idx="minor">
            <a:schemeClr val="lt1"/>
          </a:fontRef>
        </p:style>
        <p:txBody>
          <a:bodyPr>
            <a:noAutofit/>
          </a:bodyPr>
          <a:lstStyle/>
          <a:p>
            <a:pPr fontAlgn="auto">
              <a:spcAft>
                <a:spcPts val="0"/>
              </a:spcAft>
              <a:defRPr/>
            </a:pPr>
            <a:r>
              <a:rPr lang="en-US" sz="3600" dirty="0" smtClean="0">
                <a:effectLst>
                  <a:outerShdw blurRad="38100" dist="38100" dir="2700000" algn="tl">
                    <a:srgbClr val="000000">
                      <a:alpha val="43137"/>
                    </a:srgbClr>
                  </a:outerShdw>
                </a:effectLst>
              </a:rPr>
              <a:t>A Fast Local Descriptor for Dense Matching</a:t>
            </a:r>
            <a:endParaRPr lang="en-US" sz="36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3276600"/>
            <a:ext cx="6400800" cy="1752600"/>
          </a:xfrm>
        </p:spPr>
        <p:style>
          <a:lnRef idx="3">
            <a:schemeClr val="lt1"/>
          </a:lnRef>
          <a:fillRef idx="1">
            <a:schemeClr val="accent5"/>
          </a:fillRef>
          <a:effectRef idx="1">
            <a:schemeClr val="accent5"/>
          </a:effectRef>
          <a:fontRef idx="minor">
            <a:schemeClr val="lt1"/>
          </a:fontRef>
        </p:style>
        <p:txBody>
          <a:bodyPr rtlCol="0">
            <a:normAutofit/>
          </a:bodyPr>
          <a:lstStyle/>
          <a:p>
            <a:pPr fontAlgn="auto">
              <a:spcAft>
                <a:spcPts val="0"/>
              </a:spcAft>
              <a:buFont typeface="Arial" pitchFamily="34" charset="0"/>
              <a:buNone/>
              <a:defRPr/>
            </a:pPr>
            <a:endParaRPr lang="en-US" sz="1200" dirty="0" smtClean="0">
              <a:solidFill>
                <a:schemeClr val="bg1"/>
              </a:solidFill>
              <a:effectLst>
                <a:outerShdw blurRad="38100" dist="38100" dir="2700000" algn="tl">
                  <a:srgbClr val="000000">
                    <a:alpha val="43137"/>
                  </a:srgbClr>
                </a:outerShdw>
              </a:effectLst>
            </a:endParaRPr>
          </a:p>
          <a:p>
            <a:pPr fontAlgn="auto">
              <a:spcAft>
                <a:spcPts val="0"/>
              </a:spcAft>
              <a:buFont typeface="Arial" pitchFamily="34" charset="0"/>
              <a:buNone/>
              <a:defRPr/>
            </a:pPr>
            <a:r>
              <a:rPr lang="en-US" sz="2000" dirty="0" err="1" smtClean="0">
                <a:solidFill>
                  <a:schemeClr val="bg1"/>
                </a:solidFill>
                <a:effectLst>
                  <a:outerShdw blurRad="38100" dist="38100" dir="2700000" algn="tl">
                    <a:srgbClr val="000000">
                      <a:alpha val="43137"/>
                    </a:srgbClr>
                  </a:outerShdw>
                </a:effectLst>
              </a:rPr>
              <a:t>Engin</a:t>
            </a:r>
            <a:r>
              <a:rPr lang="en-US" sz="2000" dirty="0" smtClean="0">
                <a:solidFill>
                  <a:schemeClr val="bg1"/>
                </a:solidFill>
                <a:effectLst>
                  <a:outerShdw blurRad="38100" dist="38100" dir="2700000" algn="tl">
                    <a:srgbClr val="000000">
                      <a:alpha val="43137"/>
                    </a:srgbClr>
                  </a:outerShdw>
                </a:effectLst>
              </a:rPr>
              <a:t> Tola, Vincent </a:t>
            </a:r>
            <a:r>
              <a:rPr lang="en-US" sz="2000" dirty="0" err="1" smtClean="0">
                <a:solidFill>
                  <a:schemeClr val="bg1"/>
                </a:solidFill>
                <a:effectLst>
                  <a:outerShdw blurRad="38100" dist="38100" dir="2700000" algn="tl">
                    <a:srgbClr val="000000">
                      <a:alpha val="43137"/>
                    </a:srgbClr>
                  </a:outerShdw>
                </a:effectLst>
              </a:rPr>
              <a:t>Lepetit</a:t>
            </a:r>
            <a:r>
              <a:rPr lang="en-US" sz="2000" dirty="0" smtClean="0">
                <a:solidFill>
                  <a:schemeClr val="bg1"/>
                </a:solidFill>
                <a:effectLst>
                  <a:outerShdw blurRad="38100" dist="38100" dir="2700000" algn="tl">
                    <a:srgbClr val="000000">
                      <a:alpha val="43137"/>
                    </a:srgbClr>
                  </a:outerShdw>
                </a:effectLst>
              </a:rPr>
              <a:t>, Pascal </a:t>
            </a:r>
            <a:r>
              <a:rPr lang="en-US" sz="2000" dirty="0" err="1" smtClean="0">
                <a:solidFill>
                  <a:schemeClr val="bg1"/>
                </a:solidFill>
                <a:effectLst>
                  <a:outerShdw blurRad="38100" dist="38100" dir="2700000" algn="tl">
                    <a:srgbClr val="000000">
                      <a:alpha val="43137"/>
                    </a:srgbClr>
                  </a:outerShdw>
                </a:effectLst>
              </a:rPr>
              <a:t>Fua</a:t>
            </a:r>
            <a:endParaRPr lang="en-US" sz="2000" dirty="0" smtClean="0">
              <a:solidFill>
                <a:schemeClr val="bg1"/>
              </a:solidFill>
              <a:effectLst>
                <a:outerShdw blurRad="38100" dist="38100" dir="2700000" algn="tl">
                  <a:srgbClr val="000000">
                    <a:alpha val="43137"/>
                  </a:srgbClr>
                </a:outerShdw>
              </a:effectLst>
            </a:endParaRPr>
          </a:p>
          <a:p>
            <a:pPr fontAlgn="auto">
              <a:spcAft>
                <a:spcPts val="0"/>
              </a:spcAft>
              <a:buFont typeface="Arial" pitchFamily="34" charset="0"/>
              <a:buNone/>
              <a:defRPr/>
            </a:pPr>
            <a:endParaRPr lang="en-US" sz="1200" dirty="0" smtClean="0">
              <a:solidFill>
                <a:schemeClr val="bg1"/>
              </a:solidFill>
              <a:effectLst>
                <a:outerShdw blurRad="38100" dist="38100" dir="2700000" algn="tl">
                  <a:srgbClr val="000000">
                    <a:alpha val="43137"/>
                  </a:srgbClr>
                </a:outerShdw>
              </a:effectLst>
            </a:endParaRPr>
          </a:p>
          <a:p>
            <a:pPr fontAlgn="auto">
              <a:spcAft>
                <a:spcPts val="0"/>
              </a:spcAft>
              <a:buFont typeface="Arial" pitchFamily="34" charset="0"/>
              <a:buNone/>
              <a:defRPr/>
            </a:pPr>
            <a:r>
              <a:rPr lang="en-US" sz="2000" dirty="0" smtClean="0">
                <a:solidFill>
                  <a:schemeClr val="bg1"/>
                </a:solidFill>
                <a:effectLst>
                  <a:outerShdw blurRad="38100" dist="38100" dir="2700000" algn="tl">
                    <a:srgbClr val="000000">
                      <a:alpha val="43137"/>
                    </a:srgbClr>
                  </a:outerShdw>
                </a:effectLst>
              </a:rPr>
              <a:t>Computer Vision Laboratory</a:t>
            </a:r>
          </a:p>
          <a:p>
            <a:pPr fontAlgn="auto">
              <a:spcAft>
                <a:spcPts val="0"/>
              </a:spcAft>
              <a:buFont typeface="Arial" pitchFamily="34" charset="0"/>
              <a:buNone/>
              <a:defRPr/>
            </a:pPr>
            <a:r>
              <a:rPr lang="en-US" sz="2000" dirty="0" smtClean="0">
                <a:solidFill>
                  <a:schemeClr val="bg1"/>
                </a:solidFill>
                <a:effectLst>
                  <a:outerShdw blurRad="38100" dist="38100" dir="2700000" algn="tl">
                    <a:srgbClr val="000000">
                      <a:alpha val="43137"/>
                    </a:srgbClr>
                  </a:outerShdw>
                </a:effectLst>
              </a:rPr>
              <a:t>EPFL</a:t>
            </a:r>
          </a:p>
        </p:txBody>
      </p:sp>
      <p:pic>
        <p:nvPicPr>
          <p:cNvPr id="16388" name="Picture 1"/>
          <p:cNvPicPr>
            <a:picLocks noChangeAspect="1" noChangeArrowheads="1"/>
          </p:cNvPicPr>
          <p:nvPr/>
        </p:nvPicPr>
        <p:blipFill>
          <a:blip r:embed="rId2"/>
          <a:srcRect/>
          <a:stretch>
            <a:fillRect/>
          </a:stretch>
        </p:blipFill>
        <p:spPr bwMode="auto">
          <a:xfrm>
            <a:off x="3352800" y="5410200"/>
            <a:ext cx="1143000" cy="600075"/>
          </a:xfrm>
          <a:prstGeom prst="rect">
            <a:avLst/>
          </a:prstGeom>
          <a:noFill/>
          <a:ln w="9525">
            <a:noFill/>
            <a:miter lim="800000"/>
            <a:headEnd/>
            <a:tailEnd/>
          </a:ln>
        </p:spPr>
      </p:pic>
      <p:pic>
        <p:nvPicPr>
          <p:cNvPr id="16389" name="Picture 7" descr="cvlab"/>
          <p:cNvPicPr>
            <a:picLocks noChangeAspect="1" noChangeArrowheads="1"/>
          </p:cNvPicPr>
          <p:nvPr/>
        </p:nvPicPr>
        <p:blipFill>
          <a:blip r:embed="rId3"/>
          <a:srcRect/>
          <a:stretch>
            <a:fillRect/>
          </a:stretch>
        </p:blipFill>
        <p:spPr bwMode="auto">
          <a:xfrm>
            <a:off x="4572000" y="5410200"/>
            <a:ext cx="1306513" cy="609600"/>
          </a:xfrm>
          <a:prstGeom prst="rect">
            <a:avLst/>
          </a:prstGeom>
          <a:noFill/>
          <a:ln w="9525">
            <a:noFill/>
            <a:miter lim="800000"/>
            <a:headEnd/>
            <a:tailEnd/>
          </a:ln>
        </p:spPr>
      </p:pic>
      <p:sp>
        <p:nvSpPr>
          <p:cNvPr id="16390" name="TextBox 5"/>
          <p:cNvSpPr txBox="1">
            <a:spLocks noChangeArrowheads="1"/>
          </p:cNvSpPr>
          <p:nvPr/>
        </p:nvSpPr>
        <p:spPr bwMode="auto">
          <a:xfrm>
            <a:off x="3941763" y="6172200"/>
            <a:ext cx="1260475" cy="369888"/>
          </a:xfrm>
          <a:prstGeom prst="rect">
            <a:avLst/>
          </a:prstGeom>
          <a:noFill/>
          <a:ln w="9525">
            <a:noFill/>
            <a:miter lim="800000"/>
            <a:headEnd/>
            <a:tailEnd/>
          </a:ln>
        </p:spPr>
        <p:txBody>
          <a:bodyPr wrap="none">
            <a:spAutoFit/>
          </a:bodyPr>
          <a:lstStyle/>
          <a:p>
            <a:r>
              <a:rPr lang="en-US">
                <a:latin typeface="Calibri" pitchFamily="34" charset="0"/>
              </a:rPr>
              <a:t>2008-06-10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SIFT -&gt; DAISY</a:t>
            </a:r>
            <a:endParaRPr lang="en-US" dirty="0">
              <a:effectLst>
                <a:outerShdw blurRad="38100" dist="38100" dir="2700000" algn="tl">
                  <a:srgbClr val="000000">
                    <a:alpha val="43137"/>
                  </a:srgbClr>
                </a:outerShdw>
              </a:effectLst>
            </a:endParaRPr>
          </a:p>
        </p:txBody>
      </p:sp>
      <p:grpSp>
        <p:nvGrpSpPr>
          <p:cNvPr id="28675" name="Group 84"/>
          <p:cNvGrpSpPr>
            <a:grpSpLocks/>
          </p:cNvGrpSpPr>
          <p:nvPr/>
        </p:nvGrpSpPr>
        <p:grpSpPr bwMode="auto">
          <a:xfrm>
            <a:off x="3733800" y="2276475"/>
            <a:ext cx="2286000" cy="2286000"/>
            <a:chOff x="1828800" y="2057400"/>
            <a:chExt cx="1066800" cy="1066800"/>
          </a:xfrm>
        </p:grpSpPr>
        <p:sp>
          <p:nvSpPr>
            <p:cNvPr id="65" name="Rectangle 64"/>
            <p:cNvSpPr/>
            <p:nvPr/>
          </p:nvSpPr>
          <p:spPr>
            <a:xfrm>
              <a:off x="18288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Rectangle 65"/>
            <p:cNvSpPr/>
            <p:nvPr/>
          </p:nvSpPr>
          <p:spPr>
            <a:xfrm>
              <a:off x="20955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 name="Rectangle 67"/>
            <p:cNvSpPr/>
            <p:nvPr/>
          </p:nvSpPr>
          <p:spPr>
            <a:xfrm>
              <a:off x="26289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 name="Rectangle 68"/>
            <p:cNvSpPr/>
            <p:nvPr/>
          </p:nvSpPr>
          <p:spPr>
            <a:xfrm>
              <a:off x="18288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Rectangle 69"/>
            <p:cNvSpPr/>
            <p:nvPr/>
          </p:nvSpPr>
          <p:spPr>
            <a:xfrm>
              <a:off x="20955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Rectangle 70"/>
            <p:cNvSpPr/>
            <p:nvPr/>
          </p:nvSpPr>
          <p:spPr>
            <a:xfrm>
              <a:off x="23622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Rectangle 71"/>
            <p:cNvSpPr/>
            <p:nvPr/>
          </p:nvSpPr>
          <p:spPr>
            <a:xfrm>
              <a:off x="26289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ectangle 72"/>
            <p:cNvSpPr/>
            <p:nvPr/>
          </p:nvSpPr>
          <p:spPr>
            <a:xfrm>
              <a:off x="18288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20955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Rectangle 74"/>
            <p:cNvSpPr/>
            <p:nvPr/>
          </p:nvSpPr>
          <p:spPr>
            <a:xfrm>
              <a:off x="23622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Rectangle 75"/>
            <p:cNvSpPr/>
            <p:nvPr/>
          </p:nvSpPr>
          <p:spPr>
            <a:xfrm>
              <a:off x="26289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Rectangle 76"/>
            <p:cNvSpPr/>
            <p:nvPr/>
          </p:nvSpPr>
          <p:spPr>
            <a:xfrm>
              <a:off x="18288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Rectangle 77"/>
            <p:cNvSpPr/>
            <p:nvPr/>
          </p:nvSpPr>
          <p:spPr>
            <a:xfrm>
              <a:off x="20955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Rectangle 79"/>
            <p:cNvSpPr/>
            <p:nvPr/>
          </p:nvSpPr>
          <p:spPr>
            <a:xfrm>
              <a:off x="23622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Rectangle 80"/>
            <p:cNvSpPr/>
            <p:nvPr/>
          </p:nvSpPr>
          <p:spPr>
            <a:xfrm>
              <a:off x="23622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Rectangle 83"/>
            <p:cNvSpPr/>
            <p:nvPr/>
          </p:nvSpPr>
          <p:spPr>
            <a:xfrm>
              <a:off x="26289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8676" name="TextBox 107"/>
          <p:cNvSpPr txBox="1">
            <a:spLocks noChangeArrowheads="1"/>
          </p:cNvSpPr>
          <p:nvPr/>
        </p:nvSpPr>
        <p:spPr bwMode="auto">
          <a:xfrm>
            <a:off x="4419600" y="1752600"/>
            <a:ext cx="914400" cy="523875"/>
          </a:xfrm>
          <a:prstGeom prst="rect">
            <a:avLst/>
          </a:prstGeom>
          <a:noFill/>
          <a:ln w="9525">
            <a:noFill/>
            <a:miter lim="800000"/>
            <a:headEnd/>
            <a:tailEnd/>
          </a:ln>
        </p:spPr>
        <p:txBody>
          <a:bodyPr>
            <a:spAutoFit/>
          </a:bodyPr>
          <a:lstStyle/>
          <a:p>
            <a:r>
              <a:rPr lang="en-US" sz="2800">
                <a:latin typeface="Calibri" pitchFamily="34" charset="0"/>
              </a:rPr>
              <a:t>SIFT</a:t>
            </a:r>
          </a:p>
        </p:txBody>
      </p:sp>
      <p:grpSp>
        <p:nvGrpSpPr>
          <p:cNvPr id="28677" name="Group 92"/>
          <p:cNvGrpSpPr>
            <a:grpSpLocks/>
          </p:cNvGrpSpPr>
          <p:nvPr/>
        </p:nvGrpSpPr>
        <p:grpSpPr bwMode="auto">
          <a:xfrm>
            <a:off x="3657600" y="4800600"/>
            <a:ext cx="2438400" cy="1304925"/>
            <a:chOff x="685800" y="4953000"/>
            <a:chExt cx="2438400" cy="1304330"/>
          </a:xfrm>
        </p:grpSpPr>
        <p:sp>
          <p:nvSpPr>
            <p:cNvPr id="64" name="TextBox 63"/>
            <p:cNvSpPr txBox="1"/>
            <p:nvPr/>
          </p:nvSpPr>
          <p:spPr>
            <a:xfrm>
              <a:off x="685800" y="4953000"/>
              <a:ext cx="2438400" cy="369719"/>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defRPr/>
              </a:pPr>
              <a:r>
                <a:rPr lang="en-US" dirty="0"/>
                <a:t>+ Good Performance</a:t>
              </a:r>
            </a:p>
          </p:txBody>
        </p:sp>
        <p:sp>
          <p:nvSpPr>
            <p:cNvPr id="62" name="TextBox 61"/>
            <p:cNvSpPr txBox="1"/>
            <p:nvPr/>
          </p:nvSpPr>
          <p:spPr>
            <a:xfrm>
              <a:off x="685800" y="5333826"/>
              <a:ext cx="2438400" cy="92350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buFontTx/>
                <a:buChar char="-"/>
                <a:defRPr/>
              </a:pPr>
              <a:r>
                <a:rPr lang="en-US" dirty="0">
                  <a:solidFill>
                    <a:schemeClr val="bg1"/>
                  </a:solidFill>
                </a:rPr>
                <a:t> Not suitable for dense</a:t>
              </a:r>
            </a:p>
            <a:p>
              <a:pPr fontAlgn="auto">
                <a:spcBef>
                  <a:spcPts val="0"/>
                </a:spcBef>
                <a:spcAft>
                  <a:spcPts val="0"/>
                </a:spcAft>
                <a:defRPr/>
              </a:pPr>
              <a:r>
                <a:rPr lang="en-US" dirty="0">
                  <a:solidFill>
                    <a:schemeClr val="bg1"/>
                  </a:solidFill>
                </a:rPr>
                <a:t> computation</a:t>
              </a:r>
            </a:p>
            <a:p>
              <a:pPr fontAlgn="auto">
                <a:spcBef>
                  <a:spcPts val="0"/>
                </a:spcBef>
                <a:spcAft>
                  <a:spcPts val="0"/>
                </a:spcAft>
                <a:defRPr/>
              </a:pPr>
              <a:endParaRPr lang="en-US" dirty="0">
                <a:solidFill>
                  <a:schemeClr val="bg1"/>
                </a:solidFill>
              </a:endParaRPr>
            </a:p>
          </p:txBody>
        </p:sp>
      </p:grpSp>
      <p:pic>
        <p:nvPicPr>
          <p:cNvPr id="28678" name="Picture 2" descr="Z:\cvpr08\prism.png"/>
          <p:cNvPicPr>
            <a:picLocks noChangeAspect="1" noChangeArrowheads="1"/>
          </p:cNvPicPr>
          <p:nvPr/>
        </p:nvPicPr>
        <p:blipFill>
          <a:blip r:embed="rId3"/>
          <a:srcRect/>
          <a:stretch>
            <a:fillRect/>
          </a:stretch>
        </p:blipFill>
        <p:spPr bwMode="auto">
          <a:xfrm>
            <a:off x="4410075" y="1295400"/>
            <a:ext cx="901700" cy="57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Z:\cvpr08\prism.png"/>
          <p:cNvPicPr>
            <a:picLocks noChangeAspect="1" noChangeArrowheads="1"/>
          </p:cNvPicPr>
          <p:nvPr/>
        </p:nvPicPr>
        <p:blipFill>
          <a:blip r:embed="rId3"/>
          <a:srcRect/>
          <a:stretch>
            <a:fillRect/>
          </a:stretch>
        </p:blipFill>
        <p:spPr bwMode="auto">
          <a:xfrm>
            <a:off x="4419600" y="1219200"/>
            <a:ext cx="901700" cy="522288"/>
          </a:xfrm>
          <a:prstGeom prst="rect">
            <a:avLst/>
          </a:prstGeom>
          <a:noFill/>
          <a:ln w="9525">
            <a:noFill/>
            <a:miter lim="800000"/>
            <a:headEnd/>
            <a:tailEnd/>
          </a:ln>
        </p:spPr>
      </p:pic>
      <p:sp>
        <p:nvSpPr>
          <p:cNvPr id="61" name="Rounded Rectangle 60"/>
          <p:cNvSpPr/>
          <p:nvPr/>
        </p:nvSpPr>
        <p:spPr>
          <a:xfrm>
            <a:off x="3581400" y="1600200"/>
            <a:ext cx="5334000" cy="3124200"/>
          </a:xfrm>
          <a:prstGeom prst="roundRect">
            <a:avLst/>
          </a:prstGeom>
          <a:solidFill>
            <a:schemeClr val="accent6">
              <a:lumMod val="40000"/>
              <a:lumOff val="60000"/>
              <a:alpha val="33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SIFT -&gt; DAISY</a:t>
            </a:r>
            <a:endParaRPr lang="en-US" dirty="0">
              <a:effectLst>
                <a:outerShdw blurRad="38100" dist="38100" dir="2700000" algn="tl">
                  <a:srgbClr val="000000">
                    <a:alpha val="43137"/>
                  </a:srgbClr>
                </a:outerShdw>
              </a:effectLst>
            </a:endParaRPr>
          </a:p>
        </p:txBody>
      </p:sp>
      <p:grpSp>
        <p:nvGrpSpPr>
          <p:cNvPr id="29701" name="Group 84"/>
          <p:cNvGrpSpPr>
            <a:grpSpLocks/>
          </p:cNvGrpSpPr>
          <p:nvPr/>
        </p:nvGrpSpPr>
        <p:grpSpPr bwMode="auto">
          <a:xfrm>
            <a:off x="762000" y="2276475"/>
            <a:ext cx="2286000" cy="2286000"/>
            <a:chOff x="1828800" y="2057400"/>
            <a:chExt cx="1066800" cy="1066800"/>
          </a:xfrm>
        </p:grpSpPr>
        <p:sp>
          <p:nvSpPr>
            <p:cNvPr id="65" name="Rectangle 64"/>
            <p:cNvSpPr/>
            <p:nvPr/>
          </p:nvSpPr>
          <p:spPr>
            <a:xfrm>
              <a:off x="18288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Rectangle 65"/>
            <p:cNvSpPr/>
            <p:nvPr/>
          </p:nvSpPr>
          <p:spPr>
            <a:xfrm>
              <a:off x="20955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 name="Rectangle 67"/>
            <p:cNvSpPr/>
            <p:nvPr/>
          </p:nvSpPr>
          <p:spPr>
            <a:xfrm>
              <a:off x="26289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 name="Rectangle 68"/>
            <p:cNvSpPr/>
            <p:nvPr/>
          </p:nvSpPr>
          <p:spPr>
            <a:xfrm>
              <a:off x="18288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Rectangle 69"/>
            <p:cNvSpPr/>
            <p:nvPr/>
          </p:nvSpPr>
          <p:spPr>
            <a:xfrm>
              <a:off x="20955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Rectangle 70"/>
            <p:cNvSpPr/>
            <p:nvPr/>
          </p:nvSpPr>
          <p:spPr>
            <a:xfrm>
              <a:off x="23622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Rectangle 71"/>
            <p:cNvSpPr/>
            <p:nvPr/>
          </p:nvSpPr>
          <p:spPr>
            <a:xfrm>
              <a:off x="2628900" y="25908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ectangle 72"/>
            <p:cNvSpPr/>
            <p:nvPr/>
          </p:nvSpPr>
          <p:spPr>
            <a:xfrm>
              <a:off x="18288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20955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Rectangle 74"/>
            <p:cNvSpPr/>
            <p:nvPr/>
          </p:nvSpPr>
          <p:spPr>
            <a:xfrm>
              <a:off x="23622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Rectangle 75"/>
            <p:cNvSpPr/>
            <p:nvPr/>
          </p:nvSpPr>
          <p:spPr>
            <a:xfrm>
              <a:off x="2628900" y="28575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Rectangle 76"/>
            <p:cNvSpPr/>
            <p:nvPr/>
          </p:nvSpPr>
          <p:spPr>
            <a:xfrm>
              <a:off x="18288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Rectangle 77"/>
            <p:cNvSpPr/>
            <p:nvPr/>
          </p:nvSpPr>
          <p:spPr>
            <a:xfrm>
              <a:off x="20955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Rectangle 79"/>
            <p:cNvSpPr/>
            <p:nvPr/>
          </p:nvSpPr>
          <p:spPr>
            <a:xfrm>
              <a:off x="23622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Rectangle 80"/>
            <p:cNvSpPr/>
            <p:nvPr/>
          </p:nvSpPr>
          <p:spPr>
            <a:xfrm>
              <a:off x="2362200" y="23241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Rectangle 83"/>
            <p:cNvSpPr/>
            <p:nvPr/>
          </p:nvSpPr>
          <p:spPr>
            <a:xfrm>
              <a:off x="2628900" y="2057400"/>
              <a:ext cx="266700" cy="266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702" name="TextBox 107"/>
          <p:cNvSpPr txBox="1">
            <a:spLocks noChangeArrowheads="1"/>
          </p:cNvSpPr>
          <p:nvPr/>
        </p:nvSpPr>
        <p:spPr bwMode="auto">
          <a:xfrm>
            <a:off x="1524000" y="1752600"/>
            <a:ext cx="914400" cy="523875"/>
          </a:xfrm>
          <a:prstGeom prst="rect">
            <a:avLst/>
          </a:prstGeom>
          <a:noFill/>
          <a:ln w="9525">
            <a:noFill/>
            <a:miter lim="800000"/>
            <a:headEnd/>
            <a:tailEnd/>
          </a:ln>
        </p:spPr>
        <p:txBody>
          <a:bodyPr>
            <a:spAutoFit/>
          </a:bodyPr>
          <a:lstStyle/>
          <a:p>
            <a:r>
              <a:rPr lang="en-US" sz="2800">
                <a:latin typeface="Calibri" pitchFamily="34" charset="0"/>
              </a:rPr>
              <a:t>SIFT</a:t>
            </a:r>
          </a:p>
        </p:txBody>
      </p:sp>
      <p:grpSp>
        <p:nvGrpSpPr>
          <p:cNvPr id="29703" name="Group 93"/>
          <p:cNvGrpSpPr>
            <a:grpSpLocks/>
          </p:cNvGrpSpPr>
          <p:nvPr/>
        </p:nvGrpSpPr>
        <p:grpSpPr bwMode="auto">
          <a:xfrm>
            <a:off x="3657600" y="1676400"/>
            <a:ext cx="2438400" cy="4324350"/>
            <a:chOff x="3429000" y="1676400"/>
            <a:chExt cx="2438400" cy="4324529"/>
          </a:xfrm>
        </p:grpSpPr>
        <p:grpSp>
          <p:nvGrpSpPr>
            <p:cNvPr id="29723" name="Group 86"/>
            <p:cNvGrpSpPr>
              <a:grpSpLocks/>
            </p:cNvGrpSpPr>
            <p:nvPr/>
          </p:nvGrpSpPr>
          <p:grpSpPr bwMode="auto">
            <a:xfrm>
              <a:off x="3505200" y="1676400"/>
              <a:ext cx="2286000" cy="2838716"/>
              <a:chOff x="5943600" y="1733284"/>
              <a:chExt cx="2286000" cy="2838716"/>
            </a:xfrm>
          </p:grpSpPr>
          <p:grpSp>
            <p:nvGrpSpPr>
              <p:cNvPr id="29725" name="Group 63"/>
              <p:cNvGrpSpPr>
                <a:grpSpLocks/>
              </p:cNvGrpSpPr>
              <p:nvPr/>
            </p:nvGrpSpPr>
            <p:grpSpPr bwMode="auto">
              <a:xfrm>
                <a:off x="5943600" y="2286000"/>
                <a:ext cx="2286000" cy="2286000"/>
                <a:chOff x="762000" y="3810000"/>
                <a:chExt cx="1066800" cy="1066800"/>
              </a:xfrm>
            </p:grpSpPr>
            <p:sp>
              <p:nvSpPr>
                <p:cNvPr id="45" name="Oval 44"/>
                <p:cNvSpPr/>
                <p:nvPr/>
              </p:nvSpPr>
              <p:spPr>
                <a:xfrm>
                  <a:off x="762000" y="4076598"/>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1028700" y="4076598"/>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1562100" y="4076598"/>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a:xfrm>
                  <a:off x="762000" y="434330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a:xfrm>
                  <a:off x="1028700" y="434330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Oval 50"/>
                <p:cNvSpPr/>
                <p:nvPr/>
              </p:nvSpPr>
              <p:spPr>
                <a:xfrm>
                  <a:off x="1295400" y="434330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a:xfrm>
                  <a:off x="1562100" y="434330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a:xfrm>
                  <a:off x="762000" y="461001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a:xfrm>
                  <a:off x="1028700" y="461001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a:xfrm>
                  <a:off x="1295400" y="461001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1562100" y="4610019"/>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762000" y="3809887"/>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1028700" y="3809887"/>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1295400" y="3809887"/>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1295400" y="4076598"/>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 name="Oval 62"/>
                <p:cNvSpPr/>
                <p:nvPr/>
              </p:nvSpPr>
              <p:spPr>
                <a:xfrm>
                  <a:off x="1562100" y="3809887"/>
                  <a:ext cx="266700" cy="26671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726" name="TextBox 108"/>
              <p:cNvSpPr txBox="1">
                <a:spLocks noChangeArrowheads="1"/>
              </p:cNvSpPr>
              <p:nvPr/>
            </p:nvSpPr>
            <p:spPr bwMode="auto">
              <a:xfrm>
                <a:off x="6324600" y="1733284"/>
                <a:ext cx="1524000" cy="523220"/>
              </a:xfrm>
              <a:prstGeom prst="rect">
                <a:avLst/>
              </a:prstGeom>
              <a:noFill/>
              <a:ln w="9525">
                <a:noFill/>
                <a:miter lim="800000"/>
                <a:headEnd/>
                <a:tailEnd/>
              </a:ln>
            </p:spPr>
            <p:txBody>
              <a:bodyPr>
                <a:spAutoFit/>
              </a:bodyPr>
              <a:lstStyle/>
              <a:p>
                <a:r>
                  <a:rPr lang="en-US" sz="2800">
                    <a:latin typeface="Calibri" pitchFamily="34" charset="0"/>
                  </a:rPr>
                  <a:t>Sym.SIFT</a:t>
                </a:r>
              </a:p>
            </p:txBody>
          </p:sp>
        </p:grpSp>
        <p:sp>
          <p:nvSpPr>
            <p:cNvPr id="79" name="TextBox 78"/>
            <p:cNvSpPr txBox="1"/>
            <p:nvPr/>
          </p:nvSpPr>
          <p:spPr>
            <a:xfrm>
              <a:off x="3429000" y="4800729"/>
              <a:ext cx="2438400" cy="1200200"/>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defRPr/>
              </a:pPr>
              <a:r>
                <a:rPr lang="en-US" dirty="0"/>
                <a:t>+ Gaussian Kernels : Suitable for Dense Computation</a:t>
              </a:r>
            </a:p>
            <a:p>
              <a:pPr fontAlgn="auto">
                <a:spcBef>
                  <a:spcPts val="0"/>
                </a:spcBef>
                <a:spcAft>
                  <a:spcPts val="0"/>
                </a:spcAft>
                <a:defRPr/>
              </a:pPr>
              <a:endParaRPr lang="en-US" dirty="0"/>
            </a:p>
          </p:txBody>
        </p:sp>
      </p:grpSp>
      <p:grpSp>
        <p:nvGrpSpPr>
          <p:cNvPr id="7" name="Group 94"/>
          <p:cNvGrpSpPr>
            <a:grpSpLocks/>
          </p:cNvGrpSpPr>
          <p:nvPr/>
        </p:nvGrpSpPr>
        <p:grpSpPr bwMode="auto">
          <a:xfrm>
            <a:off x="6324600" y="1676400"/>
            <a:ext cx="2438400" cy="4419600"/>
            <a:chOff x="6096000" y="1676400"/>
            <a:chExt cx="2438400" cy="4419600"/>
          </a:xfrm>
        </p:grpSpPr>
        <p:grpSp>
          <p:nvGrpSpPr>
            <p:cNvPr id="29710" name="Group 66"/>
            <p:cNvGrpSpPr>
              <a:grpSpLocks/>
            </p:cNvGrpSpPr>
            <p:nvPr/>
          </p:nvGrpSpPr>
          <p:grpSpPr bwMode="auto">
            <a:xfrm>
              <a:off x="6172200" y="1676400"/>
              <a:ext cx="2286000" cy="2849086"/>
              <a:chOff x="6172200" y="1676400"/>
              <a:chExt cx="2286000" cy="2849086"/>
            </a:xfrm>
          </p:grpSpPr>
          <p:grpSp>
            <p:nvGrpSpPr>
              <p:cNvPr id="29714" name="Group 105"/>
              <p:cNvGrpSpPr>
                <a:grpSpLocks/>
              </p:cNvGrpSpPr>
              <p:nvPr/>
            </p:nvGrpSpPr>
            <p:grpSpPr bwMode="auto">
              <a:xfrm>
                <a:off x="6172200" y="2239486"/>
                <a:ext cx="2286000" cy="2286000"/>
                <a:chOff x="1447800" y="4724400"/>
                <a:chExt cx="1645920" cy="1646714"/>
              </a:xfrm>
            </p:grpSpPr>
            <p:sp>
              <p:nvSpPr>
                <p:cNvPr id="89" name="Oval 88"/>
                <p:cNvSpPr/>
                <p:nvPr/>
              </p:nvSpPr>
              <p:spPr>
                <a:xfrm>
                  <a:off x="1447800" y="4724744"/>
                  <a:ext cx="1645920" cy="164557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Oval 89"/>
                <p:cNvSpPr/>
                <p:nvPr/>
              </p:nvSpPr>
              <p:spPr>
                <a:xfrm>
                  <a:off x="1722120" y="4999196"/>
                  <a:ext cx="1097280" cy="1096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9" name="Straight Connector 98"/>
                <p:cNvCxnSpPr>
                  <a:stCxn id="89" idx="0"/>
                  <a:endCxn id="89" idx="4"/>
                </p:cNvCxnSpPr>
                <p:nvPr/>
              </p:nvCxnSpPr>
              <p:spPr>
                <a:xfrm rot="16200000" flipH="1">
                  <a:off x="1447975" y="5547529"/>
                  <a:ext cx="1645571" cy="2286"/>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9" idx="2"/>
                  <a:endCxn id="89" idx="6"/>
                </p:cNvCxnSpPr>
                <p:nvPr/>
              </p:nvCxnSpPr>
              <p:spPr>
                <a:xfrm rot="10800000" flipH="1">
                  <a:off x="1447800" y="5548101"/>
                  <a:ext cx="1645920" cy="114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9" idx="7"/>
                  <a:endCxn id="89" idx="3"/>
                </p:cNvCxnSpPr>
                <p:nvPr/>
              </p:nvCxnSpPr>
              <p:spPr>
                <a:xfrm rot="16200000" flipH="1" flipV="1">
                  <a:off x="1688693" y="4966313"/>
                  <a:ext cx="1164135" cy="116357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89" idx="1"/>
                  <a:endCxn id="89" idx="5"/>
                </p:cNvCxnSpPr>
                <p:nvPr/>
              </p:nvCxnSpPr>
              <p:spPr>
                <a:xfrm rot="16200000" flipH="1">
                  <a:off x="1688693" y="4966313"/>
                  <a:ext cx="1164135" cy="116357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049018" y="5317103"/>
                  <a:ext cx="457200" cy="45742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715" name="TextBox 106"/>
              <p:cNvSpPr txBox="1">
                <a:spLocks noChangeArrowheads="1"/>
              </p:cNvSpPr>
              <p:nvPr/>
            </p:nvSpPr>
            <p:spPr bwMode="auto">
              <a:xfrm>
                <a:off x="6781800" y="1676400"/>
                <a:ext cx="1219200" cy="523220"/>
              </a:xfrm>
              <a:prstGeom prst="rect">
                <a:avLst/>
              </a:prstGeom>
              <a:noFill/>
              <a:ln w="9525">
                <a:noFill/>
                <a:miter lim="800000"/>
                <a:headEnd/>
                <a:tailEnd/>
              </a:ln>
            </p:spPr>
            <p:txBody>
              <a:bodyPr>
                <a:spAutoFit/>
              </a:bodyPr>
              <a:lstStyle/>
              <a:p>
                <a:r>
                  <a:rPr lang="en-US" sz="2800">
                    <a:latin typeface="Calibri" pitchFamily="34" charset="0"/>
                  </a:rPr>
                  <a:t>GLOH*</a:t>
                </a:r>
              </a:p>
            </p:txBody>
          </p:sp>
        </p:grpSp>
        <p:grpSp>
          <p:nvGrpSpPr>
            <p:cNvPr id="29711" name="Group 91"/>
            <p:cNvGrpSpPr>
              <a:grpSpLocks/>
            </p:cNvGrpSpPr>
            <p:nvPr/>
          </p:nvGrpSpPr>
          <p:grpSpPr bwMode="auto">
            <a:xfrm>
              <a:off x="6096000" y="4800600"/>
              <a:ext cx="2438400" cy="1295400"/>
              <a:chOff x="6172200" y="4953000"/>
              <a:chExt cx="2438400" cy="1295400"/>
            </a:xfrm>
          </p:grpSpPr>
          <p:sp>
            <p:nvSpPr>
              <p:cNvPr id="85" name="TextBox 84"/>
              <p:cNvSpPr txBox="1"/>
              <p:nvPr/>
            </p:nvSpPr>
            <p:spPr>
              <a:xfrm>
                <a:off x="6172200" y="4953000"/>
                <a:ext cx="2438400" cy="64611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defRPr/>
                </a:pPr>
                <a:r>
                  <a:rPr lang="en-US" dirty="0"/>
                  <a:t>+ Good Performance</a:t>
                </a:r>
              </a:p>
              <a:p>
                <a:pPr fontAlgn="auto">
                  <a:spcBef>
                    <a:spcPts val="0"/>
                  </a:spcBef>
                  <a:spcAft>
                    <a:spcPts val="0"/>
                  </a:spcAft>
                  <a:defRPr/>
                </a:pPr>
                <a:r>
                  <a:rPr lang="en-US" dirty="0"/>
                  <a:t>+ Better Localization</a:t>
                </a:r>
              </a:p>
            </p:txBody>
          </p:sp>
          <p:sp>
            <p:nvSpPr>
              <p:cNvPr id="86" name="TextBox 85"/>
              <p:cNvSpPr txBox="1"/>
              <p:nvPr/>
            </p:nvSpPr>
            <p:spPr>
              <a:xfrm>
                <a:off x="6172200" y="5602288"/>
                <a:ext cx="2438400" cy="64611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buFontTx/>
                  <a:buChar char="-"/>
                  <a:defRPr/>
                </a:pPr>
                <a:r>
                  <a:rPr lang="en-US" dirty="0">
                    <a:solidFill>
                      <a:schemeClr val="bg1"/>
                    </a:solidFill>
                  </a:rPr>
                  <a:t> Not suitable for dense</a:t>
                </a:r>
              </a:p>
              <a:p>
                <a:pPr fontAlgn="auto">
                  <a:spcBef>
                    <a:spcPts val="0"/>
                  </a:spcBef>
                  <a:spcAft>
                    <a:spcPts val="0"/>
                  </a:spcAft>
                  <a:defRPr/>
                </a:pPr>
                <a:r>
                  <a:rPr lang="en-US" dirty="0">
                    <a:solidFill>
                      <a:schemeClr val="bg1"/>
                    </a:solidFill>
                  </a:rPr>
                  <a:t> computation</a:t>
                </a:r>
              </a:p>
            </p:txBody>
          </p:sp>
        </p:grpSp>
      </p:grpSp>
      <p:grpSp>
        <p:nvGrpSpPr>
          <p:cNvPr id="29705" name="Group 92"/>
          <p:cNvGrpSpPr>
            <a:grpSpLocks/>
          </p:cNvGrpSpPr>
          <p:nvPr/>
        </p:nvGrpSpPr>
        <p:grpSpPr bwMode="auto">
          <a:xfrm>
            <a:off x="685800" y="4800600"/>
            <a:ext cx="2438400" cy="1304925"/>
            <a:chOff x="685800" y="4953000"/>
            <a:chExt cx="2438400" cy="1304330"/>
          </a:xfrm>
        </p:grpSpPr>
        <p:sp>
          <p:nvSpPr>
            <p:cNvPr id="64" name="TextBox 63"/>
            <p:cNvSpPr txBox="1"/>
            <p:nvPr/>
          </p:nvSpPr>
          <p:spPr>
            <a:xfrm>
              <a:off x="685800" y="4953000"/>
              <a:ext cx="2438400" cy="369719"/>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defRPr/>
              </a:pPr>
              <a:r>
                <a:rPr lang="en-US" dirty="0"/>
                <a:t>+ Good Performance</a:t>
              </a:r>
            </a:p>
          </p:txBody>
        </p:sp>
        <p:sp>
          <p:nvSpPr>
            <p:cNvPr id="62" name="TextBox 61"/>
            <p:cNvSpPr txBox="1"/>
            <p:nvPr/>
          </p:nvSpPr>
          <p:spPr>
            <a:xfrm>
              <a:off x="685800" y="5333826"/>
              <a:ext cx="2438400" cy="92350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buFontTx/>
                <a:buChar char="-"/>
                <a:defRPr/>
              </a:pPr>
              <a:r>
                <a:rPr lang="en-US" dirty="0">
                  <a:solidFill>
                    <a:schemeClr val="bg1"/>
                  </a:solidFill>
                </a:rPr>
                <a:t> Not suitable for dense</a:t>
              </a:r>
            </a:p>
            <a:p>
              <a:pPr fontAlgn="auto">
                <a:spcBef>
                  <a:spcPts val="0"/>
                </a:spcBef>
                <a:spcAft>
                  <a:spcPts val="0"/>
                </a:spcAft>
                <a:defRPr/>
              </a:pPr>
              <a:r>
                <a:rPr lang="en-US" dirty="0">
                  <a:solidFill>
                    <a:schemeClr val="bg1"/>
                  </a:solidFill>
                </a:rPr>
                <a:t> computation</a:t>
              </a:r>
            </a:p>
            <a:p>
              <a:pPr fontAlgn="auto">
                <a:spcBef>
                  <a:spcPts val="0"/>
                </a:spcBef>
                <a:spcAft>
                  <a:spcPts val="0"/>
                </a:spcAft>
                <a:defRPr/>
              </a:pPr>
              <a:endParaRPr lang="en-US" dirty="0">
                <a:solidFill>
                  <a:schemeClr val="bg1"/>
                </a:solidFill>
              </a:endParaRPr>
            </a:p>
          </p:txBody>
        </p:sp>
      </p:grpSp>
      <p:pic>
        <p:nvPicPr>
          <p:cNvPr id="29706" name="Picture 2" descr="Z:\cvpr08\prism.png"/>
          <p:cNvPicPr>
            <a:picLocks noChangeAspect="1" noChangeArrowheads="1"/>
          </p:cNvPicPr>
          <p:nvPr/>
        </p:nvPicPr>
        <p:blipFill>
          <a:blip r:embed="rId4"/>
          <a:srcRect/>
          <a:stretch>
            <a:fillRect/>
          </a:stretch>
        </p:blipFill>
        <p:spPr bwMode="auto">
          <a:xfrm>
            <a:off x="1447800" y="1219200"/>
            <a:ext cx="901700" cy="574675"/>
          </a:xfrm>
          <a:prstGeom prst="rect">
            <a:avLst/>
          </a:prstGeom>
          <a:noFill/>
          <a:ln w="9525">
            <a:noFill/>
            <a:miter lim="800000"/>
            <a:headEnd/>
            <a:tailEnd/>
          </a:ln>
        </p:spPr>
      </p:pic>
      <p:sp>
        <p:nvSpPr>
          <p:cNvPr id="87" name="TextBox 86"/>
          <p:cNvSpPr txBox="1">
            <a:spLocks noChangeArrowheads="1"/>
          </p:cNvSpPr>
          <p:nvPr/>
        </p:nvSpPr>
        <p:spPr bwMode="auto">
          <a:xfrm>
            <a:off x="685800" y="6429375"/>
            <a:ext cx="8001000" cy="276225"/>
          </a:xfrm>
          <a:prstGeom prst="rect">
            <a:avLst/>
          </a:prstGeom>
          <a:noFill/>
          <a:ln w="9525">
            <a:noFill/>
            <a:miter lim="800000"/>
            <a:headEnd/>
            <a:tailEnd/>
          </a:ln>
        </p:spPr>
        <p:txBody>
          <a:bodyPr>
            <a:spAutoFit/>
          </a:bodyPr>
          <a:lstStyle/>
          <a:p>
            <a:r>
              <a:rPr lang="en-US" sz="1200">
                <a:latin typeface="Calibri" pitchFamily="34" charset="0"/>
              </a:rPr>
              <a:t>* K. Mikolajczyk and C. Schmid. A Performance Evaluation of Local Descriptors. PAMI’04.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animEffect transition="in" filter="fade">
                                      <p:cBhvr>
                                        <p:cTn id="9" dur="500"/>
                                        <p:tgtEl>
                                          <p:spTgt spid="8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Z:\cvpr08\prism.png"/>
          <p:cNvPicPr>
            <a:picLocks noChangeAspect="1" noChangeArrowheads="1"/>
          </p:cNvPicPr>
          <p:nvPr/>
        </p:nvPicPr>
        <p:blipFill>
          <a:blip r:embed="rId3"/>
          <a:srcRect/>
          <a:stretch>
            <a:fillRect/>
          </a:stretch>
        </p:blipFill>
        <p:spPr bwMode="auto">
          <a:xfrm>
            <a:off x="1371600" y="1219200"/>
            <a:ext cx="762000" cy="442913"/>
          </a:xfrm>
          <a:prstGeom prst="rect">
            <a:avLst/>
          </a:prstGeom>
          <a:noFill/>
          <a:ln w="9525">
            <a:noFill/>
            <a:miter lim="800000"/>
            <a:headEnd/>
            <a:tailEnd/>
          </a:ln>
        </p:spPr>
      </p:pic>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SIFT -&gt; DAISY</a:t>
            </a:r>
            <a:endParaRPr lang="en-US" dirty="0">
              <a:effectLst>
                <a:outerShdw blurRad="38100" dist="38100" dir="2700000" algn="tl">
                  <a:srgbClr val="000000">
                    <a:alpha val="43137"/>
                  </a:srgbClr>
                </a:outerShdw>
              </a:effectLst>
            </a:endParaRPr>
          </a:p>
        </p:txBody>
      </p:sp>
      <p:sp>
        <p:nvSpPr>
          <p:cNvPr id="30724" name="TextBox 116"/>
          <p:cNvSpPr txBox="1">
            <a:spLocks noChangeArrowheads="1"/>
          </p:cNvSpPr>
          <p:nvPr/>
        </p:nvSpPr>
        <p:spPr bwMode="auto">
          <a:xfrm>
            <a:off x="1295400" y="1543050"/>
            <a:ext cx="1143000" cy="522288"/>
          </a:xfrm>
          <a:prstGeom prst="rect">
            <a:avLst/>
          </a:prstGeom>
          <a:noFill/>
          <a:ln w="9525">
            <a:noFill/>
            <a:miter lim="800000"/>
            <a:headEnd/>
            <a:tailEnd/>
          </a:ln>
        </p:spPr>
        <p:txBody>
          <a:bodyPr>
            <a:spAutoFit/>
          </a:bodyPr>
          <a:lstStyle/>
          <a:p>
            <a:r>
              <a:rPr lang="en-US" sz="2800">
                <a:latin typeface="Calibri" pitchFamily="34" charset="0"/>
              </a:rPr>
              <a:t>DAISY</a:t>
            </a:r>
          </a:p>
        </p:txBody>
      </p:sp>
      <p:sp>
        <p:nvSpPr>
          <p:cNvPr id="118" name="TextBox 117"/>
          <p:cNvSpPr txBox="1"/>
          <p:nvPr/>
        </p:nvSpPr>
        <p:spPr>
          <a:xfrm>
            <a:off x="228600" y="4819650"/>
            <a:ext cx="3097213" cy="147732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dirty="0" smtClean="0">
                <a:solidFill>
                  <a:schemeClr val="bg1"/>
                </a:solidFill>
              </a:rPr>
              <a:t>+ Suitable for dense computation </a:t>
            </a:r>
          </a:p>
          <a:p>
            <a:pPr>
              <a:defRPr/>
            </a:pPr>
            <a:r>
              <a:rPr lang="en-US" dirty="0" smtClean="0">
                <a:solidFill>
                  <a:schemeClr val="bg1"/>
                </a:solidFill>
              </a:rPr>
              <a:t>+ Improved performance:*</a:t>
            </a:r>
            <a:endParaRPr lang="en-US" u="sng" dirty="0" smtClean="0">
              <a:solidFill>
                <a:schemeClr val="bg1"/>
              </a:solidFill>
            </a:endParaRPr>
          </a:p>
          <a:p>
            <a:pPr marL="742950" lvl="1" indent="-285750">
              <a:defRPr/>
            </a:pPr>
            <a:r>
              <a:rPr lang="en-US" dirty="0" smtClean="0">
                <a:solidFill>
                  <a:schemeClr val="bg1"/>
                </a:solidFill>
              </a:rPr>
              <a:t>+ Precise localization</a:t>
            </a:r>
          </a:p>
          <a:p>
            <a:pPr marL="742950" lvl="1" indent="-285750">
              <a:defRPr/>
            </a:pPr>
            <a:r>
              <a:rPr lang="en-US" dirty="0" smtClean="0">
                <a:solidFill>
                  <a:schemeClr val="bg1"/>
                </a:solidFill>
              </a:rPr>
              <a:t>+ Rotational Robustness</a:t>
            </a:r>
          </a:p>
        </p:txBody>
      </p:sp>
      <p:sp>
        <p:nvSpPr>
          <p:cNvPr id="125" name="Rounded Rectangle 124"/>
          <p:cNvSpPr/>
          <p:nvPr/>
        </p:nvSpPr>
        <p:spPr>
          <a:xfrm>
            <a:off x="3581400" y="1600200"/>
            <a:ext cx="5334000" cy="3124200"/>
          </a:xfrm>
          <a:prstGeom prst="roundRect">
            <a:avLst/>
          </a:prstGeom>
          <a:solidFill>
            <a:schemeClr val="accent6">
              <a:lumMod val="40000"/>
              <a:lumOff val="60000"/>
              <a:alpha val="33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727" name="Group 125"/>
          <p:cNvGrpSpPr>
            <a:grpSpLocks/>
          </p:cNvGrpSpPr>
          <p:nvPr/>
        </p:nvGrpSpPr>
        <p:grpSpPr bwMode="auto">
          <a:xfrm>
            <a:off x="3657600" y="1676400"/>
            <a:ext cx="2438400" cy="4047529"/>
            <a:chOff x="3429000" y="1676400"/>
            <a:chExt cx="2438400" cy="4047697"/>
          </a:xfrm>
        </p:grpSpPr>
        <p:grpSp>
          <p:nvGrpSpPr>
            <p:cNvPr id="30796" name="Group 86"/>
            <p:cNvGrpSpPr>
              <a:grpSpLocks/>
            </p:cNvGrpSpPr>
            <p:nvPr/>
          </p:nvGrpSpPr>
          <p:grpSpPr bwMode="auto">
            <a:xfrm>
              <a:off x="3505200" y="1676400"/>
              <a:ext cx="2286000" cy="2838716"/>
              <a:chOff x="5943600" y="1733284"/>
              <a:chExt cx="2286000" cy="2838716"/>
            </a:xfrm>
          </p:grpSpPr>
          <p:grpSp>
            <p:nvGrpSpPr>
              <p:cNvPr id="30798" name="Group 63"/>
              <p:cNvGrpSpPr>
                <a:grpSpLocks/>
              </p:cNvGrpSpPr>
              <p:nvPr/>
            </p:nvGrpSpPr>
            <p:grpSpPr bwMode="auto">
              <a:xfrm>
                <a:off x="5943600" y="2286000"/>
                <a:ext cx="2286000" cy="2286000"/>
                <a:chOff x="762000" y="3810000"/>
                <a:chExt cx="1066800" cy="1066800"/>
              </a:xfrm>
            </p:grpSpPr>
            <p:sp>
              <p:nvSpPr>
                <p:cNvPr id="133" name="Oval 132"/>
                <p:cNvSpPr/>
                <p:nvPr/>
              </p:nvSpPr>
              <p:spPr>
                <a:xfrm>
                  <a:off x="762000" y="4076598"/>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4" name="Oval 133"/>
                <p:cNvSpPr/>
                <p:nvPr/>
              </p:nvSpPr>
              <p:spPr>
                <a:xfrm>
                  <a:off x="1028700" y="4076598"/>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Oval 134"/>
                <p:cNvSpPr/>
                <p:nvPr/>
              </p:nvSpPr>
              <p:spPr>
                <a:xfrm>
                  <a:off x="1562100" y="4076598"/>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6" name="Oval 135"/>
                <p:cNvSpPr/>
                <p:nvPr/>
              </p:nvSpPr>
              <p:spPr>
                <a:xfrm>
                  <a:off x="762000" y="434330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7" name="Oval 136"/>
                <p:cNvSpPr/>
                <p:nvPr/>
              </p:nvSpPr>
              <p:spPr>
                <a:xfrm>
                  <a:off x="1028700" y="434330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8" name="Oval 137"/>
                <p:cNvSpPr/>
                <p:nvPr/>
              </p:nvSpPr>
              <p:spPr>
                <a:xfrm>
                  <a:off x="1295400" y="434330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9" name="Oval 138"/>
                <p:cNvSpPr/>
                <p:nvPr/>
              </p:nvSpPr>
              <p:spPr>
                <a:xfrm>
                  <a:off x="1562100" y="434330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0" name="Oval 139"/>
                <p:cNvSpPr/>
                <p:nvPr/>
              </p:nvSpPr>
              <p:spPr>
                <a:xfrm>
                  <a:off x="762000" y="461001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1" name="Oval 140"/>
                <p:cNvSpPr/>
                <p:nvPr/>
              </p:nvSpPr>
              <p:spPr>
                <a:xfrm>
                  <a:off x="1028700" y="461001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2" name="Oval 141"/>
                <p:cNvSpPr/>
                <p:nvPr/>
              </p:nvSpPr>
              <p:spPr>
                <a:xfrm>
                  <a:off x="1295400" y="461001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 name="Oval 142"/>
                <p:cNvSpPr/>
                <p:nvPr/>
              </p:nvSpPr>
              <p:spPr>
                <a:xfrm>
                  <a:off x="1562100" y="4610019"/>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4" name="Oval 143"/>
                <p:cNvSpPr/>
                <p:nvPr/>
              </p:nvSpPr>
              <p:spPr>
                <a:xfrm>
                  <a:off x="762000" y="3809887"/>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5" name="Oval 144"/>
                <p:cNvSpPr/>
                <p:nvPr/>
              </p:nvSpPr>
              <p:spPr>
                <a:xfrm>
                  <a:off x="1028700" y="3809887"/>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6" name="Oval 145"/>
                <p:cNvSpPr/>
                <p:nvPr/>
              </p:nvSpPr>
              <p:spPr>
                <a:xfrm>
                  <a:off x="1295400" y="3809887"/>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7" name="Oval 146"/>
                <p:cNvSpPr/>
                <p:nvPr/>
              </p:nvSpPr>
              <p:spPr>
                <a:xfrm>
                  <a:off x="1295400" y="4076598"/>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8" name="Oval 147"/>
                <p:cNvSpPr/>
                <p:nvPr/>
              </p:nvSpPr>
              <p:spPr>
                <a:xfrm>
                  <a:off x="1562100" y="3809887"/>
                  <a:ext cx="266700" cy="2667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0799" name="TextBox 131"/>
              <p:cNvSpPr txBox="1">
                <a:spLocks noChangeArrowheads="1"/>
              </p:cNvSpPr>
              <p:nvPr/>
            </p:nvSpPr>
            <p:spPr bwMode="auto">
              <a:xfrm>
                <a:off x="6324600" y="1733284"/>
                <a:ext cx="1524000" cy="523220"/>
              </a:xfrm>
              <a:prstGeom prst="rect">
                <a:avLst/>
              </a:prstGeom>
              <a:noFill/>
              <a:ln w="9525">
                <a:noFill/>
                <a:miter lim="800000"/>
                <a:headEnd/>
                <a:tailEnd/>
              </a:ln>
            </p:spPr>
            <p:txBody>
              <a:bodyPr>
                <a:spAutoFit/>
              </a:bodyPr>
              <a:lstStyle/>
              <a:p>
                <a:r>
                  <a:rPr lang="en-US" sz="2800">
                    <a:latin typeface="Calibri" pitchFamily="34" charset="0"/>
                  </a:rPr>
                  <a:t>Sym.SIFT</a:t>
                </a:r>
              </a:p>
            </p:txBody>
          </p:sp>
        </p:grpSp>
        <p:sp>
          <p:nvSpPr>
            <p:cNvPr id="129" name="TextBox 128"/>
            <p:cNvSpPr txBox="1"/>
            <p:nvPr/>
          </p:nvSpPr>
          <p:spPr>
            <a:xfrm>
              <a:off x="3429000" y="4800729"/>
              <a:ext cx="2438400" cy="92336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dirty="0" smtClean="0">
                  <a:solidFill>
                    <a:srgbClr val="FFFFFF"/>
                  </a:solidFill>
                </a:rPr>
                <a:t>+ Suitable for Dense Computation</a:t>
              </a:r>
            </a:p>
            <a:p>
              <a:pPr fontAlgn="auto">
                <a:spcBef>
                  <a:spcPts val="0"/>
                </a:spcBef>
                <a:spcAft>
                  <a:spcPts val="0"/>
                </a:spcAft>
                <a:defRPr/>
              </a:pPr>
              <a:endParaRPr lang="en-US" dirty="0"/>
            </a:p>
          </p:txBody>
        </p:sp>
      </p:grpSp>
      <p:grpSp>
        <p:nvGrpSpPr>
          <p:cNvPr id="30728" name="Group 148"/>
          <p:cNvGrpSpPr>
            <a:grpSpLocks/>
          </p:cNvGrpSpPr>
          <p:nvPr/>
        </p:nvGrpSpPr>
        <p:grpSpPr bwMode="auto">
          <a:xfrm>
            <a:off x="6324600" y="1676400"/>
            <a:ext cx="2438400" cy="4419600"/>
            <a:chOff x="6096000" y="1676400"/>
            <a:chExt cx="2438400" cy="4419600"/>
          </a:xfrm>
        </p:grpSpPr>
        <p:grpSp>
          <p:nvGrpSpPr>
            <p:cNvPr id="30783" name="Group 66"/>
            <p:cNvGrpSpPr>
              <a:grpSpLocks/>
            </p:cNvGrpSpPr>
            <p:nvPr/>
          </p:nvGrpSpPr>
          <p:grpSpPr bwMode="auto">
            <a:xfrm>
              <a:off x="6172200" y="1676400"/>
              <a:ext cx="2286000" cy="2849086"/>
              <a:chOff x="6172200" y="1676400"/>
              <a:chExt cx="2286000" cy="2849086"/>
            </a:xfrm>
          </p:grpSpPr>
          <p:grpSp>
            <p:nvGrpSpPr>
              <p:cNvPr id="30787" name="Group 105"/>
              <p:cNvGrpSpPr>
                <a:grpSpLocks/>
              </p:cNvGrpSpPr>
              <p:nvPr/>
            </p:nvGrpSpPr>
            <p:grpSpPr bwMode="auto">
              <a:xfrm>
                <a:off x="6172200" y="2239486"/>
                <a:ext cx="2286000" cy="2286000"/>
                <a:chOff x="1447800" y="4724400"/>
                <a:chExt cx="1645920" cy="1646714"/>
              </a:xfrm>
            </p:grpSpPr>
            <p:sp>
              <p:nvSpPr>
                <p:cNvPr id="156" name="Oval 155"/>
                <p:cNvSpPr/>
                <p:nvPr/>
              </p:nvSpPr>
              <p:spPr>
                <a:xfrm>
                  <a:off x="1447800" y="4724744"/>
                  <a:ext cx="1645920" cy="164557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7" name="Oval 156"/>
                <p:cNvSpPr/>
                <p:nvPr/>
              </p:nvSpPr>
              <p:spPr>
                <a:xfrm>
                  <a:off x="1722120" y="4999196"/>
                  <a:ext cx="1097280" cy="1096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8" name="Straight Connector 157"/>
                <p:cNvCxnSpPr>
                  <a:stCxn id="156" idx="0"/>
                  <a:endCxn id="156" idx="4"/>
                </p:cNvCxnSpPr>
                <p:nvPr/>
              </p:nvCxnSpPr>
              <p:spPr>
                <a:xfrm rot="16200000" flipH="1">
                  <a:off x="1447975" y="5547529"/>
                  <a:ext cx="1645571" cy="2286"/>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56" idx="2"/>
                  <a:endCxn id="156" idx="6"/>
                </p:cNvCxnSpPr>
                <p:nvPr/>
              </p:nvCxnSpPr>
              <p:spPr>
                <a:xfrm rot="10800000" flipH="1">
                  <a:off x="1447800" y="5548101"/>
                  <a:ext cx="1645920" cy="114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6" idx="7"/>
                  <a:endCxn id="156" idx="3"/>
                </p:cNvCxnSpPr>
                <p:nvPr/>
              </p:nvCxnSpPr>
              <p:spPr>
                <a:xfrm rot="16200000" flipH="1" flipV="1">
                  <a:off x="1688693" y="4966313"/>
                  <a:ext cx="1164135" cy="116357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6" idx="1"/>
                  <a:endCxn id="156" idx="5"/>
                </p:cNvCxnSpPr>
                <p:nvPr/>
              </p:nvCxnSpPr>
              <p:spPr>
                <a:xfrm rot="16200000" flipH="1">
                  <a:off x="1688693" y="4966313"/>
                  <a:ext cx="1164135" cy="116357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2049018" y="5317103"/>
                  <a:ext cx="457200" cy="45742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0788" name="TextBox 154"/>
              <p:cNvSpPr txBox="1">
                <a:spLocks noChangeArrowheads="1"/>
              </p:cNvSpPr>
              <p:nvPr/>
            </p:nvSpPr>
            <p:spPr bwMode="auto">
              <a:xfrm>
                <a:off x="6781800" y="1676400"/>
                <a:ext cx="1143000" cy="523220"/>
              </a:xfrm>
              <a:prstGeom prst="rect">
                <a:avLst/>
              </a:prstGeom>
              <a:noFill/>
              <a:ln w="9525">
                <a:noFill/>
                <a:miter lim="800000"/>
                <a:headEnd/>
                <a:tailEnd/>
              </a:ln>
            </p:spPr>
            <p:txBody>
              <a:bodyPr>
                <a:spAutoFit/>
              </a:bodyPr>
              <a:lstStyle/>
              <a:p>
                <a:r>
                  <a:rPr lang="en-US" sz="2800">
                    <a:latin typeface="Calibri" pitchFamily="34" charset="0"/>
                  </a:rPr>
                  <a:t>GLOH</a:t>
                </a:r>
              </a:p>
            </p:txBody>
          </p:sp>
        </p:grpSp>
        <p:grpSp>
          <p:nvGrpSpPr>
            <p:cNvPr id="30784" name="Group 91"/>
            <p:cNvGrpSpPr>
              <a:grpSpLocks/>
            </p:cNvGrpSpPr>
            <p:nvPr/>
          </p:nvGrpSpPr>
          <p:grpSpPr bwMode="auto">
            <a:xfrm>
              <a:off x="6096000" y="4800600"/>
              <a:ext cx="2438400" cy="1295400"/>
              <a:chOff x="6172200" y="4953000"/>
              <a:chExt cx="2438400" cy="1295400"/>
            </a:xfrm>
          </p:grpSpPr>
          <p:sp>
            <p:nvSpPr>
              <p:cNvPr id="152" name="TextBox 151"/>
              <p:cNvSpPr txBox="1"/>
              <p:nvPr/>
            </p:nvSpPr>
            <p:spPr>
              <a:xfrm>
                <a:off x="6172200" y="4953000"/>
                <a:ext cx="2438400" cy="64611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defRPr/>
                </a:pPr>
                <a:r>
                  <a:rPr lang="en-US" dirty="0"/>
                  <a:t>+ Good Performance</a:t>
                </a:r>
              </a:p>
              <a:p>
                <a:pPr fontAlgn="auto">
                  <a:spcBef>
                    <a:spcPts val="0"/>
                  </a:spcBef>
                  <a:spcAft>
                    <a:spcPts val="0"/>
                  </a:spcAft>
                  <a:defRPr/>
                </a:pPr>
                <a:r>
                  <a:rPr lang="en-US" dirty="0"/>
                  <a:t>+ Better Localization</a:t>
                </a:r>
              </a:p>
            </p:txBody>
          </p:sp>
          <p:sp>
            <p:nvSpPr>
              <p:cNvPr id="153" name="TextBox 152"/>
              <p:cNvSpPr txBox="1"/>
              <p:nvPr/>
            </p:nvSpPr>
            <p:spPr>
              <a:xfrm>
                <a:off x="6172200" y="5602288"/>
                <a:ext cx="2438400" cy="64611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buFontTx/>
                  <a:buChar char="-"/>
                  <a:defRPr/>
                </a:pPr>
                <a:r>
                  <a:rPr lang="en-US" dirty="0">
                    <a:solidFill>
                      <a:schemeClr val="bg1"/>
                    </a:solidFill>
                  </a:rPr>
                  <a:t> Not suitable for dense</a:t>
                </a:r>
              </a:p>
              <a:p>
                <a:pPr fontAlgn="auto">
                  <a:spcBef>
                    <a:spcPts val="0"/>
                  </a:spcBef>
                  <a:spcAft>
                    <a:spcPts val="0"/>
                  </a:spcAft>
                  <a:defRPr/>
                </a:pPr>
                <a:r>
                  <a:rPr lang="en-US" dirty="0">
                    <a:solidFill>
                      <a:schemeClr val="bg1"/>
                    </a:solidFill>
                  </a:rPr>
                  <a:t> computation</a:t>
                </a:r>
              </a:p>
            </p:txBody>
          </p:sp>
        </p:grpSp>
      </p:grpSp>
      <p:sp>
        <p:nvSpPr>
          <p:cNvPr id="164" name="Left Arrow 163"/>
          <p:cNvSpPr/>
          <p:nvPr/>
        </p:nvSpPr>
        <p:spPr>
          <a:xfrm>
            <a:off x="3276600" y="3124200"/>
            <a:ext cx="3048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5" name="Oval 174"/>
          <p:cNvSpPr/>
          <p:nvPr/>
        </p:nvSpPr>
        <p:spPr>
          <a:xfrm flipV="1">
            <a:off x="1355725" y="393065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731" name="Group 262"/>
          <p:cNvGrpSpPr>
            <a:grpSpLocks/>
          </p:cNvGrpSpPr>
          <p:nvPr/>
        </p:nvGrpSpPr>
        <p:grpSpPr bwMode="auto">
          <a:xfrm>
            <a:off x="381000" y="1981200"/>
            <a:ext cx="2743200" cy="2743200"/>
            <a:chOff x="457200" y="1981200"/>
            <a:chExt cx="2743200" cy="2743200"/>
          </a:xfrm>
        </p:grpSpPr>
        <p:sp>
          <p:nvSpPr>
            <p:cNvPr id="264" name="Oval 263"/>
            <p:cNvSpPr/>
            <p:nvPr/>
          </p:nvSpPr>
          <p:spPr>
            <a:xfrm flipH="1" flipV="1">
              <a:off x="1431925" y="393065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5" name="Oval 264"/>
            <p:cNvSpPr/>
            <p:nvPr/>
          </p:nvSpPr>
          <p:spPr>
            <a:xfrm flipV="1">
              <a:off x="1862138"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6" name="Oval 265"/>
            <p:cNvSpPr/>
            <p:nvPr/>
          </p:nvSpPr>
          <p:spPr>
            <a:xfrm flipV="1">
              <a:off x="1685925"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 name="Oval 266"/>
            <p:cNvSpPr/>
            <p:nvPr/>
          </p:nvSpPr>
          <p:spPr>
            <a:xfrm flipV="1">
              <a:off x="1930400"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 name="Oval 267"/>
            <p:cNvSpPr/>
            <p:nvPr/>
          </p:nvSpPr>
          <p:spPr>
            <a:xfrm flipV="1">
              <a:off x="213995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 name="Oval 268"/>
            <p:cNvSpPr/>
            <p:nvPr/>
          </p:nvSpPr>
          <p:spPr>
            <a:xfrm>
              <a:off x="208756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 name="Oval 269"/>
            <p:cNvSpPr/>
            <p:nvPr/>
          </p:nvSpPr>
          <p:spPr>
            <a:xfrm>
              <a:off x="1430338" y="198120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 name="Oval 270"/>
            <p:cNvSpPr/>
            <p:nvPr/>
          </p:nvSpPr>
          <p:spPr>
            <a:xfrm>
              <a:off x="1685925" y="2976563"/>
              <a:ext cx="284163" cy="2778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 name="Oval 271"/>
            <p:cNvSpPr/>
            <p:nvPr/>
          </p:nvSpPr>
          <p:spPr>
            <a:xfrm>
              <a:off x="1609725" y="261461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 name="Oval 272"/>
            <p:cNvSpPr/>
            <p:nvPr/>
          </p:nvSpPr>
          <p:spPr>
            <a:xfrm flipV="1">
              <a:off x="2085975" y="3602038"/>
              <a:ext cx="806450"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4" name="Oval 273"/>
            <p:cNvSpPr/>
            <p:nvPr/>
          </p:nvSpPr>
          <p:spPr>
            <a:xfrm flipV="1">
              <a:off x="239395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5" name="Oval 274"/>
            <p:cNvSpPr/>
            <p:nvPr/>
          </p:nvSpPr>
          <p:spPr>
            <a:xfrm flipV="1">
              <a:off x="1685925" y="3451225"/>
              <a:ext cx="282575" cy="2778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 name="Oval 275"/>
            <p:cNvSpPr/>
            <p:nvPr/>
          </p:nvSpPr>
          <p:spPr>
            <a:xfrm flipV="1">
              <a:off x="1966913" y="3489325"/>
              <a:ext cx="436562"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7" name="Oval 276"/>
            <p:cNvSpPr/>
            <p:nvPr/>
          </p:nvSpPr>
          <p:spPr>
            <a:xfrm flipH="1" flipV="1">
              <a:off x="1511300"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8" name="Oval 277"/>
            <p:cNvSpPr/>
            <p:nvPr/>
          </p:nvSpPr>
          <p:spPr>
            <a:xfrm flipH="1" flipV="1">
              <a:off x="1443038"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9" name="Oval 278"/>
            <p:cNvSpPr/>
            <p:nvPr/>
          </p:nvSpPr>
          <p:spPr>
            <a:xfrm flipH="1" flipV="1">
              <a:off x="107950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0" name="Oval 279"/>
            <p:cNvSpPr/>
            <p:nvPr/>
          </p:nvSpPr>
          <p:spPr>
            <a:xfrm flipH="1">
              <a:off x="45720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1" name="Oval 280"/>
            <p:cNvSpPr/>
            <p:nvPr/>
          </p:nvSpPr>
          <p:spPr>
            <a:xfrm flipH="1">
              <a:off x="1247775" y="27844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2" name="Oval 281"/>
            <p:cNvSpPr/>
            <p:nvPr/>
          </p:nvSpPr>
          <p:spPr>
            <a:xfrm flipH="1">
              <a:off x="76041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3" name="Oval 282"/>
            <p:cNvSpPr/>
            <p:nvPr/>
          </p:nvSpPr>
          <p:spPr>
            <a:xfrm flipH="1">
              <a:off x="1509713" y="3043238"/>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4" name="Oval 283"/>
            <p:cNvSpPr/>
            <p:nvPr/>
          </p:nvSpPr>
          <p:spPr>
            <a:xfrm flipH="1" flipV="1">
              <a:off x="763588" y="3602038"/>
              <a:ext cx="804862"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5" name="Oval 284"/>
            <p:cNvSpPr/>
            <p:nvPr/>
          </p:nvSpPr>
          <p:spPr>
            <a:xfrm flipH="1" flipV="1">
              <a:off x="1250950" y="348932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 name="Oval 285"/>
            <p:cNvSpPr/>
            <p:nvPr/>
          </p:nvSpPr>
          <p:spPr>
            <a:xfrm flipV="1">
              <a:off x="1600200" y="36607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7" name="Oval 286"/>
            <p:cNvSpPr/>
            <p:nvPr/>
          </p:nvSpPr>
          <p:spPr>
            <a:xfrm>
              <a:off x="1862138" y="3043238"/>
              <a:ext cx="284162"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8" name="Oval 287"/>
            <p:cNvSpPr/>
            <p:nvPr/>
          </p:nvSpPr>
          <p:spPr>
            <a:xfrm>
              <a:off x="1971675" y="278606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89" name="Oval 288"/>
            <p:cNvSpPr/>
            <p:nvPr/>
          </p:nvSpPr>
          <p:spPr>
            <a:xfrm flipH="1" flipV="1">
              <a:off x="1431925" y="393065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 name="Oval 289"/>
            <p:cNvSpPr/>
            <p:nvPr/>
          </p:nvSpPr>
          <p:spPr>
            <a:xfrm flipV="1">
              <a:off x="1862138"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 name="Oval 290"/>
            <p:cNvSpPr/>
            <p:nvPr/>
          </p:nvSpPr>
          <p:spPr>
            <a:xfrm flipV="1">
              <a:off x="1685925"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 name="Oval 291"/>
            <p:cNvSpPr/>
            <p:nvPr/>
          </p:nvSpPr>
          <p:spPr>
            <a:xfrm flipV="1">
              <a:off x="1930400"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 name="Oval 292"/>
            <p:cNvSpPr/>
            <p:nvPr/>
          </p:nvSpPr>
          <p:spPr>
            <a:xfrm flipV="1">
              <a:off x="213995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 name="Oval 293"/>
            <p:cNvSpPr/>
            <p:nvPr/>
          </p:nvSpPr>
          <p:spPr>
            <a:xfrm>
              <a:off x="208756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 name="Oval 294"/>
            <p:cNvSpPr/>
            <p:nvPr/>
          </p:nvSpPr>
          <p:spPr>
            <a:xfrm>
              <a:off x="1430338" y="198120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 name="Oval 295"/>
            <p:cNvSpPr/>
            <p:nvPr/>
          </p:nvSpPr>
          <p:spPr>
            <a:xfrm>
              <a:off x="1685925" y="2976563"/>
              <a:ext cx="284163" cy="2778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 name="Oval 296"/>
            <p:cNvSpPr/>
            <p:nvPr/>
          </p:nvSpPr>
          <p:spPr>
            <a:xfrm>
              <a:off x="1609725" y="261461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 name="Oval 297"/>
            <p:cNvSpPr/>
            <p:nvPr/>
          </p:nvSpPr>
          <p:spPr>
            <a:xfrm flipV="1">
              <a:off x="2085975" y="3602038"/>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 name="Oval 298"/>
            <p:cNvSpPr/>
            <p:nvPr/>
          </p:nvSpPr>
          <p:spPr>
            <a:xfrm flipV="1">
              <a:off x="239395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0" name="Oval 299"/>
            <p:cNvSpPr/>
            <p:nvPr/>
          </p:nvSpPr>
          <p:spPr>
            <a:xfrm flipV="1">
              <a:off x="1685925" y="3451225"/>
              <a:ext cx="282575" cy="2778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1" name="Oval 300"/>
            <p:cNvSpPr/>
            <p:nvPr/>
          </p:nvSpPr>
          <p:spPr>
            <a:xfrm flipV="1">
              <a:off x="1966913" y="3489325"/>
              <a:ext cx="436562"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2" name="Oval 301"/>
            <p:cNvSpPr/>
            <p:nvPr/>
          </p:nvSpPr>
          <p:spPr>
            <a:xfrm flipH="1" flipV="1">
              <a:off x="1511300"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3" name="Oval 302"/>
            <p:cNvSpPr/>
            <p:nvPr/>
          </p:nvSpPr>
          <p:spPr>
            <a:xfrm flipH="1" flipV="1">
              <a:off x="1443038"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4" name="Oval 303"/>
            <p:cNvSpPr/>
            <p:nvPr/>
          </p:nvSpPr>
          <p:spPr>
            <a:xfrm flipH="1" flipV="1">
              <a:off x="107950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5" name="Oval 304"/>
            <p:cNvSpPr/>
            <p:nvPr/>
          </p:nvSpPr>
          <p:spPr>
            <a:xfrm flipH="1">
              <a:off x="45720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6" name="Oval 305"/>
            <p:cNvSpPr/>
            <p:nvPr/>
          </p:nvSpPr>
          <p:spPr>
            <a:xfrm flipH="1">
              <a:off x="1247775" y="27844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 name="Oval 306"/>
            <p:cNvSpPr/>
            <p:nvPr/>
          </p:nvSpPr>
          <p:spPr>
            <a:xfrm flipH="1">
              <a:off x="76041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8" name="Oval 307"/>
            <p:cNvSpPr/>
            <p:nvPr/>
          </p:nvSpPr>
          <p:spPr>
            <a:xfrm flipH="1">
              <a:off x="1509713" y="3043238"/>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9" name="Oval 308"/>
            <p:cNvSpPr/>
            <p:nvPr/>
          </p:nvSpPr>
          <p:spPr>
            <a:xfrm flipH="1" flipV="1">
              <a:off x="763588" y="3602038"/>
              <a:ext cx="804862"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0" name="Oval 309"/>
            <p:cNvSpPr/>
            <p:nvPr/>
          </p:nvSpPr>
          <p:spPr>
            <a:xfrm flipH="1" flipV="1">
              <a:off x="1250950" y="348932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1" name="Oval 310"/>
            <p:cNvSpPr/>
            <p:nvPr/>
          </p:nvSpPr>
          <p:spPr>
            <a:xfrm flipV="1">
              <a:off x="1600200" y="36607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2" name="Oval 311"/>
            <p:cNvSpPr/>
            <p:nvPr/>
          </p:nvSpPr>
          <p:spPr>
            <a:xfrm>
              <a:off x="1862138" y="3043238"/>
              <a:ext cx="284162"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3" name="Oval 312"/>
            <p:cNvSpPr/>
            <p:nvPr/>
          </p:nvSpPr>
          <p:spPr>
            <a:xfrm>
              <a:off x="1971675" y="278606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30732" name="TextBox 96"/>
          <p:cNvSpPr txBox="1">
            <a:spLocks noChangeArrowheads="1"/>
          </p:cNvSpPr>
          <p:nvPr/>
        </p:nvSpPr>
        <p:spPr bwMode="auto">
          <a:xfrm>
            <a:off x="228600" y="6473825"/>
            <a:ext cx="5562600" cy="307975"/>
          </a:xfrm>
          <a:prstGeom prst="rect">
            <a:avLst/>
          </a:prstGeom>
          <a:noFill/>
          <a:ln w="9525">
            <a:noFill/>
            <a:miter lim="800000"/>
            <a:headEnd/>
            <a:tailEnd/>
          </a:ln>
        </p:spPr>
        <p:txBody>
          <a:bodyPr>
            <a:spAutoFit/>
          </a:bodyPr>
          <a:lstStyle/>
          <a:p>
            <a:r>
              <a:rPr lang="en-US" sz="1400">
                <a:latin typeface="Calibri" pitchFamily="34" charset="0"/>
              </a:rPr>
              <a:t>* S. Winder and M. Brown. </a:t>
            </a:r>
            <a:r>
              <a:rPr lang="en-US" sz="1400" i="1">
                <a:latin typeface="Calibri" pitchFamily="34" charset="0"/>
              </a:rPr>
              <a:t>Learning Local Image Descriptors</a:t>
            </a:r>
            <a:r>
              <a:rPr lang="en-US" sz="1400">
                <a:latin typeface="Calibri" pitchFamily="34" charset="0"/>
              </a:rPr>
              <a:t> in CVPR’07</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38" descr="frame5.png"/>
          <p:cNvPicPr>
            <a:picLocks/>
          </p:cNvPicPr>
          <p:nvPr/>
        </p:nvPicPr>
        <p:blipFill>
          <a:blip r:embed="rId3"/>
          <a:srcRect l="36250" t="24374" r="45000" b="41251"/>
          <a:stretch>
            <a:fillRect/>
          </a:stretch>
        </p:blipFill>
        <p:spPr bwMode="auto">
          <a:xfrm>
            <a:off x="762000" y="1477963"/>
            <a:ext cx="1600200" cy="1589087"/>
          </a:xfrm>
          <a:prstGeom prst="rect">
            <a:avLst/>
          </a:prstGeom>
          <a:noFill/>
          <a:ln w="9525">
            <a:noFill/>
            <a:miter lim="800000"/>
            <a:headEnd/>
            <a:tailEnd/>
          </a:ln>
        </p:spPr>
      </p:pic>
      <p:grpSp>
        <p:nvGrpSpPr>
          <p:cNvPr id="3" name="Group 84"/>
          <p:cNvGrpSpPr>
            <a:grpSpLocks/>
          </p:cNvGrpSpPr>
          <p:nvPr/>
        </p:nvGrpSpPr>
        <p:grpSpPr bwMode="auto">
          <a:xfrm>
            <a:off x="1828800" y="3200400"/>
            <a:ext cx="5591175" cy="625475"/>
            <a:chOff x="1828800" y="2895600"/>
            <a:chExt cx="5591175" cy="624963"/>
          </a:xfrm>
        </p:grpSpPr>
        <p:pic>
          <p:nvPicPr>
            <p:cNvPr id="31836" name="Picture 2" descr="Z:\cvpr08\prism.png"/>
            <p:cNvPicPr>
              <a:picLocks noChangeAspect="1" noChangeArrowheads="1"/>
            </p:cNvPicPr>
            <p:nvPr/>
          </p:nvPicPr>
          <p:blipFill>
            <a:blip r:embed="rId4"/>
            <a:srcRect/>
            <a:stretch>
              <a:fillRect/>
            </a:stretch>
          </p:blipFill>
          <p:spPr bwMode="auto">
            <a:xfrm>
              <a:off x="1828800" y="2997712"/>
              <a:ext cx="900946" cy="522851"/>
            </a:xfrm>
            <a:prstGeom prst="rect">
              <a:avLst/>
            </a:prstGeom>
            <a:noFill/>
            <a:ln w="9525">
              <a:noFill/>
              <a:miter lim="800000"/>
              <a:headEnd/>
              <a:tailEnd/>
            </a:ln>
          </p:spPr>
        </p:pic>
        <p:sp>
          <p:nvSpPr>
            <p:cNvPr id="87" name="Rectangle 86"/>
            <p:cNvSpPr/>
            <p:nvPr/>
          </p:nvSpPr>
          <p:spPr>
            <a:xfrm>
              <a:off x="2800350" y="3200150"/>
              <a:ext cx="4514850" cy="761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Down Arrow 87"/>
            <p:cNvSpPr/>
            <p:nvPr/>
          </p:nvSpPr>
          <p:spPr>
            <a:xfrm>
              <a:off x="3562350"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Down Arrow 88"/>
            <p:cNvSpPr/>
            <p:nvPr/>
          </p:nvSpPr>
          <p:spPr>
            <a:xfrm>
              <a:off x="5324475"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Down Arrow 89"/>
            <p:cNvSpPr/>
            <p:nvPr/>
          </p:nvSpPr>
          <p:spPr>
            <a:xfrm>
              <a:off x="7191375"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DAISY Computation</a:t>
            </a:r>
            <a:endParaRPr lang="en-US" dirty="0">
              <a:effectLst>
                <a:outerShdw blurRad="38100" dist="38100" dir="2700000" algn="tl">
                  <a:srgbClr val="000000">
                    <a:alpha val="43137"/>
                  </a:srgbClr>
                </a:outerShdw>
              </a:effectLst>
            </a:endParaRPr>
          </a:p>
        </p:txBody>
      </p:sp>
      <p:sp>
        <p:nvSpPr>
          <p:cNvPr id="16" name="Right Arrow 15"/>
          <p:cNvSpPr/>
          <p:nvPr/>
        </p:nvSpPr>
        <p:spPr>
          <a:xfrm>
            <a:off x="2476500" y="2276475"/>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Arrow Connector 21"/>
          <p:cNvCxnSpPr/>
          <p:nvPr/>
        </p:nvCxnSpPr>
        <p:spPr>
          <a:xfrm>
            <a:off x="3581400" y="1293813"/>
            <a:ext cx="304800"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39000" y="1219200"/>
            <a:ext cx="2286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5258594" y="1294606"/>
            <a:ext cx="3048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8001000" y="1868488"/>
            <a:ext cx="533400" cy="646112"/>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sp>
        <p:nvSpPr>
          <p:cNvPr id="29" name="TextBox 28"/>
          <p:cNvSpPr txBox="1">
            <a:spLocks noChangeArrowheads="1"/>
          </p:cNvSpPr>
          <p:nvPr/>
        </p:nvSpPr>
        <p:spPr bwMode="auto">
          <a:xfrm>
            <a:off x="8077200" y="4306888"/>
            <a:ext cx="533400" cy="646112"/>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grpSp>
        <p:nvGrpSpPr>
          <p:cNvPr id="4" name="Group 121"/>
          <p:cNvGrpSpPr>
            <a:grpSpLocks/>
          </p:cNvGrpSpPr>
          <p:nvPr/>
        </p:nvGrpSpPr>
        <p:grpSpPr bwMode="auto">
          <a:xfrm>
            <a:off x="4648200" y="5629275"/>
            <a:ext cx="1524000" cy="1143000"/>
            <a:chOff x="5029200" y="5486400"/>
            <a:chExt cx="1676400" cy="1295400"/>
          </a:xfrm>
        </p:grpSpPr>
        <p:cxnSp>
          <p:nvCxnSpPr>
            <p:cNvPr id="33" name="Straight Arrow Connector 32"/>
            <p:cNvCxnSpPr/>
            <p:nvPr/>
          </p:nvCxnSpPr>
          <p:spPr>
            <a:xfrm rot="5400000" flipH="1" flipV="1">
              <a:off x="4534298" y="6133227"/>
              <a:ext cx="1295400" cy="1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29200" y="6628871"/>
              <a:ext cx="1676400" cy="1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638642" y="5928995"/>
              <a:ext cx="228758" cy="699876"/>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ectangle 35"/>
            <p:cNvSpPr/>
            <p:nvPr/>
          </p:nvSpPr>
          <p:spPr>
            <a:xfrm>
              <a:off x="5409883" y="6247448"/>
              <a:ext cx="228759" cy="38142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36"/>
            <p:cNvSpPr/>
            <p:nvPr/>
          </p:nvSpPr>
          <p:spPr>
            <a:xfrm>
              <a:off x="5181124" y="5714895"/>
              <a:ext cx="228758" cy="91397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a:xfrm>
              <a:off x="5867400" y="6475942"/>
              <a:ext cx="228759" cy="15293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835" name="TextBox 161"/>
            <p:cNvSpPr txBox="1">
              <a:spLocks noChangeArrowheads="1"/>
            </p:cNvSpPr>
            <p:nvPr/>
          </p:nvSpPr>
          <p:spPr bwMode="auto">
            <a:xfrm>
              <a:off x="6088380" y="5928995"/>
              <a:ext cx="533400" cy="646331"/>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grpSp>
      <p:grpSp>
        <p:nvGrpSpPr>
          <p:cNvPr id="31755" name="Group 66"/>
          <p:cNvGrpSpPr>
            <a:grpSpLocks/>
          </p:cNvGrpSpPr>
          <p:nvPr/>
        </p:nvGrpSpPr>
        <p:grpSpPr bwMode="auto">
          <a:xfrm>
            <a:off x="342900" y="3794125"/>
            <a:ext cx="2378075" cy="2378075"/>
            <a:chOff x="457200" y="1981200"/>
            <a:chExt cx="2743200" cy="2743200"/>
          </a:xfrm>
        </p:grpSpPr>
        <p:sp>
          <p:nvSpPr>
            <p:cNvPr id="68" name="Oval 67"/>
            <p:cNvSpPr/>
            <p:nvPr/>
          </p:nvSpPr>
          <p:spPr>
            <a:xfrm flipH="1" flipV="1">
              <a:off x="1433252" y="3929641"/>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 name="Oval 68"/>
            <p:cNvSpPr/>
            <p:nvPr/>
          </p:nvSpPr>
          <p:spPr>
            <a:xfrm flipV="1">
              <a:off x="1861763" y="3383931"/>
              <a:ext cx="282011"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Oval 69"/>
            <p:cNvSpPr/>
            <p:nvPr/>
          </p:nvSpPr>
          <p:spPr>
            <a:xfrm flipV="1">
              <a:off x="1685964" y="3211794"/>
              <a:ext cx="283842"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Oval 70"/>
            <p:cNvSpPr/>
            <p:nvPr/>
          </p:nvSpPr>
          <p:spPr>
            <a:xfrm flipV="1">
              <a:off x="1929518" y="3211794"/>
              <a:ext cx="283843"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Oval 71"/>
            <p:cNvSpPr/>
            <p:nvPr/>
          </p:nvSpPr>
          <p:spPr>
            <a:xfrm flipV="1">
              <a:off x="2138280" y="3138545"/>
              <a:ext cx="437667"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Oval 72"/>
            <p:cNvSpPr/>
            <p:nvPr/>
          </p:nvSpPr>
          <p:spPr>
            <a:xfrm>
              <a:off x="2088837" y="2308993"/>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4" name="Oval 73"/>
            <p:cNvSpPr/>
            <p:nvPr/>
          </p:nvSpPr>
          <p:spPr>
            <a:xfrm>
              <a:off x="1429590" y="1981200"/>
              <a:ext cx="807577"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Oval 74"/>
            <p:cNvSpPr/>
            <p:nvPr/>
          </p:nvSpPr>
          <p:spPr>
            <a:xfrm>
              <a:off x="1685964" y="2975565"/>
              <a:ext cx="283842"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Oval 75"/>
            <p:cNvSpPr/>
            <p:nvPr/>
          </p:nvSpPr>
          <p:spPr>
            <a:xfrm>
              <a:off x="1610882" y="2614810"/>
              <a:ext cx="435836"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flipV="1">
              <a:off x="2087005" y="3601849"/>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flipV="1">
              <a:off x="2394654" y="2964577"/>
              <a:ext cx="805746" cy="79292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flipV="1">
              <a:off x="1685964" y="3451688"/>
              <a:ext cx="282011"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flipV="1">
              <a:off x="1967975" y="3488312"/>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flipH="1" flipV="1">
              <a:off x="1510165" y="3383931"/>
              <a:ext cx="283842"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Oval 83"/>
            <p:cNvSpPr/>
            <p:nvPr/>
          </p:nvSpPr>
          <p:spPr>
            <a:xfrm flipH="1" flipV="1">
              <a:off x="1442408" y="3211794"/>
              <a:ext cx="283843"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Oval 84"/>
            <p:cNvSpPr/>
            <p:nvPr/>
          </p:nvSpPr>
          <p:spPr>
            <a:xfrm flipH="1" flipV="1">
              <a:off x="1079822" y="3138545"/>
              <a:ext cx="435836"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flipH="1">
              <a:off x="457200" y="2964577"/>
              <a:ext cx="805746" cy="79292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flipH="1">
              <a:off x="1248296" y="2785116"/>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flipH="1">
              <a:off x="761186" y="2308993"/>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flipH="1">
              <a:off x="1510165" y="3043320"/>
              <a:ext cx="282011"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flipH="1" flipV="1">
              <a:off x="763018" y="3601849"/>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flipH="1" flipV="1">
              <a:off x="1251959" y="3488312"/>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flipV="1">
              <a:off x="1599895" y="3660449"/>
              <a:ext cx="437667"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1861763" y="3043320"/>
              <a:ext cx="283842"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Oval 98"/>
            <p:cNvSpPr/>
            <p:nvPr/>
          </p:nvSpPr>
          <p:spPr>
            <a:xfrm>
              <a:off x="1971637" y="2786946"/>
              <a:ext cx="437666"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Oval 99"/>
            <p:cNvSpPr/>
            <p:nvPr/>
          </p:nvSpPr>
          <p:spPr>
            <a:xfrm flipH="1" flipV="1">
              <a:off x="1433252" y="3929641"/>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flipV="1">
              <a:off x="1861763" y="3383931"/>
              <a:ext cx="282011"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flipV="1">
              <a:off x="1685964" y="3211794"/>
              <a:ext cx="283842"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flipV="1">
              <a:off x="1929518" y="3211794"/>
              <a:ext cx="283843"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flipV="1">
              <a:off x="2138280" y="3138545"/>
              <a:ext cx="437667"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2088837" y="2308993"/>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1429590" y="1981200"/>
              <a:ext cx="807577"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1685964" y="2975565"/>
              <a:ext cx="283842"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1610882" y="2614810"/>
              <a:ext cx="435836"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flipV="1">
              <a:off x="2087005" y="3601849"/>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flipV="1">
              <a:off x="2394654" y="2964577"/>
              <a:ext cx="805746" cy="79292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Oval 110"/>
            <p:cNvSpPr/>
            <p:nvPr/>
          </p:nvSpPr>
          <p:spPr>
            <a:xfrm flipV="1">
              <a:off x="1685964" y="3451688"/>
              <a:ext cx="282011"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flipV="1">
              <a:off x="1967975" y="3488312"/>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flipH="1" flipV="1">
              <a:off x="1510165" y="3383931"/>
              <a:ext cx="283842"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flipH="1" flipV="1">
              <a:off x="1442408" y="3211794"/>
              <a:ext cx="283843"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Oval 114"/>
            <p:cNvSpPr/>
            <p:nvPr/>
          </p:nvSpPr>
          <p:spPr>
            <a:xfrm flipH="1" flipV="1">
              <a:off x="1079822" y="3138545"/>
              <a:ext cx="435836"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Oval 115"/>
            <p:cNvSpPr/>
            <p:nvPr/>
          </p:nvSpPr>
          <p:spPr>
            <a:xfrm flipH="1">
              <a:off x="457200" y="2964577"/>
              <a:ext cx="805746" cy="79292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Oval 116"/>
            <p:cNvSpPr/>
            <p:nvPr/>
          </p:nvSpPr>
          <p:spPr>
            <a:xfrm flipH="1">
              <a:off x="1248296" y="2785116"/>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8" name="Oval 117"/>
            <p:cNvSpPr/>
            <p:nvPr/>
          </p:nvSpPr>
          <p:spPr>
            <a:xfrm flipH="1">
              <a:off x="761186" y="2308993"/>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6" name="Oval 125"/>
            <p:cNvSpPr/>
            <p:nvPr/>
          </p:nvSpPr>
          <p:spPr>
            <a:xfrm flipH="1">
              <a:off x="1510165" y="3043320"/>
              <a:ext cx="282011"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7" name="Oval 126"/>
            <p:cNvSpPr/>
            <p:nvPr/>
          </p:nvSpPr>
          <p:spPr>
            <a:xfrm flipH="1" flipV="1">
              <a:off x="763018" y="3601849"/>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8" name="Oval 127"/>
            <p:cNvSpPr/>
            <p:nvPr/>
          </p:nvSpPr>
          <p:spPr>
            <a:xfrm flipH="1" flipV="1">
              <a:off x="1251959" y="3488312"/>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0" name="Oval 129"/>
            <p:cNvSpPr/>
            <p:nvPr/>
          </p:nvSpPr>
          <p:spPr>
            <a:xfrm flipV="1">
              <a:off x="1599895" y="3660449"/>
              <a:ext cx="437667"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1" name="Oval 130"/>
            <p:cNvSpPr/>
            <p:nvPr/>
          </p:nvSpPr>
          <p:spPr>
            <a:xfrm>
              <a:off x="1861763" y="3043320"/>
              <a:ext cx="283842"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Oval 131"/>
            <p:cNvSpPr/>
            <p:nvPr/>
          </p:nvSpPr>
          <p:spPr>
            <a:xfrm>
              <a:off x="1971637" y="2786946"/>
              <a:ext cx="437666"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35" name="Picture 134" descr="l07.png"/>
          <p:cNvPicPr>
            <a:picLocks noChangeAspect="1"/>
          </p:cNvPicPr>
          <p:nvPr/>
        </p:nvPicPr>
        <p:blipFill>
          <a:blip r:embed="rId5"/>
          <a:srcRect l="37036" t="24840" r="43858" b="42374"/>
          <a:stretch>
            <a:fillRect/>
          </a:stretch>
        </p:blipFill>
        <p:spPr bwMode="auto">
          <a:xfrm>
            <a:off x="4694238" y="1495425"/>
            <a:ext cx="1517650" cy="1589088"/>
          </a:xfrm>
          <a:prstGeom prst="rect">
            <a:avLst/>
          </a:prstGeom>
          <a:noFill/>
          <a:ln w="9525">
            <a:noFill/>
            <a:miter lim="800000"/>
            <a:headEnd/>
            <a:tailEnd/>
          </a:ln>
        </p:spPr>
      </p:pic>
      <p:pic>
        <p:nvPicPr>
          <p:cNvPr id="136" name="Picture 135" descr="l00.png"/>
          <p:cNvPicPr>
            <a:picLocks noChangeAspect="1"/>
          </p:cNvPicPr>
          <p:nvPr/>
        </p:nvPicPr>
        <p:blipFill>
          <a:blip r:embed="rId6"/>
          <a:srcRect l="37036" t="24840" r="43858" b="42374"/>
          <a:stretch>
            <a:fillRect/>
          </a:stretch>
        </p:blipFill>
        <p:spPr bwMode="auto">
          <a:xfrm>
            <a:off x="6477000" y="1477963"/>
            <a:ext cx="1517650" cy="1589087"/>
          </a:xfrm>
          <a:prstGeom prst="rect">
            <a:avLst/>
          </a:prstGeom>
          <a:noFill/>
          <a:ln w="9525">
            <a:noFill/>
            <a:miter lim="800000"/>
            <a:headEnd/>
            <a:tailEnd/>
          </a:ln>
        </p:spPr>
      </p:pic>
      <p:pic>
        <p:nvPicPr>
          <p:cNvPr id="138" name="Picture 137" descr="l02.png"/>
          <p:cNvPicPr>
            <a:picLocks noChangeAspect="1"/>
          </p:cNvPicPr>
          <p:nvPr/>
        </p:nvPicPr>
        <p:blipFill>
          <a:blip r:embed="rId7"/>
          <a:srcRect l="37036" t="24840" r="43858" b="42374"/>
          <a:stretch>
            <a:fillRect/>
          </a:stretch>
        </p:blipFill>
        <p:spPr bwMode="auto">
          <a:xfrm>
            <a:off x="2895600" y="1477963"/>
            <a:ext cx="1517650" cy="1589087"/>
          </a:xfrm>
          <a:prstGeom prst="rect">
            <a:avLst/>
          </a:prstGeom>
          <a:noFill/>
          <a:ln w="9525">
            <a:noFill/>
            <a:miter lim="800000"/>
            <a:headEnd/>
            <a:tailEnd/>
          </a:ln>
        </p:spPr>
      </p:pic>
      <p:pic>
        <p:nvPicPr>
          <p:cNvPr id="83" name="Picture 82" descr="l20.png"/>
          <p:cNvPicPr>
            <a:picLocks/>
          </p:cNvPicPr>
          <p:nvPr/>
        </p:nvPicPr>
        <p:blipFill>
          <a:blip r:embed="rId8"/>
          <a:srcRect l="36061" t="24840" r="44832" b="43835"/>
          <a:stretch>
            <a:fillRect/>
          </a:stretch>
        </p:blipFill>
        <p:spPr bwMode="auto">
          <a:xfrm>
            <a:off x="2895600" y="3956050"/>
            <a:ext cx="1541463" cy="1589088"/>
          </a:xfrm>
          <a:prstGeom prst="rect">
            <a:avLst/>
          </a:prstGeom>
          <a:noFill/>
          <a:ln w="9525">
            <a:noFill/>
            <a:miter lim="800000"/>
            <a:headEnd/>
            <a:tailEnd/>
          </a:ln>
        </p:spPr>
      </p:pic>
      <p:pic>
        <p:nvPicPr>
          <p:cNvPr id="120" name="Picture 119" descr="l22.png"/>
          <p:cNvPicPr>
            <a:picLocks/>
          </p:cNvPicPr>
          <p:nvPr/>
        </p:nvPicPr>
        <p:blipFill>
          <a:blip r:embed="rId9"/>
          <a:srcRect l="37036" t="24840" r="45807" b="43835"/>
          <a:stretch>
            <a:fillRect/>
          </a:stretch>
        </p:blipFill>
        <p:spPr bwMode="auto">
          <a:xfrm>
            <a:off x="4694238" y="3973513"/>
            <a:ext cx="1554162" cy="1589087"/>
          </a:xfrm>
          <a:prstGeom prst="rect">
            <a:avLst/>
          </a:prstGeom>
          <a:noFill/>
          <a:ln w="9525">
            <a:noFill/>
            <a:miter lim="800000"/>
            <a:headEnd/>
            <a:tailEnd/>
          </a:ln>
        </p:spPr>
      </p:pic>
      <p:pic>
        <p:nvPicPr>
          <p:cNvPr id="121" name="Picture 120" descr="l27.png"/>
          <p:cNvPicPr>
            <a:picLocks/>
          </p:cNvPicPr>
          <p:nvPr/>
        </p:nvPicPr>
        <p:blipFill>
          <a:blip r:embed="rId10"/>
          <a:srcRect l="37036" t="24840" r="44832" b="40913"/>
          <a:stretch>
            <a:fillRect/>
          </a:stretch>
        </p:blipFill>
        <p:spPr bwMode="auto">
          <a:xfrm>
            <a:off x="6477000" y="3956050"/>
            <a:ext cx="1524000" cy="1589088"/>
          </a:xfrm>
          <a:prstGeom prst="rect">
            <a:avLst/>
          </a:prstGeom>
          <a:noFill/>
          <a:ln w="9525">
            <a:noFill/>
            <a:miter lim="800000"/>
            <a:headEnd/>
            <a:tailEnd/>
          </a:ln>
        </p:spPr>
      </p:pic>
      <p:grpSp>
        <p:nvGrpSpPr>
          <p:cNvPr id="6" name="Group 166"/>
          <p:cNvGrpSpPr>
            <a:grpSpLocks/>
          </p:cNvGrpSpPr>
          <p:nvPr/>
        </p:nvGrpSpPr>
        <p:grpSpPr bwMode="auto">
          <a:xfrm>
            <a:off x="1758950" y="2057400"/>
            <a:ext cx="6013450" cy="2705100"/>
            <a:chOff x="1758853" y="2057400"/>
            <a:chExt cx="6013547" cy="2705100"/>
          </a:xfrm>
        </p:grpSpPr>
        <p:sp>
          <p:nvSpPr>
            <p:cNvPr id="124" name="Oval 123"/>
            <p:cNvSpPr/>
            <p:nvPr/>
          </p:nvSpPr>
          <p:spPr>
            <a:xfrm>
              <a:off x="1904905" y="2057400"/>
              <a:ext cx="274642"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5" name="Oval 124"/>
            <p:cNvSpPr/>
            <p:nvPr/>
          </p:nvSpPr>
          <p:spPr>
            <a:xfrm>
              <a:off x="1758853" y="4073525"/>
              <a:ext cx="698511" cy="688975"/>
            </a:xfrm>
            <a:prstGeom prst="ellipse">
              <a:avLst/>
            </a:prstGeom>
            <a:solidFill>
              <a:schemeClr val="accent2">
                <a:lumMod val="75000"/>
                <a:alpha val="4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9" name="Oval 128"/>
            <p:cNvSpPr/>
            <p:nvPr/>
          </p:nvSpPr>
          <p:spPr>
            <a:xfrm>
              <a:off x="3962339" y="2057400"/>
              <a:ext cx="274642"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4" name="Oval 133"/>
            <p:cNvSpPr/>
            <p:nvPr/>
          </p:nvSpPr>
          <p:spPr>
            <a:xfrm>
              <a:off x="5745130" y="2057400"/>
              <a:ext cx="274641"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7" name="Oval 136"/>
            <p:cNvSpPr/>
            <p:nvPr/>
          </p:nvSpPr>
          <p:spPr>
            <a:xfrm>
              <a:off x="7497759" y="2057400"/>
              <a:ext cx="274641"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165"/>
          <p:cNvGrpSpPr>
            <a:grpSpLocks/>
          </p:cNvGrpSpPr>
          <p:nvPr/>
        </p:nvGrpSpPr>
        <p:grpSpPr bwMode="auto">
          <a:xfrm>
            <a:off x="4067175" y="2209800"/>
            <a:ext cx="3616325" cy="3962400"/>
            <a:chOff x="4067175" y="2209800"/>
            <a:chExt cx="3615690" cy="3962400"/>
          </a:xfrm>
        </p:grpSpPr>
        <p:cxnSp>
          <p:nvCxnSpPr>
            <p:cNvPr id="142" name="Straight Connector 141"/>
            <p:cNvCxnSpPr/>
            <p:nvPr/>
          </p:nvCxnSpPr>
          <p:spPr>
            <a:xfrm rot="5400000">
              <a:off x="2934485" y="3391694"/>
              <a:ext cx="2362200" cy="158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37" idx="0"/>
            </p:cNvCxnSpPr>
            <p:nvPr/>
          </p:nvCxnSpPr>
          <p:spPr>
            <a:xfrm rot="16200000" flipH="1">
              <a:off x="3873423" y="4813368"/>
              <a:ext cx="1258888" cy="776152"/>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5400000">
              <a:off x="4705824" y="3390106"/>
              <a:ext cx="2362200" cy="158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rot="5400000">
              <a:off x="4705097" y="4989580"/>
              <a:ext cx="1601787" cy="763454"/>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6447007" y="3390106"/>
              <a:ext cx="2362200" cy="1587"/>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endCxn id="35" idx="0"/>
            </p:cNvCxnSpPr>
            <p:nvPr/>
          </p:nvCxnSpPr>
          <p:spPr>
            <a:xfrm rot="10800000" flipV="1">
              <a:off x="5306795" y="4570413"/>
              <a:ext cx="2322104" cy="1449387"/>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4067175" y="4505325"/>
              <a:ext cx="92059"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 name="Oval 163"/>
            <p:cNvSpPr/>
            <p:nvPr/>
          </p:nvSpPr>
          <p:spPr>
            <a:xfrm>
              <a:off x="5852799" y="4514850"/>
              <a:ext cx="90471"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 name="Oval 164"/>
            <p:cNvSpPr/>
            <p:nvPr/>
          </p:nvSpPr>
          <p:spPr>
            <a:xfrm>
              <a:off x="7590806" y="4514850"/>
              <a:ext cx="92059"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1000"/>
                                        <p:tgtEl>
                                          <p:spTgt spid="135"/>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10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1000"/>
                                        <p:tgtEl>
                                          <p:spTgt spid="83"/>
                                        </p:tgtEl>
                                      </p:cBhvr>
                                    </p:animEffect>
                                  </p:childTnLst>
                                </p:cTn>
                              </p:par>
                              <p:par>
                                <p:cTn id="37" presetID="10"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10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1000"/>
                                        <p:tgtEl>
                                          <p:spTgt spid="1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eaLnBrk="1" fontAlgn="auto" hangingPunct="1">
              <a:spcAft>
                <a:spcPts val="0"/>
              </a:spcAft>
              <a:defRPr/>
            </a:pPr>
            <a:r>
              <a:rPr lang="en-US" dirty="0" smtClean="0">
                <a:effectLst>
                  <a:outerShdw blurRad="38100" dist="38100" dir="2700000" algn="tl">
                    <a:srgbClr val="000000">
                      <a:alpha val="43137"/>
                    </a:srgbClr>
                  </a:outerShdw>
                </a:effectLst>
              </a:rPr>
              <a:t>DAISY Computation</a:t>
            </a:r>
            <a:endParaRPr lang="en-US" dirty="0">
              <a:effectLst>
                <a:outerShdw blurRad="38100" dist="38100" dir="2700000" algn="tl">
                  <a:srgbClr val="000000">
                    <a:alpha val="43137"/>
                  </a:srgbClr>
                </a:outerShdw>
              </a:effectLst>
            </a:endParaRPr>
          </a:p>
        </p:txBody>
      </p:sp>
      <p:grpSp>
        <p:nvGrpSpPr>
          <p:cNvPr id="3" name="Group 66"/>
          <p:cNvGrpSpPr>
            <a:grpSpLocks/>
          </p:cNvGrpSpPr>
          <p:nvPr/>
        </p:nvGrpSpPr>
        <p:grpSpPr bwMode="auto">
          <a:xfrm rot="872367">
            <a:off x="342900" y="3794125"/>
            <a:ext cx="2378075" cy="2378075"/>
            <a:chOff x="457200" y="1981200"/>
            <a:chExt cx="2743200" cy="2743200"/>
          </a:xfrm>
        </p:grpSpPr>
        <p:sp>
          <p:nvSpPr>
            <p:cNvPr id="68" name="Oval 67"/>
            <p:cNvSpPr/>
            <p:nvPr/>
          </p:nvSpPr>
          <p:spPr>
            <a:xfrm flipH="1" flipV="1">
              <a:off x="1432249" y="3928072"/>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 name="Oval 68"/>
            <p:cNvSpPr/>
            <p:nvPr/>
          </p:nvSpPr>
          <p:spPr>
            <a:xfrm flipV="1">
              <a:off x="1860510" y="3382638"/>
              <a:ext cx="282011"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Oval 69"/>
            <p:cNvSpPr/>
            <p:nvPr/>
          </p:nvSpPr>
          <p:spPr>
            <a:xfrm flipV="1">
              <a:off x="1685533" y="3212083"/>
              <a:ext cx="283842"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Oval 70"/>
            <p:cNvSpPr/>
            <p:nvPr/>
          </p:nvSpPr>
          <p:spPr>
            <a:xfrm flipV="1">
              <a:off x="1927597" y="3211734"/>
              <a:ext cx="283842"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Oval 71"/>
            <p:cNvSpPr/>
            <p:nvPr/>
          </p:nvSpPr>
          <p:spPr>
            <a:xfrm flipV="1">
              <a:off x="2136965" y="3138108"/>
              <a:ext cx="437667"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Oval 72"/>
            <p:cNvSpPr/>
            <p:nvPr/>
          </p:nvSpPr>
          <p:spPr>
            <a:xfrm>
              <a:off x="2088705" y="2308679"/>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4" name="Oval 73"/>
            <p:cNvSpPr/>
            <p:nvPr/>
          </p:nvSpPr>
          <p:spPr>
            <a:xfrm>
              <a:off x="1428439" y="1980241"/>
              <a:ext cx="807578"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Oval 74"/>
            <p:cNvSpPr/>
            <p:nvPr/>
          </p:nvSpPr>
          <p:spPr>
            <a:xfrm>
              <a:off x="1684791" y="2975798"/>
              <a:ext cx="283842"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Oval 75"/>
            <p:cNvSpPr/>
            <p:nvPr/>
          </p:nvSpPr>
          <p:spPr>
            <a:xfrm>
              <a:off x="1609623" y="2614866"/>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flipV="1">
              <a:off x="2085404" y="3601653"/>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flipV="1">
              <a:off x="2392704" y="2963835"/>
              <a:ext cx="805746" cy="79292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flipV="1">
              <a:off x="1684992" y="3450831"/>
              <a:ext cx="282011"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flipV="1">
              <a:off x="1966392" y="3487169"/>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flipH="1" flipV="1">
              <a:off x="1508711" y="3382833"/>
              <a:ext cx="283843"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Oval 83"/>
            <p:cNvSpPr/>
            <p:nvPr/>
          </p:nvSpPr>
          <p:spPr>
            <a:xfrm flipH="1" flipV="1">
              <a:off x="1441237" y="3211119"/>
              <a:ext cx="283843" cy="27834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Oval 84"/>
            <p:cNvSpPr/>
            <p:nvPr/>
          </p:nvSpPr>
          <p:spPr>
            <a:xfrm flipH="1" flipV="1">
              <a:off x="1079453" y="3138300"/>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flipH="1">
              <a:off x="455738" y="2964857"/>
              <a:ext cx="805746" cy="79292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flipH="1">
              <a:off x="1246903" y="2784611"/>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flipH="1">
              <a:off x="760672" y="2308795"/>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flipH="1">
              <a:off x="1509302" y="3042388"/>
              <a:ext cx="282011" cy="28018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flipH="1" flipV="1">
              <a:off x="760917" y="3600849"/>
              <a:ext cx="805746" cy="79475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flipH="1" flipV="1">
              <a:off x="1251297" y="3487231"/>
              <a:ext cx="435836"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flipV="1">
              <a:off x="1598786" y="3659836"/>
              <a:ext cx="437667" cy="430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1861502" y="3043507"/>
              <a:ext cx="283842" cy="28017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Oval 98"/>
            <p:cNvSpPr/>
            <p:nvPr/>
          </p:nvSpPr>
          <p:spPr>
            <a:xfrm>
              <a:off x="1969978" y="2786025"/>
              <a:ext cx="437667" cy="430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Oval 99"/>
            <p:cNvSpPr/>
            <p:nvPr/>
          </p:nvSpPr>
          <p:spPr>
            <a:xfrm flipH="1" flipV="1">
              <a:off x="1432249" y="3928072"/>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flipV="1">
              <a:off x="1860510" y="3382638"/>
              <a:ext cx="282011"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flipV="1">
              <a:off x="1685533" y="3212083"/>
              <a:ext cx="283842"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flipV="1">
              <a:off x="1927597" y="3211734"/>
              <a:ext cx="283842"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flipV="1">
              <a:off x="2136965" y="3138108"/>
              <a:ext cx="437667"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2088705" y="2308679"/>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1428439" y="1980241"/>
              <a:ext cx="807578"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1684791" y="2975798"/>
              <a:ext cx="283842"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1609623" y="2614866"/>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flipV="1">
              <a:off x="2085404" y="3601653"/>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flipV="1">
              <a:off x="2392704" y="2963835"/>
              <a:ext cx="805746" cy="79292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Oval 110"/>
            <p:cNvSpPr/>
            <p:nvPr/>
          </p:nvSpPr>
          <p:spPr>
            <a:xfrm flipV="1">
              <a:off x="1684992" y="3450831"/>
              <a:ext cx="282011"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flipV="1">
              <a:off x="1966392" y="3487169"/>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flipH="1" flipV="1">
              <a:off x="1508711" y="3382833"/>
              <a:ext cx="283843"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flipH="1" flipV="1">
              <a:off x="1441237" y="3211119"/>
              <a:ext cx="283843" cy="2783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Oval 114"/>
            <p:cNvSpPr/>
            <p:nvPr/>
          </p:nvSpPr>
          <p:spPr>
            <a:xfrm flipH="1" flipV="1">
              <a:off x="1079453" y="3138300"/>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Oval 115"/>
            <p:cNvSpPr/>
            <p:nvPr/>
          </p:nvSpPr>
          <p:spPr>
            <a:xfrm flipH="1">
              <a:off x="455738" y="2964857"/>
              <a:ext cx="805746" cy="79292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Oval 116"/>
            <p:cNvSpPr/>
            <p:nvPr/>
          </p:nvSpPr>
          <p:spPr>
            <a:xfrm flipH="1">
              <a:off x="1246903" y="2784611"/>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8" name="Oval 117"/>
            <p:cNvSpPr/>
            <p:nvPr/>
          </p:nvSpPr>
          <p:spPr>
            <a:xfrm flipH="1">
              <a:off x="760672" y="2308795"/>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6" name="Oval 125"/>
            <p:cNvSpPr/>
            <p:nvPr/>
          </p:nvSpPr>
          <p:spPr>
            <a:xfrm flipH="1">
              <a:off x="1509302" y="3042388"/>
              <a:ext cx="282011" cy="28018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7" name="Oval 126"/>
            <p:cNvSpPr/>
            <p:nvPr/>
          </p:nvSpPr>
          <p:spPr>
            <a:xfrm flipH="1" flipV="1">
              <a:off x="760917" y="3600849"/>
              <a:ext cx="805746" cy="79475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8" name="Oval 127"/>
            <p:cNvSpPr/>
            <p:nvPr/>
          </p:nvSpPr>
          <p:spPr>
            <a:xfrm flipH="1" flipV="1">
              <a:off x="1251297" y="3487231"/>
              <a:ext cx="435836"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0" name="Oval 129"/>
            <p:cNvSpPr/>
            <p:nvPr/>
          </p:nvSpPr>
          <p:spPr>
            <a:xfrm flipV="1">
              <a:off x="1598786" y="3659836"/>
              <a:ext cx="437667" cy="430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1" name="Oval 130"/>
            <p:cNvSpPr/>
            <p:nvPr/>
          </p:nvSpPr>
          <p:spPr>
            <a:xfrm>
              <a:off x="1861502" y="3043507"/>
              <a:ext cx="283842" cy="2801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Oval 131"/>
            <p:cNvSpPr/>
            <p:nvPr/>
          </p:nvSpPr>
          <p:spPr>
            <a:xfrm>
              <a:off x="1969978" y="2786025"/>
              <a:ext cx="437667" cy="430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4" name="Group 99"/>
          <p:cNvGrpSpPr>
            <a:grpSpLocks/>
          </p:cNvGrpSpPr>
          <p:nvPr/>
        </p:nvGrpSpPr>
        <p:grpSpPr bwMode="auto">
          <a:xfrm>
            <a:off x="2476500" y="1143000"/>
            <a:ext cx="6057900" cy="1941513"/>
            <a:chOff x="1560" y="720"/>
            <a:chExt cx="3816" cy="1223"/>
          </a:xfrm>
        </p:grpSpPr>
        <p:sp>
          <p:nvSpPr>
            <p:cNvPr id="16" name="Right Arrow 15"/>
            <p:cNvSpPr/>
            <p:nvPr/>
          </p:nvSpPr>
          <p:spPr>
            <a:xfrm>
              <a:off x="1560" y="1434"/>
              <a:ext cx="144" cy="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Arrow Connector 21"/>
            <p:cNvCxnSpPr/>
            <p:nvPr/>
          </p:nvCxnSpPr>
          <p:spPr>
            <a:xfrm>
              <a:off x="2256" y="815"/>
              <a:ext cx="19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4560" y="768"/>
              <a:ext cx="144" cy="1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3313" y="815"/>
              <a:ext cx="19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040" y="1177"/>
              <a:ext cx="336" cy="404"/>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pic>
          <p:nvPicPr>
            <p:cNvPr id="19502" name="Picture 134" descr="l07.png"/>
            <p:cNvPicPr>
              <a:picLocks noChangeAspect="1"/>
            </p:cNvPicPr>
            <p:nvPr/>
          </p:nvPicPr>
          <p:blipFill>
            <a:blip r:embed="rId3"/>
            <a:srcRect l="37036" t="24840" r="43858" b="42374"/>
            <a:stretch>
              <a:fillRect/>
            </a:stretch>
          </p:blipFill>
          <p:spPr bwMode="auto">
            <a:xfrm>
              <a:off x="2957" y="942"/>
              <a:ext cx="956" cy="1001"/>
            </a:xfrm>
            <a:prstGeom prst="rect">
              <a:avLst/>
            </a:prstGeom>
            <a:noFill/>
            <a:ln w="9525">
              <a:noFill/>
              <a:miter lim="800000"/>
              <a:headEnd/>
              <a:tailEnd/>
            </a:ln>
          </p:spPr>
        </p:pic>
        <p:pic>
          <p:nvPicPr>
            <p:cNvPr id="19503" name="Picture 135" descr="l00.png"/>
            <p:cNvPicPr>
              <a:picLocks noChangeAspect="1"/>
            </p:cNvPicPr>
            <p:nvPr/>
          </p:nvPicPr>
          <p:blipFill>
            <a:blip r:embed="rId4"/>
            <a:srcRect l="37036" t="24840" r="43858" b="42374"/>
            <a:stretch>
              <a:fillRect/>
            </a:stretch>
          </p:blipFill>
          <p:spPr bwMode="auto">
            <a:xfrm>
              <a:off x="4080" y="931"/>
              <a:ext cx="956" cy="1001"/>
            </a:xfrm>
            <a:prstGeom prst="rect">
              <a:avLst/>
            </a:prstGeom>
            <a:noFill/>
            <a:ln w="9525">
              <a:noFill/>
              <a:miter lim="800000"/>
              <a:headEnd/>
              <a:tailEnd/>
            </a:ln>
          </p:spPr>
        </p:pic>
        <p:pic>
          <p:nvPicPr>
            <p:cNvPr id="19504" name="Picture 137" descr="l02.png"/>
            <p:cNvPicPr>
              <a:picLocks noChangeAspect="1"/>
            </p:cNvPicPr>
            <p:nvPr/>
          </p:nvPicPr>
          <p:blipFill>
            <a:blip r:embed="rId5"/>
            <a:srcRect l="37036" t="24840" r="43858" b="42374"/>
            <a:stretch>
              <a:fillRect/>
            </a:stretch>
          </p:blipFill>
          <p:spPr bwMode="auto">
            <a:xfrm>
              <a:off x="1824" y="931"/>
              <a:ext cx="956" cy="1001"/>
            </a:xfrm>
            <a:prstGeom prst="rect">
              <a:avLst/>
            </a:prstGeom>
            <a:noFill/>
            <a:ln w="9525">
              <a:noFill/>
              <a:miter lim="800000"/>
              <a:headEnd/>
              <a:tailEnd/>
            </a:ln>
          </p:spPr>
        </p:pic>
      </p:grpSp>
      <p:pic>
        <p:nvPicPr>
          <p:cNvPr id="19461" name="Picture 138" descr="frame5.png"/>
          <p:cNvPicPr>
            <a:picLocks/>
          </p:cNvPicPr>
          <p:nvPr/>
        </p:nvPicPr>
        <p:blipFill>
          <a:blip r:embed="rId6"/>
          <a:srcRect l="36250" t="24374" r="45000" b="41251"/>
          <a:stretch>
            <a:fillRect/>
          </a:stretch>
        </p:blipFill>
        <p:spPr bwMode="auto">
          <a:xfrm>
            <a:off x="762000" y="1477963"/>
            <a:ext cx="1600200" cy="1589087"/>
          </a:xfrm>
          <a:prstGeom prst="rect">
            <a:avLst/>
          </a:prstGeom>
          <a:noFill/>
          <a:ln w="9525">
            <a:noFill/>
            <a:miter lim="800000"/>
            <a:headEnd/>
            <a:tailEnd/>
          </a:ln>
        </p:spPr>
      </p:pic>
      <p:grpSp>
        <p:nvGrpSpPr>
          <p:cNvPr id="5" name="Group 100"/>
          <p:cNvGrpSpPr>
            <a:grpSpLocks/>
          </p:cNvGrpSpPr>
          <p:nvPr/>
        </p:nvGrpSpPr>
        <p:grpSpPr bwMode="auto">
          <a:xfrm>
            <a:off x="1828800" y="3200400"/>
            <a:ext cx="6781800" cy="2362200"/>
            <a:chOff x="1152" y="2016"/>
            <a:chExt cx="4272" cy="1488"/>
          </a:xfrm>
        </p:grpSpPr>
        <p:grpSp>
          <p:nvGrpSpPr>
            <p:cNvPr id="6" name="Group 84"/>
            <p:cNvGrpSpPr>
              <a:grpSpLocks/>
            </p:cNvGrpSpPr>
            <p:nvPr/>
          </p:nvGrpSpPr>
          <p:grpSpPr bwMode="auto">
            <a:xfrm>
              <a:off x="1152" y="2016"/>
              <a:ext cx="3522" cy="394"/>
              <a:chOff x="1828800" y="2895600"/>
              <a:chExt cx="5591175" cy="624963"/>
            </a:xfrm>
          </p:grpSpPr>
          <p:pic>
            <p:nvPicPr>
              <p:cNvPr id="19492" name="Picture 2" descr="Z:\cvpr08\prism.png"/>
              <p:cNvPicPr>
                <a:picLocks noChangeAspect="1" noChangeArrowheads="1"/>
              </p:cNvPicPr>
              <p:nvPr/>
            </p:nvPicPr>
            <p:blipFill>
              <a:blip r:embed="rId7"/>
              <a:srcRect/>
              <a:stretch>
                <a:fillRect/>
              </a:stretch>
            </p:blipFill>
            <p:spPr bwMode="auto">
              <a:xfrm>
                <a:off x="1828800" y="2997712"/>
                <a:ext cx="900946" cy="522851"/>
              </a:xfrm>
              <a:prstGeom prst="rect">
                <a:avLst/>
              </a:prstGeom>
              <a:noFill/>
              <a:ln w="9525">
                <a:noFill/>
                <a:miter lim="800000"/>
                <a:headEnd/>
                <a:tailEnd/>
              </a:ln>
            </p:spPr>
          </p:pic>
          <p:sp>
            <p:nvSpPr>
              <p:cNvPr id="87" name="Rectangle 86"/>
              <p:cNvSpPr/>
              <p:nvPr/>
            </p:nvSpPr>
            <p:spPr>
              <a:xfrm>
                <a:off x="2800350" y="3200150"/>
                <a:ext cx="4514850" cy="761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Down Arrow 87"/>
              <p:cNvSpPr/>
              <p:nvPr/>
            </p:nvSpPr>
            <p:spPr>
              <a:xfrm>
                <a:off x="3562350"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Down Arrow 88"/>
              <p:cNvSpPr/>
              <p:nvPr/>
            </p:nvSpPr>
            <p:spPr>
              <a:xfrm>
                <a:off x="5324475"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Down Arrow 89"/>
              <p:cNvSpPr/>
              <p:nvPr/>
            </p:nvSpPr>
            <p:spPr>
              <a:xfrm>
                <a:off x="7191375" y="2895600"/>
                <a:ext cx="228600" cy="60910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 name="TextBox 28"/>
            <p:cNvSpPr txBox="1">
              <a:spLocks noChangeArrowheads="1"/>
            </p:cNvSpPr>
            <p:nvPr/>
          </p:nvSpPr>
          <p:spPr bwMode="auto">
            <a:xfrm>
              <a:off x="5088" y="2713"/>
              <a:ext cx="336" cy="404"/>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pic>
          <p:nvPicPr>
            <p:cNvPr id="19489" name="Picture 82" descr="l20.png"/>
            <p:cNvPicPr>
              <a:picLocks/>
            </p:cNvPicPr>
            <p:nvPr/>
          </p:nvPicPr>
          <p:blipFill>
            <a:blip r:embed="rId8"/>
            <a:srcRect l="36061" t="24840" r="44832" b="43835"/>
            <a:stretch>
              <a:fillRect/>
            </a:stretch>
          </p:blipFill>
          <p:spPr bwMode="auto">
            <a:xfrm>
              <a:off x="1824" y="2492"/>
              <a:ext cx="971" cy="1001"/>
            </a:xfrm>
            <a:prstGeom prst="rect">
              <a:avLst/>
            </a:prstGeom>
            <a:noFill/>
            <a:ln w="9525">
              <a:noFill/>
              <a:miter lim="800000"/>
              <a:headEnd/>
              <a:tailEnd/>
            </a:ln>
          </p:spPr>
        </p:pic>
        <p:pic>
          <p:nvPicPr>
            <p:cNvPr id="19490" name="Picture 119" descr="l22.png"/>
            <p:cNvPicPr>
              <a:picLocks/>
            </p:cNvPicPr>
            <p:nvPr/>
          </p:nvPicPr>
          <p:blipFill>
            <a:blip r:embed="rId9"/>
            <a:srcRect l="37036" t="24840" r="45807" b="43835"/>
            <a:stretch>
              <a:fillRect/>
            </a:stretch>
          </p:blipFill>
          <p:spPr bwMode="auto">
            <a:xfrm>
              <a:off x="2957" y="2503"/>
              <a:ext cx="979" cy="1001"/>
            </a:xfrm>
            <a:prstGeom prst="rect">
              <a:avLst/>
            </a:prstGeom>
            <a:noFill/>
            <a:ln w="9525">
              <a:noFill/>
              <a:miter lim="800000"/>
              <a:headEnd/>
              <a:tailEnd/>
            </a:ln>
          </p:spPr>
        </p:pic>
        <p:pic>
          <p:nvPicPr>
            <p:cNvPr id="19491" name="Picture 120" descr="l27.png"/>
            <p:cNvPicPr>
              <a:picLocks/>
            </p:cNvPicPr>
            <p:nvPr/>
          </p:nvPicPr>
          <p:blipFill>
            <a:blip r:embed="rId10"/>
            <a:srcRect l="37036" t="24840" r="44832" b="40913"/>
            <a:stretch>
              <a:fillRect/>
            </a:stretch>
          </p:blipFill>
          <p:spPr bwMode="auto">
            <a:xfrm>
              <a:off x="4080" y="2492"/>
              <a:ext cx="960" cy="1001"/>
            </a:xfrm>
            <a:prstGeom prst="rect">
              <a:avLst/>
            </a:prstGeom>
            <a:noFill/>
            <a:ln w="9525">
              <a:noFill/>
              <a:miter lim="800000"/>
              <a:headEnd/>
              <a:tailEnd/>
            </a:ln>
          </p:spPr>
        </p:pic>
      </p:grpSp>
      <p:grpSp>
        <p:nvGrpSpPr>
          <p:cNvPr id="7" name="Group 166"/>
          <p:cNvGrpSpPr>
            <a:grpSpLocks/>
          </p:cNvGrpSpPr>
          <p:nvPr/>
        </p:nvGrpSpPr>
        <p:grpSpPr bwMode="auto">
          <a:xfrm>
            <a:off x="1878013" y="2225675"/>
            <a:ext cx="6013450" cy="2705100"/>
            <a:chOff x="1758853" y="2057400"/>
            <a:chExt cx="6013547" cy="2705100"/>
          </a:xfrm>
        </p:grpSpPr>
        <p:sp>
          <p:nvSpPr>
            <p:cNvPr id="124" name="Oval 123"/>
            <p:cNvSpPr/>
            <p:nvPr/>
          </p:nvSpPr>
          <p:spPr>
            <a:xfrm>
              <a:off x="1904905" y="2057400"/>
              <a:ext cx="274641"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5" name="Oval 124"/>
            <p:cNvSpPr/>
            <p:nvPr/>
          </p:nvSpPr>
          <p:spPr>
            <a:xfrm>
              <a:off x="1758853" y="4073525"/>
              <a:ext cx="698511" cy="688975"/>
            </a:xfrm>
            <a:prstGeom prst="ellipse">
              <a:avLst/>
            </a:prstGeom>
            <a:solidFill>
              <a:schemeClr val="accent2">
                <a:lumMod val="75000"/>
                <a:alpha val="4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9" name="Oval 128"/>
            <p:cNvSpPr/>
            <p:nvPr/>
          </p:nvSpPr>
          <p:spPr>
            <a:xfrm>
              <a:off x="3962339" y="2057400"/>
              <a:ext cx="274641"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4" name="Oval 133"/>
            <p:cNvSpPr/>
            <p:nvPr/>
          </p:nvSpPr>
          <p:spPr>
            <a:xfrm>
              <a:off x="5745129" y="2057400"/>
              <a:ext cx="274642"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7" name="Oval 136"/>
            <p:cNvSpPr/>
            <p:nvPr/>
          </p:nvSpPr>
          <p:spPr>
            <a:xfrm>
              <a:off x="7497758" y="2057400"/>
              <a:ext cx="274642" cy="274638"/>
            </a:xfrm>
            <a:prstGeom prst="ellipse">
              <a:avLst/>
            </a:prstGeom>
            <a:solidFill>
              <a:schemeClr val="accent2">
                <a:lumMod val="75000"/>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8" name="Group 121"/>
          <p:cNvGrpSpPr>
            <a:grpSpLocks/>
          </p:cNvGrpSpPr>
          <p:nvPr/>
        </p:nvGrpSpPr>
        <p:grpSpPr bwMode="auto">
          <a:xfrm>
            <a:off x="4648200" y="5629275"/>
            <a:ext cx="1524000" cy="1143000"/>
            <a:chOff x="5029200" y="5486400"/>
            <a:chExt cx="1676400" cy="1295400"/>
          </a:xfrm>
        </p:grpSpPr>
        <p:cxnSp>
          <p:nvCxnSpPr>
            <p:cNvPr id="33" name="Straight Arrow Connector 32"/>
            <p:cNvCxnSpPr/>
            <p:nvPr/>
          </p:nvCxnSpPr>
          <p:spPr>
            <a:xfrm rot="5400000" flipH="1" flipV="1">
              <a:off x="4534298" y="6133227"/>
              <a:ext cx="1295400" cy="1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29200" y="6628871"/>
              <a:ext cx="1676400" cy="1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77878" y="5928995"/>
              <a:ext cx="228759" cy="699876"/>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ectangle 35"/>
            <p:cNvSpPr/>
            <p:nvPr/>
          </p:nvSpPr>
          <p:spPr>
            <a:xfrm>
              <a:off x="5196840" y="6247448"/>
              <a:ext cx="228759" cy="38142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36"/>
            <p:cNvSpPr/>
            <p:nvPr/>
          </p:nvSpPr>
          <p:spPr>
            <a:xfrm>
              <a:off x="5423853" y="5714895"/>
              <a:ext cx="228759" cy="91397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a:xfrm>
              <a:off x="5650865" y="6475942"/>
              <a:ext cx="228759" cy="15293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481" name="TextBox 161"/>
            <p:cNvSpPr txBox="1">
              <a:spLocks noChangeArrowheads="1"/>
            </p:cNvSpPr>
            <p:nvPr/>
          </p:nvSpPr>
          <p:spPr bwMode="auto">
            <a:xfrm>
              <a:off x="6089174" y="5928995"/>
              <a:ext cx="532606" cy="726863"/>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grpSp>
      <p:grpSp>
        <p:nvGrpSpPr>
          <p:cNvPr id="9" name="Group 165"/>
          <p:cNvGrpSpPr>
            <a:grpSpLocks/>
          </p:cNvGrpSpPr>
          <p:nvPr/>
        </p:nvGrpSpPr>
        <p:grpSpPr bwMode="auto">
          <a:xfrm>
            <a:off x="4176713" y="2362200"/>
            <a:ext cx="3616325" cy="3938588"/>
            <a:chOff x="4067175" y="2209800"/>
            <a:chExt cx="3615690" cy="3938588"/>
          </a:xfrm>
        </p:grpSpPr>
        <p:cxnSp>
          <p:nvCxnSpPr>
            <p:cNvPr id="142" name="Straight Connector 141"/>
            <p:cNvCxnSpPr/>
            <p:nvPr/>
          </p:nvCxnSpPr>
          <p:spPr>
            <a:xfrm rot="5400000">
              <a:off x="2934485" y="3391694"/>
              <a:ext cx="2362200" cy="1587"/>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3" idx="0"/>
              <a:endCxn id="37" idx="0"/>
            </p:cNvCxnSpPr>
            <p:nvPr/>
          </p:nvCxnSpPr>
          <p:spPr>
            <a:xfrm rot="16200000" flipH="1">
              <a:off x="3970648" y="4647881"/>
              <a:ext cx="1173163" cy="888050"/>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5400000">
              <a:off x="4705824" y="3390106"/>
              <a:ext cx="2362200" cy="1587"/>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endCxn id="36" idx="0"/>
            </p:cNvCxnSpPr>
            <p:nvPr/>
          </p:nvCxnSpPr>
          <p:spPr>
            <a:xfrm rot="5400000">
              <a:off x="4552725" y="4813397"/>
              <a:ext cx="1577975" cy="1092008"/>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6447006" y="3390106"/>
              <a:ext cx="2362200" cy="158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65" idx="3"/>
              <a:endCxn id="35" idx="0"/>
            </p:cNvCxnSpPr>
            <p:nvPr/>
          </p:nvCxnSpPr>
          <p:spPr>
            <a:xfrm rot="5400000">
              <a:off x="5872527" y="4136423"/>
              <a:ext cx="1273175" cy="2188779"/>
            </a:xfrm>
            <a:prstGeom prst="straightConnector1">
              <a:avLst/>
            </a:prstGeom>
            <a:ln w="2540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4067175" y="4505325"/>
              <a:ext cx="92059"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 name="Oval 163"/>
            <p:cNvSpPr/>
            <p:nvPr/>
          </p:nvSpPr>
          <p:spPr>
            <a:xfrm>
              <a:off x="5852798" y="4514850"/>
              <a:ext cx="90472"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 name="Oval 164"/>
            <p:cNvSpPr/>
            <p:nvPr/>
          </p:nvSpPr>
          <p:spPr>
            <a:xfrm>
              <a:off x="7590806" y="4514850"/>
              <a:ext cx="92059" cy="9207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DAISY Computation</a:t>
            </a:r>
            <a:endParaRPr lang="en-US" dirty="0">
              <a:effectLst>
                <a:outerShdw blurRad="38100" dist="38100" dir="2700000" algn="tl">
                  <a:srgbClr val="000000">
                    <a:alpha val="43137"/>
                  </a:srgbClr>
                </a:outerShdw>
              </a:effectLst>
            </a:endParaRPr>
          </a:p>
        </p:txBody>
      </p:sp>
      <p:pic>
        <p:nvPicPr>
          <p:cNvPr id="4" name="Picture 3" descr="Z:\cvpr08\frame3.png"/>
          <p:cNvPicPr>
            <a:picLocks noChangeAspect="1" noChangeArrowheads="1"/>
          </p:cNvPicPr>
          <p:nvPr/>
        </p:nvPicPr>
        <p:blipFill>
          <a:blip r:embed="rId3"/>
          <a:srcRect/>
          <a:stretch>
            <a:fillRect/>
          </a:stretch>
        </p:blipFill>
        <p:spPr bwMode="auto">
          <a:xfrm>
            <a:off x="457200" y="1219200"/>
            <a:ext cx="1782763" cy="1189038"/>
          </a:xfrm>
          <a:prstGeom prst="rect">
            <a:avLst/>
          </a:prstGeom>
          <a:ln>
            <a:noFill/>
          </a:ln>
          <a:effectLst>
            <a:outerShdw blurRad="292100" dist="139700" dir="2700000" algn="tl" rotWithShape="0">
              <a:srgbClr val="333333">
                <a:alpha val="65000"/>
              </a:srgbClr>
            </a:outerShdw>
          </a:effectLst>
        </p:spPr>
      </p:pic>
      <p:sp>
        <p:nvSpPr>
          <p:cNvPr id="188" name="TextBox 187"/>
          <p:cNvSpPr txBox="1"/>
          <p:nvPr/>
        </p:nvSpPr>
        <p:spPr>
          <a:xfrm>
            <a:off x="7086600" y="346075"/>
            <a:ext cx="1524000" cy="7080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r" fontAlgn="auto">
              <a:spcBef>
                <a:spcPts val="0"/>
              </a:spcBef>
              <a:spcAft>
                <a:spcPts val="0"/>
              </a:spcAft>
              <a:defRPr/>
            </a:pPr>
            <a:r>
              <a:rPr lang="en-US" sz="2000" dirty="0"/>
              <a:t>DAISY :     5s</a:t>
            </a:r>
          </a:p>
          <a:p>
            <a:pPr algn="r" fontAlgn="auto">
              <a:spcBef>
                <a:spcPts val="0"/>
              </a:spcBef>
              <a:spcAft>
                <a:spcPts val="0"/>
              </a:spcAft>
              <a:defRPr/>
            </a:pPr>
            <a:r>
              <a:rPr lang="en-US" sz="2000" dirty="0"/>
              <a:t>SIFT    : 250s</a:t>
            </a:r>
          </a:p>
        </p:txBody>
      </p:sp>
      <p:grpSp>
        <p:nvGrpSpPr>
          <p:cNvPr id="3" name="Group 121"/>
          <p:cNvGrpSpPr>
            <a:grpSpLocks/>
          </p:cNvGrpSpPr>
          <p:nvPr/>
        </p:nvGrpSpPr>
        <p:grpSpPr bwMode="auto">
          <a:xfrm>
            <a:off x="2043113" y="2773363"/>
            <a:ext cx="2344737" cy="2286000"/>
            <a:chOff x="1657350" y="1905000"/>
            <a:chExt cx="2745201" cy="2504051"/>
          </a:xfrm>
        </p:grpSpPr>
        <p:grpSp>
          <p:nvGrpSpPr>
            <p:cNvPr id="1141" name="Group 76"/>
            <p:cNvGrpSpPr>
              <a:grpSpLocks/>
            </p:cNvGrpSpPr>
            <p:nvPr/>
          </p:nvGrpSpPr>
          <p:grpSpPr bwMode="auto">
            <a:xfrm>
              <a:off x="2362200" y="1905000"/>
              <a:ext cx="2040351" cy="1417319"/>
              <a:chOff x="5228226" y="3535681"/>
              <a:chExt cx="2040351" cy="1417319"/>
            </a:xfrm>
          </p:grpSpPr>
          <p:pic>
            <p:nvPicPr>
              <p:cNvPr id="78" name="Picture 77" descr="l00.png"/>
              <p:cNvPicPr>
                <a:picLocks noChangeAspect="1"/>
              </p:cNvPicPr>
              <p:nvPr/>
            </p:nvPicPr>
            <p:blipFill>
              <a:blip r:embed="rId4"/>
              <a:stretch>
                <a:fillRect/>
              </a:stretch>
            </p:blipFill>
            <p:spPr>
              <a:xfrm>
                <a:off x="5486148" y="3763480"/>
                <a:ext cx="1782429" cy="1189424"/>
              </a:xfrm>
              <a:prstGeom prst="rect">
                <a:avLst/>
              </a:prstGeom>
              <a:ln>
                <a:noFill/>
              </a:ln>
              <a:effectLst>
                <a:outerShdw blurRad="292100" dist="139700" dir="2700000" algn="tl" rotWithShape="0">
                  <a:srgbClr val="333333">
                    <a:alpha val="65000"/>
                  </a:srgbClr>
                </a:outerShdw>
              </a:effectLst>
            </p:spPr>
          </p:pic>
          <p:pic>
            <p:nvPicPr>
              <p:cNvPr id="80" name="Picture 79" descr="l07.png"/>
              <p:cNvPicPr>
                <a:picLocks noChangeAspect="1"/>
              </p:cNvPicPr>
              <p:nvPr/>
            </p:nvPicPr>
            <p:blipFill>
              <a:blip r:embed="rId5"/>
              <a:stretch>
                <a:fillRect/>
              </a:stretch>
            </p:blipFill>
            <p:spPr>
              <a:xfrm>
                <a:off x="5409944" y="3688706"/>
                <a:ext cx="1782430" cy="1187685"/>
              </a:xfrm>
              <a:prstGeom prst="rect">
                <a:avLst/>
              </a:prstGeom>
              <a:ln>
                <a:noFill/>
              </a:ln>
              <a:effectLst>
                <a:outerShdw blurRad="292100" dist="139700" dir="2700000" algn="tl" rotWithShape="0">
                  <a:srgbClr val="333333">
                    <a:alpha val="65000"/>
                  </a:srgbClr>
                </a:outerShdw>
              </a:effectLst>
            </p:spPr>
          </p:pic>
          <p:pic>
            <p:nvPicPr>
              <p:cNvPr id="81" name="Picture 80" descr="l07.png"/>
              <p:cNvPicPr>
                <a:picLocks noChangeAspect="1"/>
              </p:cNvPicPr>
              <p:nvPr/>
            </p:nvPicPr>
            <p:blipFill>
              <a:blip r:embed="rId5"/>
              <a:stretch>
                <a:fillRect/>
              </a:stretch>
            </p:blipFill>
            <p:spPr>
              <a:xfrm>
                <a:off x="5304002" y="3612194"/>
                <a:ext cx="1782429" cy="1187685"/>
              </a:xfrm>
              <a:prstGeom prst="rect">
                <a:avLst/>
              </a:prstGeom>
              <a:ln>
                <a:noFill/>
              </a:ln>
              <a:effectLst>
                <a:outerShdw blurRad="292100" dist="139700" dir="2700000" algn="tl" rotWithShape="0">
                  <a:srgbClr val="333333">
                    <a:alpha val="65000"/>
                  </a:srgbClr>
                </a:outerShdw>
              </a:effectLst>
            </p:spPr>
          </p:pic>
          <p:pic>
            <p:nvPicPr>
              <p:cNvPr id="82" name="Picture 81" descr="l07.png"/>
              <p:cNvPicPr>
                <a:picLocks noChangeAspect="1"/>
              </p:cNvPicPr>
              <p:nvPr/>
            </p:nvPicPr>
            <p:blipFill>
              <a:blip r:embed="rId4"/>
              <a:stretch>
                <a:fillRect/>
              </a:stretch>
            </p:blipFill>
            <p:spPr>
              <a:xfrm>
                <a:off x="5227797" y="3535681"/>
                <a:ext cx="1782430" cy="1189424"/>
              </a:xfrm>
              <a:prstGeom prst="rect">
                <a:avLst/>
              </a:prstGeom>
              <a:ln>
                <a:noFill/>
              </a:ln>
              <a:effectLst>
                <a:outerShdw blurRad="292100" dist="139700" dir="2700000" algn="tl" rotWithShape="0">
                  <a:srgbClr val="333333">
                    <a:alpha val="65000"/>
                  </a:srgbClr>
                </a:outerShdw>
              </a:effectLst>
            </p:spPr>
          </p:pic>
        </p:grpSp>
        <p:pic>
          <p:nvPicPr>
            <p:cNvPr id="1142" name="Picture 2" descr="Z:\cvpr08\prism.png"/>
            <p:cNvPicPr>
              <a:picLocks noChangeAspect="1" noChangeArrowheads="1"/>
            </p:cNvPicPr>
            <p:nvPr/>
          </p:nvPicPr>
          <p:blipFill>
            <a:blip r:embed="rId6"/>
            <a:srcRect/>
            <a:stretch>
              <a:fillRect/>
            </a:stretch>
          </p:blipFill>
          <p:spPr bwMode="auto">
            <a:xfrm>
              <a:off x="1657350" y="3886200"/>
              <a:ext cx="900946" cy="522851"/>
            </a:xfrm>
            <a:prstGeom prst="rect">
              <a:avLst/>
            </a:prstGeom>
            <a:noFill/>
            <a:ln w="9525">
              <a:noFill/>
              <a:miter lim="800000"/>
              <a:headEnd/>
              <a:tailEnd/>
            </a:ln>
          </p:spPr>
        </p:pic>
        <p:grpSp>
          <p:nvGrpSpPr>
            <p:cNvPr id="6" name="Group 204"/>
            <p:cNvGrpSpPr/>
            <p:nvPr/>
          </p:nvGrpSpPr>
          <p:grpSpPr>
            <a:xfrm>
              <a:off x="1981200" y="2495550"/>
              <a:ext cx="304800" cy="1295401"/>
              <a:chOff x="2019300" y="2438400"/>
              <a:chExt cx="304800" cy="1295401"/>
            </a:xfrm>
            <a:solidFill>
              <a:srgbClr val="FF0000"/>
            </a:solidFill>
          </p:grpSpPr>
          <p:sp>
            <p:nvSpPr>
              <p:cNvPr id="206" name="Right Arrow 205"/>
              <p:cNvSpPr/>
              <p:nvPr/>
            </p:nvSpPr>
            <p:spPr>
              <a:xfrm>
                <a:off x="2019300" y="2438400"/>
                <a:ext cx="304800" cy="152400"/>
              </a:xfrm>
              <a:prstGeom prst="rightArrow">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sp>
            <p:nvSpPr>
              <p:cNvPr id="207" name="Rectangle 206"/>
              <p:cNvSpPr/>
              <p:nvPr/>
            </p:nvSpPr>
            <p:spPr>
              <a:xfrm>
                <a:off x="2114550" y="2562225"/>
                <a:ext cx="57150" cy="1171576"/>
              </a:xfrm>
              <a:prstGeom prst="rect">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grpSp>
      </p:grpSp>
      <p:grpSp>
        <p:nvGrpSpPr>
          <p:cNvPr id="7" name="Group 122"/>
          <p:cNvGrpSpPr>
            <a:grpSpLocks/>
          </p:cNvGrpSpPr>
          <p:nvPr/>
        </p:nvGrpSpPr>
        <p:grpSpPr bwMode="auto">
          <a:xfrm>
            <a:off x="4262464" y="2773363"/>
            <a:ext cx="2344709" cy="2274125"/>
            <a:chOff x="3960573" y="1905000"/>
            <a:chExt cx="2745027" cy="2491481"/>
          </a:xfrm>
        </p:grpSpPr>
        <p:grpSp>
          <p:nvGrpSpPr>
            <p:cNvPr id="1134" name="Group 83"/>
            <p:cNvGrpSpPr>
              <a:grpSpLocks/>
            </p:cNvGrpSpPr>
            <p:nvPr/>
          </p:nvGrpSpPr>
          <p:grpSpPr bwMode="auto">
            <a:xfrm>
              <a:off x="4665249" y="1905000"/>
              <a:ext cx="2040351" cy="1417319"/>
              <a:chOff x="5228226" y="3535681"/>
              <a:chExt cx="2040351" cy="1417319"/>
            </a:xfrm>
          </p:grpSpPr>
          <p:pic>
            <p:nvPicPr>
              <p:cNvPr id="85" name="Picture 84" descr="l00.png"/>
              <p:cNvPicPr>
                <a:picLocks noChangeAspect="1"/>
              </p:cNvPicPr>
              <p:nvPr/>
            </p:nvPicPr>
            <p:blipFill>
              <a:blip r:embed="rId4"/>
              <a:stretch>
                <a:fillRect/>
              </a:stretch>
            </p:blipFill>
            <p:spPr>
              <a:xfrm>
                <a:off x="5486240" y="3763519"/>
                <a:ext cx="1782337" cy="1189633"/>
              </a:xfrm>
              <a:prstGeom prst="rect">
                <a:avLst/>
              </a:prstGeom>
              <a:ln>
                <a:noFill/>
              </a:ln>
              <a:effectLst>
                <a:outerShdw blurRad="292100" dist="139700" dir="2700000" algn="tl" rotWithShape="0">
                  <a:srgbClr val="333333">
                    <a:alpha val="65000"/>
                  </a:srgbClr>
                </a:outerShdw>
              </a:effectLst>
            </p:spPr>
          </p:pic>
          <p:pic>
            <p:nvPicPr>
              <p:cNvPr id="86" name="Picture 85" descr="l07.png"/>
              <p:cNvPicPr>
                <a:picLocks noChangeAspect="1"/>
              </p:cNvPicPr>
              <p:nvPr/>
            </p:nvPicPr>
            <p:blipFill>
              <a:blip r:embed="rId5"/>
              <a:stretch>
                <a:fillRect/>
              </a:stretch>
            </p:blipFill>
            <p:spPr>
              <a:xfrm>
                <a:off x="5410040" y="3688733"/>
                <a:ext cx="1782338" cy="1187893"/>
              </a:xfrm>
              <a:prstGeom prst="rect">
                <a:avLst/>
              </a:prstGeom>
              <a:ln>
                <a:noFill/>
              </a:ln>
              <a:effectLst>
                <a:outerShdw blurRad="292100" dist="139700" dir="2700000" algn="tl" rotWithShape="0">
                  <a:srgbClr val="333333">
                    <a:alpha val="65000"/>
                  </a:srgbClr>
                </a:outerShdw>
              </a:effectLst>
            </p:spPr>
          </p:pic>
          <p:pic>
            <p:nvPicPr>
              <p:cNvPr id="87" name="Picture 86" descr="l07.png"/>
              <p:cNvPicPr>
                <a:picLocks noChangeAspect="1"/>
              </p:cNvPicPr>
              <p:nvPr/>
            </p:nvPicPr>
            <p:blipFill>
              <a:blip r:embed="rId5"/>
              <a:stretch>
                <a:fillRect/>
              </a:stretch>
            </p:blipFill>
            <p:spPr>
              <a:xfrm>
                <a:off x="5304103" y="3612207"/>
                <a:ext cx="1782337" cy="1187893"/>
              </a:xfrm>
              <a:prstGeom prst="rect">
                <a:avLst/>
              </a:prstGeom>
              <a:ln>
                <a:noFill/>
              </a:ln>
              <a:effectLst>
                <a:outerShdw blurRad="292100" dist="139700" dir="2700000" algn="tl" rotWithShape="0">
                  <a:srgbClr val="333333">
                    <a:alpha val="65000"/>
                  </a:srgbClr>
                </a:outerShdw>
              </a:effectLst>
            </p:spPr>
          </p:pic>
          <p:pic>
            <p:nvPicPr>
              <p:cNvPr id="88" name="Picture 87" descr="l07.png"/>
              <p:cNvPicPr>
                <a:picLocks noChangeAspect="1"/>
              </p:cNvPicPr>
              <p:nvPr/>
            </p:nvPicPr>
            <p:blipFill>
              <a:blip r:embed="rId7"/>
              <a:stretch>
                <a:fillRect/>
              </a:stretch>
            </p:blipFill>
            <p:spPr>
              <a:xfrm>
                <a:off x="5227903" y="3535681"/>
                <a:ext cx="1782338" cy="1189633"/>
              </a:xfrm>
              <a:prstGeom prst="rect">
                <a:avLst/>
              </a:prstGeom>
              <a:ln>
                <a:noFill/>
              </a:ln>
              <a:effectLst>
                <a:outerShdw blurRad="292100" dist="139700" dir="2700000" algn="tl" rotWithShape="0">
                  <a:srgbClr val="333333">
                    <a:alpha val="65000"/>
                  </a:srgbClr>
                </a:outerShdw>
              </a:effectLst>
            </p:spPr>
          </p:pic>
        </p:grpSp>
        <p:grpSp>
          <p:nvGrpSpPr>
            <p:cNvPr id="9" name="Group 201"/>
            <p:cNvGrpSpPr/>
            <p:nvPr/>
          </p:nvGrpSpPr>
          <p:grpSpPr>
            <a:xfrm>
              <a:off x="4267200" y="2514600"/>
              <a:ext cx="304800" cy="1295401"/>
              <a:chOff x="2019300" y="2438400"/>
              <a:chExt cx="304800" cy="1295401"/>
            </a:xfrm>
            <a:solidFill>
              <a:srgbClr val="FF0000"/>
            </a:solidFill>
          </p:grpSpPr>
          <p:sp>
            <p:nvSpPr>
              <p:cNvPr id="203" name="Right Arrow 202"/>
              <p:cNvSpPr/>
              <p:nvPr/>
            </p:nvSpPr>
            <p:spPr>
              <a:xfrm>
                <a:off x="2019300" y="2438400"/>
                <a:ext cx="304800" cy="152400"/>
              </a:xfrm>
              <a:prstGeom prst="rightArrow">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sp>
            <p:nvSpPr>
              <p:cNvPr id="204" name="Rectangle 203"/>
              <p:cNvSpPr/>
              <p:nvPr/>
            </p:nvSpPr>
            <p:spPr>
              <a:xfrm>
                <a:off x="2114550" y="2562225"/>
                <a:ext cx="57150" cy="1171576"/>
              </a:xfrm>
              <a:prstGeom prst="rect">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grpSp>
        <p:pic>
          <p:nvPicPr>
            <p:cNvPr id="1136" name="Picture 2" descr="Z:\cvpr08\prism.png"/>
            <p:cNvPicPr>
              <a:picLocks noChangeAspect="1" noChangeArrowheads="1"/>
            </p:cNvPicPr>
            <p:nvPr/>
          </p:nvPicPr>
          <p:blipFill>
            <a:blip r:embed="rId8"/>
            <a:srcRect/>
            <a:stretch>
              <a:fillRect/>
            </a:stretch>
          </p:blipFill>
          <p:spPr bwMode="auto">
            <a:xfrm>
              <a:off x="3960573" y="3875547"/>
              <a:ext cx="897641" cy="520934"/>
            </a:xfrm>
            <a:prstGeom prst="rect">
              <a:avLst/>
            </a:prstGeom>
            <a:noFill/>
            <a:ln w="9525">
              <a:noFill/>
              <a:miter lim="800000"/>
              <a:headEnd/>
              <a:tailEnd/>
            </a:ln>
          </p:spPr>
        </p:pic>
      </p:grpSp>
      <p:grpSp>
        <p:nvGrpSpPr>
          <p:cNvPr id="10" name="Group 123"/>
          <p:cNvGrpSpPr>
            <a:grpSpLocks/>
          </p:cNvGrpSpPr>
          <p:nvPr/>
        </p:nvGrpSpPr>
        <p:grpSpPr bwMode="auto">
          <a:xfrm>
            <a:off x="6472314" y="2773363"/>
            <a:ext cx="2290683" cy="2274125"/>
            <a:chOff x="6309823" y="1905000"/>
            <a:chExt cx="2681777" cy="2491333"/>
          </a:xfrm>
        </p:grpSpPr>
        <p:grpSp>
          <p:nvGrpSpPr>
            <p:cNvPr id="1127" name="Group 75"/>
            <p:cNvGrpSpPr>
              <a:grpSpLocks/>
            </p:cNvGrpSpPr>
            <p:nvPr/>
          </p:nvGrpSpPr>
          <p:grpSpPr bwMode="auto">
            <a:xfrm>
              <a:off x="6951248" y="1905000"/>
              <a:ext cx="2040352" cy="1417319"/>
              <a:chOff x="5228225" y="3535681"/>
              <a:chExt cx="2040352" cy="1417319"/>
            </a:xfrm>
          </p:grpSpPr>
          <p:pic>
            <p:nvPicPr>
              <p:cNvPr id="71" name="Picture 70" descr="l00.png"/>
              <p:cNvPicPr>
                <a:picLocks noChangeAspect="1"/>
              </p:cNvPicPr>
              <p:nvPr/>
            </p:nvPicPr>
            <p:blipFill>
              <a:blip r:embed="rId4"/>
              <a:stretch>
                <a:fillRect/>
              </a:stretch>
            </p:blipFill>
            <p:spPr>
              <a:xfrm>
                <a:off x="5486240" y="3763506"/>
                <a:ext cx="1782337" cy="1189563"/>
              </a:xfrm>
              <a:prstGeom prst="rect">
                <a:avLst/>
              </a:prstGeom>
              <a:ln>
                <a:noFill/>
              </a:ln>
              <a:effectLst>
                <a:outerShdw blurRad="292100" dist="139700" dir="2700000" algn="tl" rotWithShape="0">
                  <a:srgbClr val="333333">
                    <a:alpha val="65000"/>
                  </a:srgbClr>
                </a:outerShdw>
              </a:effectLst>
            </p:spPr>
          </p:pic>
          <p:pic>
            <p:nvPicPr>
              <p:cNvPr id="72" name="Picture 71" descr="l07.png"/>
              <p:cNvPicPr>
                <a:picLocks noChangeAspect="1"/>
              </p:cNvPicPr>
              <p:nvPr/>
            </p:nvPicPr>
            <p:blipFill>
              <a:blip r:embed="rId5"/>
              <a:stretch>
                <a:fillRect/>
              </a:stretch>
            </p:blipFill>
            <p:spPr>
              <a:xfrm>
                <a:off x="5410040" y="3688724"/>
                <a:ext cx="1782338" cy="1187823"/>
              </a:xfrm>
              <a:prstGeom prst="rect">
                <a:avLst/>
              </a:prstGeom>
              <a:ln>
                <a:noFill/>
              </a:ln>
              <a:effectLst>
                <a:outerShdw blurRad="292100" dist="139700" dir="2700000" algn="tl" rotWithShape="0">
                  <a:srgbClr val="333333">
                    <a:alpha val="65000"/>
                  </a:srgbClr>
                </a:outerShdw>
              </a:effectLst>
            </p:spPr>
          </p:pic>
          <p:pic>
            <p:nvPicPr>
              <p:cNvPr id="73" name="Picture 72" descr="l07.png"/>
              <p:cNvPicPr>
                <a:picLocks noChangeAspect="1"/>
              </p:cNvPicPr>
              <p:nvPr/>
            </p:nvPicPr>
            <p:blipFill>
              <a:blip r:embed="rId5"/>
              <a:stretch>
                <a:fillRect/>
              </a:stretch>
            </p:blipFill>
            <p:spPr>
              <a:xfrm>
                <a:off x="5304104" y="3612203"/>
                <a:ext cx="1782337" cy="1187823"/>
              </a:xfrm>
              <a:prstGeom prst="rect">
                <a:avLst/>
              </a:prstGeom>
              <a:ln>
                <a:noFill/>
              </a:ln>
              <a:effectLst>
                <a:outerShdw blurRad="292100" dist="139700" dir="2700000" algn="tl" rotWithShape="0">
                  <a:srgbClr val="333333">
                    <a:alpha val="65000"/>
                  </a:srgbClr>
                </a:outerShdw>
              </a:effectLst>
            </p:spPr>
          </p:pic>
          <p:pic>
            <p:nvPicPr>
              <p:cNvPr id="74" name="Picture 73" descr="l07.png"/>
              <p:cNvPicPr>
                <a:picLocks noChangeAspect="1"/>
              </p:cNvPicPr>
              <p:nvPr/>
            </p:nvPicPr>
            <p:blipFill>
              <a:blip r:embed="rId9"/>
              <a:stretch>
                <a:fillRect/>
              </a:stretch>
            </p:blipFill>
            <p:spPr>
              <a:xfrm>
                <a:off x="5227903" y="3535681"/>
                <a:ext cx="1782338" cy="1189563"/>
              </a:xfrm>
              <a:prstGeom prst="rect">
                <a:avLst/>
              </a:prstGeom>
              <a:ln>
                <a:noFill/>
              </a:ln>
              <a:effectLst>
                <a:outerShdw blurRad="292100" dist="139700" dir="2700000" algn="tl" rotWithShape="0">
                  <a:srgbClr val="333333">
                    <a:alpha val="65000"/>
                  </a:srgbClr>
                </a:outerShdw>
              </a:effectLst>
            </p:spPr>
          </p:pic>
        </p:grpSp>
        <p:grpSp>
          <p:nvGrpSpPr>
            <p:cNvPr id="12" name="Group 198"/>
            <p:cNvGrpSpPr/>
            <p:nvPr/>
          </p:nvGrpSpPr>
          <p:grpSpPr>
            <a:xfrm>
              <a:off x="6629400" y="2514600"/>
              <a:ext cx="304799" cy="1295401"/>
              <a:chOff x="2019300" y="2438400"/>
              <a:chExt cx="304799" cy="1295401"/>
            </a:xfrm>
            <a:solidFill>
              <a:srgbClr val="FF0000"/>
            </a:solidFill>
          </p:grpSpPr>
          <p:sp>
            <p:nvSpPr>
              <p:cNvPr id="200" name="Right Arrow 199"/>
              <p:cNvSpPr/>
              <p:nvPr/>
            </p:nvSpPr>
            <p:spPr>
              <a:xfrm>
                <a:off x="2019300" y="2438400"/>
                <a:ext cx="304799" cy="1524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1" name="Rectangle 200"/>
              <p:cNvSpPr/>
              <p:nvPr/>
            </p:nvSpPr>
            <p:spPr>
              <a:xfrm>
                <a:off x="2083372" y="2562224"/>
                <a:ext cx="85631" cy="117157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129" name="Picture 2" descr="Z:\cvpr08\prism.png"/>
            <p:cNvPicPr>
              <a:picLocks noChangeAspect="1" noChangeArrowheads="1"/>
            </p:cNvPicPr>
            <p:nvPr/>
          </p:nvPicPr>
          <p:blipFill>
            <a:blip r:embed="rId10"/>
            <a:srcRect/>
            <a:stretch>
              <a:fillRect/>
            </a:stretch>
          </p:blipFill>
          <p:spPr bwMode="auto">
            <a:xfrm>
              <a:off x="6309823" y="3875430"/>
              <a:ext cx="897586" cy="520903"/>
            </a:xfrm>
            <a:prstGeom prst="rect">
              <a:avLst/>
            </a:prstGeom>
            <a:noFill/>
            <a:ln w="9525">
              <a:noFill/>
              <a:miter lim="800000"/>
              <a:headEnd/>
              <a:tailEnd/>
            </a:ln>
          </p:spPr>
        </p:pic>
      </p:grpSp>
      <p:grpSp>
        <p:nvGrpSpPr>
          <p:cNvPr id="13" name="Group 124"/>
          <p:cNvGrpSpPr>
            <a:grpSpLocks/>
          </p:cNvGrpSpPr>
          <p:nvPr/>
        </p:nvGrpSpPr>
        <p:grpSpPr bwMode="auto">
          <a:xfrm>
            <a:off x="3048000" y="4144963"/>
            <a:ext cx="914400" cy="1554162"/>
            <a:chOff x="2667000" y="3429000"/>
            <a:chExt cx="1600200" cy="2743200"/>
          </a:xfrm>
        </p:grpSpPr>
        <p:grpSp>
          <p:nvGrpSpPr>
            <p:cNvPr id="1100" name="Group 184"/>
            <p:cNvGrpSpPr>
              <a:grpSpLocks/>
            </p:cNvGrpSpPr>
            <p:nvPr/>
          </p:nvGrpSpPr>
          <p:grpSpPr bwMode="auto">
            <a:xfrm>
              <a:off x="2667000" y="4572000"/>
              <a:ext cx="1600200" cy="1600200"/>
              <a:chOff x="2667000" y="3581400"/>
              <a:chExt cx="1600200" cy="1600200"/>
            </a:xfrm>
          </p:grpSpPr>
          <p:sp>
            <p:nvSpPr>
              <p:cNvPr id="99" name="Oval 98"/>
              <p:cNvSpPr/>
              <p:nvPr/>
            </p:nvSpPr>
            <p:spPr>
              <a:xfrm>
                <a:off x="3647679" y="4259728"/>
                <a:ext cx="255588"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Oval 99"/>
              <p:cNvSpPr/>
              <p:nvPr/>
            </p:nvSpPr>
            <p:spPr>
              <a:xfrm>
                <a:off x="3339306" y="4562349"/>
                <a:ext cx="252810"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a:off x="3556000" y="4472683"/>
                <a:ext cx="252810"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a:off x="3122613" y="4469880"/>
                <a:ext cx="255588"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a:off x="3036492" y="4259728"/>
                <a:ext cx="255588"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a:off x="3339306" y="3954304"/>
                <a:ext cx="252810"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3550444" y="4052377"/>
                <a:ext cx="252810"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3130948" y="4052377"/>
                <a:ext cx="255588" cy="25218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3236517" y="3581633"/>
                <a:ext cx="466725"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3797698" y="4158854"/>
                <a:ext cx="469502"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a:off x="3617119" y="3774973"/>
                <a:ext cx="469504"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a:off x="2667000" y="4158854"/>
                <a:ext cx="469504"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Oval 110"/>
              <p:cNvSpPr/>
              <p:nvPr/>
            </p:nvSpPr>
            <p:spPr>
              <a:xfrm>
                <a:off x="2850356" y="3769369"/>
                <a:ext cx="469504"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3236517" y="4716460"/>
                <a:ext cx="466725"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847579" y="4534328"/>
                <a:ext cx="469502"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3625454" y="4545537"/>
                <a:ext cx="469502" cy="46514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Oval 89"/>
              <p:cNvSpPr/>
              <p:nvPr/>
            </p:nvSpPr>
            <p:spPr>
              <a:xfrm>
                <a:off x="3386535" y="4304561"/>
                <a:ext cx="163909"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3525442" y="4304561"/>
                <a:ext cx="166688"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3386535" y="4164458"/>
                <a:ext cx="163909"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3244850" y="4304561"/>
                <a:ext cx="163910"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3386535" y="4444663"/>
                <a:ext cx="163909"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3486548" y="4405434"/>
                <a:ext cx="166688"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a:off x="3486548" y="4203687"/>
                <a:ext cx="166688" cy="1625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a:off x="3283744" y="4203687"/>
                <a:ext cx="163910" cy="1625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3283744" y="4405434"/>
                <a:ext cx="163910" cy="165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9" name="Down Arrow 118"/>
            <p:cNvSpPr/>
            <p:nvPr/>
          </p:nvSpPr>
          <p:spPr>
            <a:xfrm>
              <a:off x="3353198" y="3429000"/>
              <a:ext cx="227806" cy="99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128"/>
          <p:cNvGrpSpPr>
            <a:grpSpLocks/>
          </p:cNvGrpSpPr>
          <p:nvPr/>
        </p:nvGrpSpPr>
        <p:grpSpPr bwMode="auto">
          <a:xfrm>
            <a:off x="5349875" y="4144963"/>
            <a:ext cx="914400" cy="1554162"/>
            <a:chOff x="4876800" y="3429000"/>
            <a:chExt cx="1600200" cy="2743200"/>
          </a:xfrm>
        </p:grpSpPr>
        <p:grpSp>
          <p:nvGrpSpPr>
            <p:cNvPr id="1073" name="Group 185"/>
            <p:cNvGrpSpPr>
              <a:grpSpLocks/>
            </p:cNvGrpSpPr>
            <p:nvPr/>
          </p:nvGrpSpPr>
          <p:grpSpPr bwMode="auto">
            <a:xfrm>
              <a:off x="4876800" y="4572000"/>
              <a:ext cx="1600200" cy="1600200"/>
              <a:chOff x="4876800" y="3581400"/>
              <a:chExt cx="1600200" cy="1600200"/>
            </a:xfrm>
          </p:grpSpPr>
          <p:sp>
            <p:nvSpPr>
              <p:cNvPr id="131" name="Oval 130"/>
              <p:cNvSpPr/>
              <p:nvPr/>
            </p:nvSpPr>
            <p:spPr>
              <a:xfrm>
                <a:off x="5446317" y="3581633"/>
                <a:ext cx="466725"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Oval 131"/>
              <p:cNvSpPr/>
              <p:nvPr/>
            </p:nvSpPr>
            <p:spPr>
              <a:xfrm>
                <a:off x="6007498" y="4158854"/>
                <a:ext cx="469502"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 name="Oval 132"/>
              <p:cNvSpPr/>
              <p:nvPr/>
            </p:nvSpPr>
            <p:spPr>
              <a:xfrm>
                <a:off x="5826919" y="3774973"/>
                <a:ext cx="469504"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4" name="Oval 133"/>
              <p:cNvSpPr/>
              <p:nvPr/>
            </p:nvSpPr>
            <p:spPr>
              <a:xfrm>
                <a:off x="4876800" y="4158854"/>
                <a:ext cx="469504"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Oval 134"/>
              <p:cNvSpPr/>
              <p:nvPr/>
            </p:nvSpPr>
            <p:spPr>
              <a:xfrm>
                <a:off x="5060156" y="3769369"/>
                <a:ext cx="469504"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6" name="Oval 135"/>
              <p:cNvSpPr/>
              <p:nvPr/>
            </p:nvSpPr>
            <p:spPr>
              <a:xfrm>
                <a:off x="5446317" y="4716460"/>
                <a:ext cx="466725"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8" name="Oval 137"/>
              <p:cNvSpPr/>
              <p:nvPr/>
            </p:nvSpPr>
            <p:spPr>
              <a:xfrm>
                <a:off x="5057379" y="4534328"/>
                <a:ext cx="469502"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9" name="Oval 138"/>
              <p:cNvSpPr/>
              <p:nvPr/>
            </p:nvSpPr>
            <p:spPr>
              <a:xfrm>
                <a:off x="5835254" y="4545537"/>
                <a:ext cx="469502" cy="46514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0" name="Oval 139"/>
              <p:cNvSpPr/>
              <p:nvPr/>
            </p:nvSpPr>
            <p:spPr>
              <a:xfrm>
                <a:off x="5596335" y="4304561"/>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1" name="Oval 140"/>
              <p:cNvSpPr/>
              <p:nvPr/>
            </p:nvSpPr>
            <p:spPr>
              <a:xfrm>
                <a:off x="5735242" y="4304561"/>
                <a:ext cx="166688"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2" name="Oval 141"/>
              <p:cNvSpPr/>
              <p:nvPr/>
            </p:nvSpPr>
            <p:spPr>
              <a:xfrm>
                <a:off x="5596335" y="4164458"/>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 name="Oval 142"/>
              <p:cNvSpPr/>
              <p:nvPr/>
            </p:nvSpPr>
            <p:spPr>
              <a:xfrm>
                <a:off x="5454650" y="4304561"/>
                <a:ext cx="163910"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5" name="Oval 144"/>
              <p:cNvSpPr/>
              <p:nvPr/>
            </p:nvSpPr>
            <p:spPr>
              <a:xfrm>
                <a:off x="5596335" y="4444663"/>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6" name="Oval 145"/>
              <p:cNvSpPr/>
              <p:nvPr/>
            </p:nvSpPr>
            <p:spPr>
              <a:xfrm>
                <a:off x="5696348" y="4405434"/>
                <a:ext cx="166688"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7" name="Oval 146"/>
              <p:cNvSpPr/>
              <p:nvPr/>
            </p:nvSpPr>
            <p:spPr>
              <a:xfrm>
                <a:off x="5696348" y="4203687"/>
                <a:ext cx="166688" cy="162519"/>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8" name="Oval 147"/>
              <p:cNvSpPr/>
              <p:nvPr/>
            </p:nvSpPr>
            <p:spPr>
              <a:xfrm>
                <a:off x="5493544" y="4203687"/>
                <a:ext cx="163910" cy="162519"/>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9" name="Oval 148"/>
              <p:cNvSpPr/>
              <p:nvPr/>
            </p:nvSpPr>
            <p:spPr>
              <a:xfrm>
                <a:off x="5493544" y="4405434"/>
                <a:ext cx="163910"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Oval 114"/>
              <p:cNvSpPr/>
              <p:nvPr/>
            </p:nvSpPr>
            <p:spPr>
              <a:xfrm>
                <a:off x="5857479" y="4259728"/>
                <a:ext cx="255588"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Oval 115"/>
              <p:cNvSpPr/>
              <p:nvPr/>
            </p:nvSpPr>
            <p:spPr>
              <a:xfrm>
                <a:off x="5549106" y="4562349"/>
                <a:ext cx="252810"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Oval 116"/>
              <p:cNvSpPr/>
              <p:nvPr/>
            </p:nvSpPr>
            <p:spPr>
              <a:xfrm>
                <a:off x="5765800" y="4472683"/>
                <a:ext cx="252810"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8" name="Oval 117"/>
              <p:cNvSpPr/>
              <p:nvPr/>
            </p:nvSpPr>
            <p:spPr>
              <a:xfrm>
                <a:off x="5332413" y="4469880"/>
                <a:ext cx="255588"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6" name="Oval 125"/>
              <p:cNvSpPr/>
              <p:nvPr/>
            </p:nvSpPr>
            <p:spPr>
              <a:xfrm>
                <a:off x="5246292" y="4259728"/>
                <a:ext cx="255588"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7" name="Oval 126"/>
              <p:cNvSpPr/>
              <p:nvPr/>
            </p:nvSpPr>
            <p:spPr>
              <a:xfrm>
                <a:off x="5549106" y="3954304"/>
                <a:ext cx="252810"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8" name="Oval 127"/>
              <p:cNvSpPr/>
              <p:nvPr/>
            </p:nvSpPr>
            <p:spPr>
              <a:xfrm>
                <a:off x="5760244" y="4052377"/>
                <a:ext cx="252810"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0" name="Oval 129"/>
              <p:cNvSpPr/>
              <p:nvPr/>
            </p:nvSpPr>
            <p:spPr>
              <a:xfrm>
                <a:off x="5340748" y="4052377"/>
                <a:ext cx="255588" cy="2521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0" name="Down Arrow 119"/>
            <p:cNvSpPr/>
            <p:nvPr/>
          </p:nvSpPr>
          <p:spPr>
            <a:xfrm>
              <a:off x="5562998" y="3429000"/>
              <a:ext cx="227806" cy="99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7" name="Group 136"/>
          <p:cNvGrpSpPr>
            <a:grpSpLocks/>
          </p:cNvGrpSpPr>
          <p:nvPr/>
        </p:nvGrpSpPr>
        <p:grpSpPr bwMode="auto">
          <a:xfrm>
            <a:off x="7712075" y="4144963"/>
            <a:ext cx="914400" cy="1554162"/>
            <a:chOff x="7086600" y="3429000"/>
            <a:chExt cx="1600200" cy="2743200"/>
          </a:xfrm>
        </p:grpSpPr>
        <p:grpSp>
          <p:nvGrpSpPr>
            <p:cNvPr id="1046" name="Group 186"/>
            <p:cNvGrpSpPr>
              <a:grpSpLocks/>
            </p:cNvGrpSpPr>
            <p:nvPr/>
          </p:nvGrpSpPr>
          <p:grpSpPr bwMode="auto">
            <a:xfrm>
              <a:off x="7086600" y="4572000"/>
              <a:ext cx="1600200" cy="1600200"/>
              <a:chOff x="7010400" y="3581400"/>
              <a:chExt cx="1600200" cy="1600200"/>
            </a:xfrm>
          </p:grpSpPr>
          <p:sp>
            <p:nvSpPr>
              <p:cNvPr id="165" name="Oval 164"/>
              <p:cNvSpPr/>
              <p:nvPr/>
            </p:nvSpPr>
            <p:spPr>
              <a:xfrm>
                <a:off x="7729935" y="4304561"/>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6" name="Oval 165"/>
              <p:cNvSpPr/>
              <p:nvPr/>
            </p:nvSpPr>
            <p:spPr>
              <a:xfrm>
                <a:off x="7868841" y="4304561"/>
                <a:ext cx="166688"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7" name="Oval 166"/>
              <p:cNvSpPr/>
              <p:nvPr/>
            </p:nvSpPr>
            <p:spPr>
              <a:xfrm>
                <a:off x="7729935" y="4164458"/>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8" name="Oval 167"/>
              <p:cNvSpPr/>
              <p:nvPr/>
            </p:nvSpPr>
            <p:spPr>
              <a:xfrm>
                <a:off x="7588250" y="4304561"/>
                <a:ext cx="163910"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9" name="Oval 168"/>
              <p:cNvSpPr/>
              <p:nvPr/>
            </p:nvSpPr>
            <p:spPr>
              <a:xfrm>
                <a:off x="7729935" y="4444663"/>
                <a:ext cx="163909"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0" name="Oval 169"/>
              <p:cNvSpPr/>
              <p:nvPr/>
            </p:nvSpPr>
            <p:spPr>
              <a:xfrm>
                <a:off x="7829948" y="4405434"/>
                <a:ext cx="166688"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2" name="Oval 171"/>
              <p:cNvSpPr/>
              <p:nvPr/>
            </p:nvSpPr>
            <p:spPr>
              <a:xfrm>
                <a:off x="7829948" y="4203687"/>
                <a:ext cx="166688" cy="162519"/>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 name="Oval 172"/>
              <p:cNvSpPr/>
              <p:nvPr/>
            </p:nvSpPr>
            <p:spPr>
              <a:xfrm>
                <a:off x="7627144" y="4203687"/>
                <a:ext cx="163910" cy="162519"/>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 name="Oval 175"/>
              <p:cNvSpPr/>
              <p:nvPr/>
            </p:nvSpPr>
            <p:spPr>
              <a:xfrm>
                <a:off x="7627144" y="4405434"/>
                <a:ext cx="163910" cy="1653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7" name="Oval 176"/>
              <p:cNvSpPr/>
              <p:nvPr/>
            </p:nvSpPr>
            <p:spPr>
              <a:xfrm>
                <a:off x="7991079" y="4259728"/>
                <a:ext cx="255588"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8" name="Oval 177"/>
              <p:cNvSpPr/>
              <p:nvPr/>
            </p:nvSpPr>
            <p:spPr>
              <a:xfrm>
                <a:off x="7682706" y="4562349"/>
                <a:ext cx="252810"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9" name="Oval 178"/>
              <p:cNvSpPr/>
              <p:nvPr/>
            </p:nvSpPr>
            <p:spPr>
              <a:xfrm>
                <a:off x="7899400" y="4472683"/>
                <a:ext cx="252810"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0" name="Oval 179"/>
              <p:cNvSpPr/>
              <p:nvPr/>
            </p:nvSpPr>
            <p:spPr>
              <a:xfrm>
                <a:off x="7466012" y="4469880"/>
                <a:ext cx="255588"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1" name="Oval 180"/>
              <p:cNvSpPr/>
              <p:nvPr/>
            </p:nvSpPr>
            <p:spPr>
              <a:xfrm>
                <a:off x="7379891" y="4259728"/>
                <a:ext cx="255588"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2" name="Oval 181"/>
              <p:cNvSpPr/>
              <p:nvPr/>
            </p:nvSpPr>
            <p:spPr>
              <a:xfrm>
                <a:off x="7682706" y="3954304"/>
                <a:ext cx="252810"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3" name="Oval 182"/>
              <p:cNvSpPr/>
              <p:nvPr/>
            </p:nvSpPr>
            <p:spPr>
              <a:xfrm>
                <a:off x="7893844" y="4052377"/>
                <a:ext cx="252810"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 name="Oval 183"/>
              <p:cNvSpPr/>
              <p:nvPr/>
            </p:nvSpPr>
            <p:spPr>
              <a:xfrm>
                <a:off x="7474348" y="4052377"/>
                <a:ext cx="255588" cy="25218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0" name="Oval 149"/>
              <p:cNvSpPr/>
              <p:nvPr/>
            </p:nvSpPr>
            <p:spPr>
              <a:xfrm>
                <a:off x="7579916" y="3581633"/>
                <a:ext cx="466725"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1" name="Oval 150"/>
              <p:cNvSpPr/>
              <p:nvPr/>
            </p:nvSpPr>
            <p:spPr>
              <a:xfrm>
                <a:off x="8141098" y="4158854"/>
                <a:ext cx="469502"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2" name="Oval 151"/>
              <p:cNvSpPr/>
              <p:nvPr/>
            </p:nvSpPr>
            <p:spPr>
              <a:xfrm>
                <a:off x="7960519" y="3774973"/>
                <a:ext cx="469504"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3" name="Oval 152"/>
              <p:cNvSpPr/>
              <p:nvPr/>
            </p:nvSpPr>
            <p:spPr>
              <a:xfrm>
                <a:off x="7010400" y="4158854"/>
                <a:ext cx="469504"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4" name="Oval 153"/>
              <p:cNvSpPr/>
              <p:nvPr/>
            </p:nvSpPr>
            <p:spPr>
              <a:xfrm>
                <a:off x="7193756" y="3769369"/>
                <a:ext cx="469504"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7" name="Oval 156"/>
              <p:cNvSpPr/>
              <p:nvPr/>
            </p:nvSpPr>
            <p:spPr>
              <a:xfrm>
                <a:off x="7579916" y="4716460"/>
                <a:ext cx="466725"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8" name="Oval 157"/>
              <p:cNvSpPr/>
              <p:nvPr/>
            </p:nvSpPr>
            <p:spPr>
              <a:xfrm>
                <a:off x="7190979" y="4534328"/>
                <a:ext cx="469502"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1" name="Oval 160"/>
              <p:cNvSpPr/>
              <p:nvPr/>
            </p:nvSpPr>
            <p:spPr>
              <a:xfrm>
                <a:off x="7968854" y="4545537"/>
                <a:ext cx="469502" cy="465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1" name="Down Arrow 120"/>
            <p:cNvSpPr/>
            <p:nvPr/>
          </p:nvSpPr>
          <p:spPr>
            <a:xfrm>
              <a:off x="7772798" y="3429000"/>
              <a:ext cx="227806" cy="99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40" name="Group 76"/>
          <p:cNvGrpSpPr>
            <a:grpSpLocks/>
          </p:cNvGrpSpPr>
          <p:nvPr/>
        </p:nvGrpSpPr>
        <p:grpSpPr bwMode="auto">
          <a:xfrm>
            <a:off x="466725" y="2773363"/>
            <a:ext cx="1743075" cy="1293812"/>
            <a:chOff x="5228226" y="3535681"/>
            <a:chExt cx="2040351" cy="1417319"/>
          </a:xfrm>
        </p:grpSpPr>
        <p:pic>
          <p:nvPicPr>
            <p:cNvPr id="159" name="Picture 158" descr="l00.png"/>
            <p:cNvPicPr>
              <a:picLocks noChangeAspect="1"/>
            </p:cNvPicPr>
            <p:nvPr/>
          </p:nvPicPr>
          <p:blipFill>
            <a:blip r:embed="rId4"/>
            <a:stretch>
              <a:fillRect/>
            </a:stretch>
          </p:blipFill>
          <p:spPr>
            <a:xfrm>
              <a:off x="5486522" y="3763495"/>
              <a:ext cx="1782055" cy="1189505"/>
            </a:xfrm>
            <a:prstGeom prst="rect">
              <a:avLst/>
            </a:prstGeom>
            <a:ln>
              <a:noFill/>
            </a:ln>
            <a:effectLst>
              <a:outerShdw blurRad="292100" dist="139700" dir="2700000" algn="tl" rotWithShape="0">
                <a:srgbClr val="333333">
                  <a:alpha val="65000"/>
                </a:srgbClr>
              </a:outerShdw>
            </a:effectLst>
          </p:spPr>
        </p:pic>
        <p:pic>
          <p:nvPicPr>
            <p:cNvPr id="160" name="Picture 159" descr="l07.png"/>
            <p:cNvPicPr>
              <a:picLocks noChangeAspect="1"/>
            </p:cNvPicPr>
            <p:nvPr/>
          </p:nvPicPr>
          <p:blipFill>
            <a:blip r:embed="rId5"/>
            <a:stretch>
              <a:fillRect/>
            </a:stretch>
          </p:blipFill>
          <p:spPr>
            <a:xfrm>
              <a:off x="5410334" y="3688717"/>
              <a:ext cx="1782056" cy="1187765"/>
            </a:xfrm>
            <a:prstGeom prst="rect">
              <a:avLst/>
            </a:prstGeom>
            <a:ln>
              <a:noFill/>
            </a:ln>
            <a:effectLst>
              <a:outerShdw blurRad="292100" dist="139700" dir="2700000" algn="tl" rotWithShape="0">
                <a:srgbClr val="333333">
                  <a:alpha val="65000"/>
                </a:srgbClr>
              </a:outerShdw>
            </a:effectLst>
          </p:spPr>
        </p:pic>
        <p:pic>
          <p:nvPicPr>
            <p:cNvPr id="162" name="Picture 161" descr="l07.png"/>
            <p:cNvPicPr>
              <a:picLocks noChangeAspect="1"/>
            </p:cNvPicPr>
            <p:nvPr/>
          </p:nvPicPr>
          <p:blipFill>
            <a:blip r:embed="rId5"/>
            <a:stretch>
              <a:fillRect/>
            </a:stretch>
          </p:blipFill>
          <p:spPr>
            <a:xfrm>
              <a:off x="5304415" y="3612199"/>
              <a:ext cx="1782055" cy="1187765"/>
            </a:xfrm>
            <a:prstGeom prst="rect">
              <a:avLst/>
            </a:prstGeom>
            <a:ln>
              <a:noFill/>
            </a:ln>
            <a:effectLst>
              <a:outerShdw blurRad="292100" dist="139700" dir="2700000" algn="tl" rotWithShape="0">
                <a:srgbClr val="333333">
                  <a:alpha val="65000"/>
                </a:srgbClr>
              </a:outerShdw>
            </a:effectLst>
          </p:spPr>
        </p:pic>
        <p:pic>
          <p:nvPicPr>
            <p:cNvPr id="163" name="Picture 162" descr="l07.png"/>
            <p:cNvPicPr>
              <a:picLocks noChangeAspect="1"/>
            </p:cNvPicPr>
            <p:nvPr/>
          </p:nvPicPr>
          <p:blipFill>
            <a:blip r:embed="rId4"/>
            <a:stretch>
              <a:fillRect/>
            </a:stretch>
          </p:blipFill>
          <p:spPr>
            <a:xfrm>
              <a:off x="5228226" y="3535681"/>
              <a:ext cx="1782056" cy="1189505"/>
            </a:xfrm>
            <a:prstGeom prst="rect">
              <a:avLst/>
            </a:prstGeom>
            <a:ln>
              <a:noFill/>
            </a:ln>
            <a:effectLst>
              <a:outerShdw blurRad="292100" dist="139700" dir="2700000" algn="tl" rotWithShape="0">
                <a:srgbClr val="333333">
                  <a:alpha val="65000"/>
                </a:srgbClr>
              </a:outerShdw>
            </a:effectLst>
          </p:spPr>
        </p:pic>
      </p:grpSp>
      <p:sp>
        <p:nvSpPr>
          <p:cNvPr id="164" name="Down Arrow 163"/>
          <p:cNvSpPr/>
          <p:nvPr/>
        </p:nvSpPr>
        <p:spPr>
          <a:xfrm>
            <a:off x="1143000" y="2470150"/>
            <a:ext cx="304800" cy="228600"/>
          </a:xfrm>
          <a:prstGeom prst="downArrow">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25" name="Text Box 103"/>
          <p:cNvSpPr txBox="1">
            <a:spLocks noChangeArrowheads="1"/>
          </p:cNvSpPr>
          <p:nvPr/>
        </p:nvSpPr>
        <p:spPr bwMode="auto">
          <a:xfrm>
            <a:off x="381000" y="6035675"/>
            <a:ext cx="8458200" cy="646331"/>
          </a:xfrm>
          <a:prstGeom prst="rect">
            <a:avLst/>
          </a:prstGeom>
          <a:noFill/>
          <a:ln w="9525">
            <a:noFill/>
            <a:miter lim="800000"/>
            <a:headEnd/>
            <a:tailEnd/>
          </a:ln>
          <a:effectLst/>
        </p:spPr>
        <p:txBody>
          <a:bodyPr wrap="square">
            <a:spAutoFit/>
          </a:bodyPr>
          <a:lstStyle/>
          <a:p>
            <a:pPr eaLnBrk="1" hangingPunct="1">
              <a:buClr>
                <a:srgbClr val="FFFF00"/>
              </a:buClr>
            </a:pPr>
            <a:r>
              <a:rPr lang="en-US" dirty="0" smtClean="0">
                <a:latin typeface="Arial" charset="0"/>
              </a:rPr>
              <a:t>-  </a:t>
            </a:r>
            <a:r>
              <a:rPr lang="en-US" dirty="0">
                <a:latin typeface="Arial" charset="0"/>
              </a:rPr>
              <a:t>Rotating the descriptor only involves reordering the histograms. </a:t>
            </a:r>
          </a:p>
          <a:p>
            <a:pPr eaLnBrk="1" hangingPunct="1">
              <a:buClr>
                <a:srgbClr val="FFFF00"/>
              </a:buClr>
            </a:pPr>
            <a:r>
              <a:rPr lang="en-US" dirty="0" smtClean="0">
                <a:latin typeface="Arial" charset="0"/>
              </a:rPr>
              <a:t>- </a:t>
            </a:r>
            <a:r>
              <a:rPr lang="en-US" dirty="0">
                <a:latin typeface="Arial" charset="0"/>
              </a:rPr>
              <a:t>The computation mostly involves 1D convolutions, which is fast.</a:t>
            </a:r>
            <a:r>
              <a:rPr lang="en-US" sz="1800" dirty="0">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2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pPr fontAlgn="auto">
              <a:spcAft>
                <a:spcPts val="0"/>
              </a:spcAft>
              <a:defRPr/>
            </a:pPr>
            <a:r>
              <a:rPr lang="en-US" dirty="0" smtClean="0"/>
              <a:t>Depth Map Estimation</a:t>
            </a:r>
            <a:endParaRPr lang="en-US" dirty="0"/>
          </a:p>
        </p:txBody>
      </p:sp>
      <p:graphicFrame>
        <p:nvGraphicFramePr>
          <p:cNvPr id="2050" name="Object 2"/>
          <p:cNvGraphicFramePr>
            <a:graphicFrameLocks noChangeAspect="1"/>
          </p:cNvGraphicFramePr>
          <p:nvPr/>
        </p:nvGraphicFramePr>
        <p:xfrm>
          <a:off x="609600" y="2667000"/>
          <a:ext cx="8301038" cy="762000"/>
        </p:xfrm>
        <a:graphic>
          <a:graphicData uri="http://schemas.openxmlformats.org/presentationml/2006/ole">
            <p:oleObj spid="_x0000_s2050" name="Equation" r:id="rId4" imgW="2705040" imgH="342720" progId="Equation.3">
              <p:embed/>
            </p:oleObj>
          </a:graphicData>
        </a:graphic>
      </p:graphicFrame>
      <p:grpSp>
        <p:nvGrpSpPr>
          <p:cNvPr id="2" name="Group 39"/>
          <p:cNvGrpSpPr>
            <a:grpSpLocks/>
          </p:cNvGrpSpPr>
          <p:nvPr/>
        </p:nvGrpSpPr>
        <p:grpSpPr bwMode="auto">
          <a:xfrm>
            <a:off x="1954213" y="2714625"/>
            <a:ext cx="1322387" cy="1797050"/>
            <a:chOff x="2133600" y="3324225"/>
            <a:chExt cx="1295400" cy="1617107"/>
          </a:xfrm>
        </p:grpSpPr>
        <p:sp>
          <p:nvSpPr>
            <p:cNvPr id="36" name="Rectangle 35"/>
            <p:cNvSpPr/>
            <p:nvPr/>
          </p:nvSpPr>
          <p:spPr>
            <a:xfrm>
              <a:off x="2371530" y="3324225"/>
              <a:ext cx="762000" cy="418563"/>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TextBox 36"/>
            <p:cNvSpPr txBox="1"/>
            <p:nvPr/>
          </p:nvSpPr>
          <p:spPr>
            <a:xfrm>
              <a:off x="2133600" y="4571341"/>
              <a:ext cx="1295400" cy="369991"/>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t>Descriptors</a:t>
              </a:r>
            </a:p>
          </p:txBody>
        </p:sp>
        <p:cxnSp>
          <p:nvCxnSpPr>
            <p:cNvPr id="39" name="Straight Arrow Connector 38"/>
            <p:cNvCxnSpPr>
              <a:stCxn id="36" idx="2"/>
              <a:endCxn id="37" idx="0"/>
            </p:cNvCxnSpPr>
            <p:nvPr/>
          </p:nvCxnSpPr>
          <p:spPr>
            <a:xfrm rot="16200000" flipH="1">
              <a:off x="2353028" y="4142291"/>
              <a:ext cx="828553" cy="295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 name="Group 59"/>
          <p:cNvGrpSpPr>
            <a:grpSpLocks/>
          </p:cNvGrpSpPr>
          <p:nvPr/>
        </p:nvGrpSpPr>
        <p:grpSpPr bwMode="auto">
          <a:xfrm>
            <a:off x="1200150" y="1714500"/>
            <a:ext cx="1114425" cy="1466850"/>
            <a:chOff x="1200150" y="1714500"/>
            <a:chExt cx="1114425" cy="1466850"/>
          </a:xfrm>
        </p:grpSpPr>
        <p:sp>
          <p:nvSpPr>
            <p:cNvPr id="47" name="Rectangle 46"/>
            <p:cNvSpPr/>
            <p:nvPr/>
          </p:nvSpPr>
          <p:spPr>
            <a:xfrm>
              <a:off x="1571625" y="2716213"/>
              <a:ext cx="381000" cy="46513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Arrow Connector 48"/>
            <p:cNvCxnSpPr>
              <a:stCxn id="47" idx="0"/>
              <a:endCxn id="50" idx="2"/>
            </p:cNvCxnSpPr>
            <p:nvPr/>
          </p:nvCxnSpPr>
          <p:spPr>
            <a:xfrm rot="16200000" flipV="1">
              <a:off x="1443831" y="2397920"/>
              <a:ext cx="631825" cy="47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00150" y="1714500"/>
              <a:ext cx="1114425"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t>Occlusion</a:t>
              </a:r>
            </a:p>
          </p:txBody>
        </p:sp>
      </p:grpSp>
      <p:grpSp>
        <p:nvGrpSpPr>
          <p:cNvPr id="4" name="Group 57"/>
          <p:cNvGrpSpPr>
            <a:grpSpLocks/>
          </p:cNvGrpSpPr>
          <p:nvPr/>
        </p:nvGrpSpPr>
        <p:grpSpPr bwMode="auto">
          <a:xfrm>
            <a:off x="666750" y="2716213"/>
            <a:ext cx="1190625" cy="1254125"/>
            <a:chOff x="666750" y="2715683"/>
            <a:chExt cx="1190625" cy="1254099"/>
          </a:xfrm>
        </p:grpSpPr>
        <p:sp>
          <p:nvSpPr>
            <p:cNvPr id="51" name="TextBox 50"/>
            <p:cNvSpPr txBox="1"/>
            <p:nvPr/>
          </p:nvSpPr>
          <p:spPr>
            <a:xfrm>
              <a:off x="666750" y="3599902"/>
              <a:ext cx="1190625" cy="369880"/>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t>Depthmap</a:t>
              </a:r>
            </a:p>
          </p:txBody>
        </p:sp>
        <p:sp>
          <p:nvSpPr>
            <p:cNvPr id="52" name="Rectangle 51"/>
            <p:cNvSpPr/>
            <p:nvPr/>
          </p:nvSpPr>
          <p:spPr>
            <a:xfrm>
              <a:off x="1066800" y="2715683"/>
              <a:ext cx="381000" cy="46512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Arrow Connector 55"/>
            <p:cNvCxnSpPr>
              <a:stCxn id="52" idx="2"/>
              <a:endCxn id="51" idx="0"/>
            </p:cNvCxnSpPr>
            <p:nvPr/>
          </p:nvCxnSpPr>
          <p:spPr>
            <a:xfrm rot="16200000" flipH="1">
              <a:off x="1050136" y="3387974"/>
              <a:ext cx="419091" cy="47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70"/>
          <p:cNvGrpSpPr>
            <a:grpSpLocks/>
          </p:cNvGrpSpPr>
          <p:nvPr/>
        </p:nvGrpSpPr>
        <p:grpSpPr bwMode="auto">
          <a:xfrm>
            <a:off x="4295775" y="2716213"/>
            <a:ext cx="3048000" cy="1158875"/>
            <a:chOff x="4295775" y="2715683"/>
            <a:chExt cx="3048000" cy="1158849"/>
          </a:xfrm>
        </p:grpSpPr>
        <p:sp>
          <p:nvSpPr>
            <p:cNvPr id="62" name="Rectangle 61"/>
            <p:cNvSpPr/>
            <p:nvPr/>
          </p:nvSpPr>
          <p:spPr>
            <a:xfrm>
              <a:off x="4295775" y="2715683"/>
              <a:ext cx="3048000" cy="46512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 name="TextBox 63"/>
            <p:cNvSpPr txBox="1"/>
            <p:nvPr/>
          </p:nvSpPr>
          <p:spPr>
            <a:xfrm>
              <a:off x="5154613" y="3504652"/>
              <a:ext cx="1322387" cy="369880"/>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Evidence</a:t>
              </a:r>
            </a:p>
          </p:txBody>
        </p:sp>
        <p:cxnSp>
          <p:nvCxnSpPr>
            <p:cNvPr id="65" name="Straight Arrow Connector 64"/>
            <p:cNvCxnSpPr>
              <a:stCxn id="62" idx="2"/>
              <a:endCxn id="64" idx="0"/>
            </p:cNvCxnSpPr>
            <p:nvPr/>
          </p:nvCxnSpPr>
          <p:spPr>
            <a:xfrm rot="5400000">
              <a:off x="5656267" y="3341143"/>
              <a:ext cx="323843" cy="31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71"/>
          <p:cNvGrpSpPr>
            <a:grpSpLocks/>
          </p:cNvGrpSpPr>
          <p:nvPr/>
        </p:nvGrpSpPr>
        <p:grpSpPr bwMode="auto">
          <a:xfrm>
            <a:off x="7391400" y="2714625"/>
            <a:ext cx="1447800" cy="1436688"/>
            <a:chOff x="7391400" y="2714625"/>
            <a:chExt cx="1447800" cy="1436906"/>
          </a:xfrm>
        </p:grpSpPr>
        <p:sp>
          <p:nvSpPr>
            <p:cNvPr id="61" name="Rectangle 60"/>
            <p:cNvSpPr/>
            <p:nvPr/>
          </p:nvSpPr>
          <p:spPr>
            <a:xfrm>
              <a:off x="7391400" y="2714625"/>
              <a:ext cx="1447800" cy="465209"/>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 name="TextBox 62"/>
            <p:cNvSpPr txBox="1"/>
            <p:nvPr/>
          </p:nvSpPr>
          <p:spPr>
            <a:xfrm>
              <a:off x="7467600" y="3505320"/>
              <a:ext cx="1322388" cy="646211"/>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Smoothness Prior</a:t>
              </a:r>
            </a:p>
          </p:txBody>
        </p:sp>
        <p:cxnSp>
          <p:nvCxnSpPr>
            <p:cNvPr id="68" name="Straight Arrow Connector 67"/>
            <p:cNvCxnSpPr>
              <a:stCxn id="61" idx="2"/>
              <a:endCxn id="63" idx="0"/>
            </p:cNvCxnSpPr>
            <p:nvPr/>
          </p:nvCxnSpPr>
          <p:spPr>
            <a:xfrm rot="16200000" flipH="1">
              <a:off x="7958906" y="3336227"/>
              <a:ext cx="325486" cy="127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2819400" y="5029200"/>
            <a:ext cx="3886200" cy="954107"/>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2800" dirty="0" smtClean="0"/>
              <a:t>Occlusions should be handled explicitly!</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pPr fontAlgn="auto">
              <a:spcAft>
                <a:spcPts val="0"/>
              </a:spcAft>
              <a:defRPr/>
            </a:pPr>
            <a:r>
              <a:rPr lang="en-US" dirty="0" smtClean="0"/>
              <a:t>Depth Map Estimation</a:t>
            </a:r>
            <a:endParaRPr lang="en-US" dirty="0"/>
          </a:p>
        </p:txBody>
      </p:sp>
      <p:graphicFrame>
        <p:nvGraphicFramePr>
          <p:cNvPr id="3074" name="Object 2"/>
          <p:cNvGraphicFramePr>
            <a:graphicFrameLocks noChangeAspect="1"/>
          </p:cNvGraphicFramePr>
          <p:nvPr/>
        </p:nvGraphicFramePr>
        <p:xfrm>
          <a:off x="228600" y="2362200"/>
          <a:ext cx="8780463" cy="762000"/>
        </p:xfrm>
        <a:graphic>
          <a:graphicData uri="http://schemas.openxmlformats.org/presentationml/2006/ole">
            <p:oleObj spid="_x0000_s3074" name="Equation" r:id="rId4" imgW="3759120" imgH="342720" progId="Equation.3">
              <p:embed/>
            </p:oleObj>
          </a:graphicData>
        </a:graphic>
      </p:graphicFrame>
      <p:grpSp>
        <p:nvGrpSpPr>
          <p:cNvPr id="3076" name="Group 21"/>
          <p:cNvGrpSpPr>
            <a:grpSpLocks/>
          </p:cNvGrpSpPr>
          <p:nvPr/>
        </p:nvGrpSpPr>
        <p:grpSpPr bwMode="auto">
          <a:xfrm>
            <a:off x="304800" y="1687513"/>
            <a:ext cx="2286000" cy="1208087"/>
            <a:chOff x="4295775" y="2251101"/>
            <a:chExt cx="2286000" cy="1207532"/>
          </a:xfrm>
        </p:grpSpPr>
        <p:sp>
          <p:nvSpPr>
            <p:cNvPr id="23" name="Rectangle 22"/>
            <p:cNvSpPr/>
            <p:nvPr/>
          </p:nvSpPr>
          <p:spPr>
            <a:xfrm>
              <a:off x="4295775" y="2944519"/>
              <a:ext cx="2286000" cy="51411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TextBox 23"/>
            <p:cNvSpPr txBox="1"/>
            <p:nvPr/>
          </p:nvSpPr>
          <p:spPr>
            <a:xfrm>
              <a:off x="4772025" y="2251101"/>
              <a:ext cx="1322388" cy="36971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Evidence</a:t>
              </a:r>
            </a:p>
          </p:txBody>
        </p:sp>
        <p:cxnSp>
          <p:nvCxnSpPr>
            <p:cNvPr id="25" name="Straight Arrow Connector 24"/>
            <p:cNvCxnSpPr>
              <a:stCxn id="23" idx="0"/>
              <a:endCxn id="24" idx="2"/>
            </p:cNvCxnSpPr>
            <p:nvPr/>
          </p:nvCxnSpPr>
          <p:spPr>
            <a:xfrm rot="16200000" flipV="1">
              <a:off x="5273749" y="2779494"/>
              <a:ext cx="323701" cy="63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 name="Group 98"/>
          <p:cNvGrpSpPr>
            <a:grpSpLocks/>
          </p:cNvGrpSpPr>
          <p:nvPr/>
        </p:nvGrpSpPr>
        <p:grpSpPr bwMode="auto">
          <a:xfrm>
            <a:off x="3505200" y="3565525"/>
            <a:ext cx="2378075" cy="2378075"/>
            <a:chOff x="3429000" y="4267200"/>
            <a:chExt cx="2288556" cy="2286000"/>
          </a:xfrm>
        </p:grpSpPr>
        <p:sp>
          <p:nvSpPr>
            <p:cNvPr id="58" name="Oval 57"/>
            <p:cNvSpPr/>
            <p:nvPr/>
          </p:nvSpPr>
          <p:spPr>
            <a:xfrm>
              <a:off x="4455642" y="5100415"/>
              <a:ext cx="235272" cy="23348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4455642" y="5501763"/>
              <a:ext cx="235272" cy="2334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 name="Oval 66"/>
            <p:cNvSpPr/>
            <p:nvPr/>
          </p:nvSpPr>
          <p:spPr>
            <a:xfrm>
              <a:off x="4600778" y="5156879"/>
              <a:ext cx="235272" cy="2334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Oval 65"/>
            <p:cNvSpPr/>
            <p:nvPr/>
          </p:nvSpPr>
          <p:spPr>
            <a:xfrm>
              <a:off x="4600778" y="5445299"/>
              <a:ext cx="235272" cy="23348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4657304" y="5300326"/>
              <a:ext cx="235272" cy="2350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4253980" y="5300326"/>
              <a:ext cx="235272" cy="2350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 name="Oval 68"/>
            <p:cNvSpPr/>
            <p:nvPr/>
          </p:nvSpPr>
          <p:spPr>
            <a:xfrm>
              <a:off x="4308979" y="5156879"/>
              <a:ext cx="235272" cy="2334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Oval 69"/>
            <p:cNvSpPr/>
            <p:nvPr/>
          </p:nvSpPr>
          <p:spPr>
            <a:xfrm>
              <a:off x="4308979" y="5445299"/>
              <a:ext cx="235272" cy="23348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Oval 73"/>
            <p:cNvSpPr/>
            <p:nvPr/>
          </p:nvSpPr>
          <p:spPr>
            <a:xfrm>
              <a:off x="4081346" y="5535335"/>
              <a:ext cx="362074" cy="36014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 name="Oval 74"/>
            <p:cNvSpPr/>
            <p:nvPr/>
          </p:nvSpPr>
          <p:spPr>
            <a:xfrm>
              <a:off x="3959127" y="5234706"/>
              <a:ext cx="362074" cy="36014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4092040" y="4940182"/>
              <a:ext cx="363602" cy="36014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4241758" y="4267200"/>
              <a:ext cx="669151" cy="66535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5045350" y="5089733"/>
              <a:ext cx="669151" cy="66535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787162" y="4541886"/>
              <a:ext cx="669151" cy="66535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3429000" y="5089733"/>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3691771" y="4535782"/>
              <a:ext cx="670679"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Oval 83"/>
            <p:cNvSpPr/>
            <p:nvPr/>
          </p:nvSpPr>
          <p:spPr>
            <a:xfrm>
              <a:off x="4241758" y="5887849"/>
              <a:ext cx="669151" cy="66535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Oval 84"/>
            <p:cNvSpPr/>
            <p:nvPr/>
          </p:nvSpPr>
          <p:spPr>
            <a:xfrm>
              <a:off x="3687189" y="5626897"/>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 name="Oval 85"/>
            <p:cNvSpPr/>
            <p:nvPr/>
          </p:nvSpPr>
          <p:spPr>
            <a:xfrm>
              <a:off x="4799384" y="5645210"/>
              <a:ext cx="669151" cy="66535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Oval 70"/>
            <p:cNvSpPr/>
            <p:nvPr/>
          </p:nvSpPr>
          <p:spPr>
            <a:xfrm>
              <a:off x="4831466" y="5234706"/>
              <a:ext cx="362075" cy="36014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Oval 71"/>
            <p:cNvSpPr/>
            <p:nvPr/>
          </p:nvSpPr>
          <p:spPr>
            <a:xfrm>
              <a:off x="4388421" y="5668100"/>
              <a:ext cx="362075" cy="36014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Oval 72"/>
            <p:cNvSpPr/>
            <p:nvPr/>
          </p:nvSpPr>
          <p:spPr>
            <a:xfrm>
              <a:off x="4697025" y="5541439"/>
              <a:ext cx="362075" cy="36014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Oval 75"/>
            <p:cNvSpPr/>
            <p:nvPr/>
          </p:nvSpPr>
          <p:spPr>
            <a:xfrm>
              <a:off x="4388421" y="4799787"/>
              <a:ext cx="362075" cy="36167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4690914" y="4940182"/>
              <a:ext cx="362075" cy="36014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a:xfrm>
              <a:off x="4455642" y="5300326"/>
              <a:ext cx="235272" cy="2350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Oval 86"/>
            <p:cNvSpPr/>
            <p:nvPr/>
          </p:nvSpPr>
          <p:spPr>
            <a:xfrm>
              <a:off x="4241758" y="5883271"/>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Oval 87"/>
            <p:cNvSpPr/>
            <p:nvPr/>
          </p:nvSpPr>
          <p:spPr>
            <a:xfrm>
              <a:off x="4797856" y="5649787"/>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Oval 88"/>
            <p:cNvSpPr/>
            <p:nvPr/>
          </p:nvSpPr>
          <p:spPr>
            <a:xfrm>
              <a:off x="5048405" y="5095837"/>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Oval 89"/>
            <p:cNvSpPr/>
            <p:nvPr/>
          </p:nvSpPr>
          <p:spPr>
            <a:xfrm>
              <a:off x="4787162" y="4541886"/>
              <a:ext cx="670678"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241758" y="4267200"/>
              <a:ext cx="669151" cy="66535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4454115" y="5504815"/>
              <a:ext cx="235272" cy="2350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4600778" y="5445299"/>
              <a:ext cx="235272" cy="23348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4657304" y="5300326"/>
              <a:ext cx="235272" cy="2334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4600778" y="5156879"/>
              <a:ext cx="235272" cy="2350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a:off x="4454115" y="5100415"/>
              <a:ext cx="235272" cy="23348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a:off x="4831466" y="5236233"/>
              <a:ext cx="362075" cy="36014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4386894" y="4802839"/>
              <a:ext cx="363602" cy="36014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 name="Group 669"/>
          <p:cNvGrpSpPr>
            <a:grpSpLocks/>
          </p:cNvGrpSpPr>
          <p:nvPr/>
        </p:nvGrpSpPr>
        <p:grpSpPr bwMode="auto">
          <a:xfrm>
            <a:off x="6781800" y="1295400"/>
            <a:ext cx="2209800" cy="1600200"/>
            <a:chOff x="6781800" y="1295400"/>
            <a:chExt cx="2209800" cy="1600200"/>
          </a:xfrm>
        </p:grpSpPr>
        <p:sp>
          <p:nvSpPr>
            <p:cNvPr id="31" name="TextBox 30"/>
            <p:cNvSpPr txBox="1"/>
            <p:nvPr/>
          </p:nvSpPr>
          <p:spPr>
            <a:xfrm>
              <a:off x="7029450" y="1295400"/>
              <a:ext cx="1703388" cy="646113"/>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P. of a specific Occlusion Mask</a:t>
              </a:r>
            </a:p>
          </p:txBody>
        </p:sp>
        <p:sp>
          <p:nvSpPr>
            <p:cNvPr id="32" name="Rectangle 31"/>
            <p:cNvSpPr/>
            <p:nvPr/>
          </p:nvSpPr>
          <p:spPr>
            <a:xfrm>
              <a:off x="6781800" y="2381250"/>
              <a:ext cx="2209800" cy="51435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64" name="Straight Arrow Connector 663"/>
            <p:cNvCxnSpPr>
              <a:stCxn id="32" idx="0"/>
              <a:endCxn id="31" idx="2"/>
            </p:cNvCxnSpPr>
            <p:nvPr/>
          </p:nvCxnSpPr>
          <p:spPr>
            <a:xfrm rot="16200000" flipV="1">
              <a:off x="7663656" y="2158207"/>
              <a:ext cx="439737" cy="635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grpSp>
        <p:nvGrpSpPr>
          <p:cNvPr id="5" name="Group 1041"/>
          <p:cNvGrpSpPr>
            <a:grpSpLocks/>
          </p:cNvGrpSpPr>
          <p:nvPr/>
        </p:nvGrpSpPr>
        <p:grpSpPr bwMode="auto">
          <a:xfrm>
            <a:off x="5468938" y="1295400"/>
            <a:ext cx="1322387" cy="1600200"/>
            <a:chOff x="5469501" y="1295400"/>
            <a:chExt cx="1321824" cy="1600200"/>
          </a:xfrm>
        </p:grpSpPr>
        <p:grpSp>
          <p:nvGrpSpPr>
            <p:cNvPr id="3080" name="Group 660"/>
            <p:cNvGrpSpPr>
              <a:grpSpLocks/>
            </p:cNvGrpSpPr>
            <p:nvPr/>
          </p:nvGrpSpPr>
          <p:grpSpPr bwMode="auto">
            <a:xfrm>
              <a:off x="5469501" y="1295400"/>
              <a:ext cx="1321824" cy="1600200"/>
              <a:chOff x="5469501" y="1295400"/>
              <a:chExt cx="1321824" cy="1600200"/>
            </a:xfrm>
          </p:grpSpPr>
          <p:sp>
            <p:nvSpPr>
              <p:cNvPr id="29" name="Rectangle 28"/>
              <p:cNvSpPr/>
              <p:nvPr/>
            </p:nvSpPr>
            <p:spPr>
              <a:xfrm>
                <a:off x="5639291" y="2381250"/>
                <a:ext cx="990178" cy="51435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 name="TextBox 29"/>
              <p:cNvSpPr txBox="1"/>
              <p:nvPr/>
            </p:nvSpPr>
            <p:spPr>
              <a:xfrm>
                <a:off x="5469501" y="1295400"/>
                <a:ext cx="1321824" cy="646113"/>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Occlusion Masks</a:t>
                </a:r>
              </a:p>
            </p:txBody>
          </p:sp>
        </p:grpSp>
        <p:cxnSp>
          <p:nvCxnSpPr>
            <p:cNvPr id="667" name="Straight Arrow Connector 666"/>
            <p:cNvCxnSpPr>
              <a:stCxn id="29" idx="0"/>
              <a:endCxn id="30" idx="2"/>
            </p:cNvCxnSpPr>
            <p:nvPr/>
          </p:nvCxnSpPr>
          <p:spPr>
            <a:xfrm rot="16200000" flipV="1">
              <a:off x="5912924" y="2159795"/>
              <a:ext cx="439737" cy="317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pPr fontAlgn="auto">
              <a:spcAft>
                <a:spcPts val="0"/>
              </a:spcAft>
              <a:defRPr/>
            </a:pPr>
            <a:r>
              <a:rPr lang="en-US" dirty="0" smtClean="0"/>
              <a:t>Depth Map Estimation</a:t>
            </a:r>
            <a:endParaRPr lang="en-US" dirty="0"/>
          </a:p>
        </p:txBody>
      </p:sp>
      <p:graphicFrame>
        <p:nvGraphicFramePr>
          <p:cNvPr id="4098" name="Object 2"/>
          <p:cNvGraphicFramePr>
            <a:graphicFrameLocks noChangeAspect="1"/>
          </p:cNvGraphicFramePr>
          <p:nvPr/>
        </p:nvGraphicFramePr>
        <p:xfrm>
          <a:off x="228600" y="2362200"/>
          <a:ext cx="8780463" cy="762000"/>
        </p:xfrm>
        <a:graphic>
          <a:graphicData uri="http://schemas.openxmlformats.org/presentationml/2006/ole">
            <p:oleObj spid="_x0000_s4098" name="Equation" r:id="rId4" imgW="3759120" imgH="342720" progId="Equation.3">
              <p:embed/>
            </p:oleObj>
          </a:graphicData>
        </a:graphic>
      </p:graphicFrame>
      <p:grpSp>
        <p:nvGrpSpPr>
          <p:cNvPr id="4100" name="Group 21"/>
          <p:cNvGrpSpPr>
            <a:grpSpLocks/>
          </p:cNvGrpSpPr>
          <p:nvPr/>
        </p:nvGrpSpPr>
        <p:grpSpPr bwMode="auto">
          <a:xfrm>
            <a:off x="304800" y="1687513"/>
            <a:ext cx="2286000" cy="1208087"/>
            <a:chOff x="4295775" y="2251101"/>
            <a:chExt cx="2286000" cy="1207532"/>
          </a:xfrm>
        </p:grpSpPr>
        <p:sp>
          <p:nvSpPr>
            <p:cNvPr id="23" name="Rectangle 22"/>
            <p:cNvSpPr/>
            <p:nvPr/>
          </p:nvSpPr>
          <p:spPr>
            <a:xfrm>
              <a:off x="4295775" y="2944519"/>
              <a:ext cx="2286000" cy="51411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TextBox 23"/>
            <p:cNvSpPr txBox="1"/>
            <p:nvPr/>
          </p:nvSpPr>
          <p:spPr>
            <a:xfrm>
              <a:off x="4772025" y="2251101"/>
              <a:ext cx="1322388" cy="36971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Evidence</a:t>
              </a:r>
            </a:p>
          </p:txBody>
        </p:sp>
        <p:cxnSp>
          <p:nvCxnSpPr>
            <p:cNvPr id="25" name="Straight Arrow Connector 24"/>
            <p:cNvCxnSpPr>
              <a:stCxn id="23" idx="0"/>
              <a:endCxn id="24" idx="2"/>
            </p:cNvCxnSpPr>
            <p:nvPr/>
          </p:nvCxnSpPr>
          <p:spPr>
            <a:xfrm rot="16200000" flipV="1">
              <a:off x="5273749" y="2779494"/>
              <a:ext cx="323701" cy="63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4101" name="Group 660"/>
          <p:cNvGrpSpPr>
            <a:grpSpLocks/>
          </p:cNvGrpSpPr>
          <p:nvPr/>
        </p:nvGrpSpPr>
        <p:grpSpPr bwMode="auto">
          <a:xfrm>
            <a:off x="5468938" y="1295400"/>
            <a:ext cx="1322387" cy="1600200"/>
            <a:chOff x="5469501" y="1295400"/>
            <a:chExt cx="1321824" cy="1600200"/>
          </a:xfrm>
        </p:grpSpPr>
        <p:sp>
          <p:nvSpPr>
            <p:cNvPr id="29" name="Rectangle 28"/>
            <p:cNvSpPr/>
            <p:nvPr/>
          </p:nvSpPr>
          <p:spPr>
            <a:xfrm>
              <a:off x="5639291" y="2381250"/>
              <a:ext cx="990178" cy="51435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 name="TextBox 29"/>
            <p:cNvSpPr txBox="1"/>
            <p:nvPr/>
          </p:nvSpPr>
          <p:spPr>
            <a:xfrm>
              <a:off x="5469501" y="1295400"/>
              <a:ext cx="1321824" cy="646113"/>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Occlusion Masks</a:t>
              </a:r>
            </a:p>
          </p:txBody>
        </p:sp>
      </p:grpSp>
      <p:grpSp>
        <p:nvGrpSpPr>
          <p:cNvPr id="4102" name="Group 669"/>
          <p:cNvGrpSpPr>
            <a:grpSpLocks/>
          </p:cNvGrpSpPr>
          <p:nvPr/>
        </p:nvGrpSpPr>
        <p:grpSpPr bwMode="auto">
          <a:xfrm>
            <a:off x="6781800" y="1295400"/>
            <a:ext cx="2209800" cy="1600200"/>
            <a:chOff x="6781800" y="1295400"/>
            <a:chExt cx="2209800" cy="1600200"/>
          </a:xfrm>
        </p:grpSpPr>
        <p:sp>
          <p:nvSpPr>
            <p:cNvPr id="31" name="TextBox 30"/>
            <p:cNvSpPr txBox="1"/>
            <p:nvPr/>
          </p:nvSpPr>
          <p:spPr>
            <a:xfrm>
              <a:off x="7029450" y="1295400"/>
              <a:ext cx="1703388" cy="646113"/>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P. of a specific Occlusion Mask</a:t>
              </a:r>
            </a:p>
          </p:txBody>
        </p:sp>
        <p:sp>
          <p:nvSpPr>
            <p:cNvPr id="32" name="Rectangle 31"/>
            <p:cNvSpPr/>
            <p:nvPr/>
          </p:nvSpPr>
          <p:spPr>
            <a:xfrm>
              <a:off x="6781800" y="2381250"/>
              <a:ext cx="2209800" cy="51435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64" name="Straight Arrow Connector 663"/>
            <p:cNvCxnSpPr>
              <a:stCxn id="32" idx="0"/>
              <a:endCxn id="31" idx="2"/>
            </p:cNvCxnSpPr>
            <p:nvPr/>
          </p:nvCxnSpPr>
          <p:spPr>
            <a:xfrm rot="16200000" flipV="1">
              <a:off x="7663656" y="2158207"/>
              <a:ext cx="439737" cy="635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cxnSp>
        <p:nvCxnSpPr>
          <p:cNvPr id="667" name="Straight Arrow Connector 666"/>
          <p:cNvCxnSpPr>
            <a:stCxn id="29" idx="0"/>
            <a:endCxn id="30" idx="2"/>
          </p:cNvCxnSpPr>
          <p:nvPr/>
        </p:nvCxnSpPr>
        <p:spPr>
          <a:xfrm rot="16200000" flipV="1">
            <a:off x="5912644" y="2159794"/>
            <a:ext cx="439737" cy="3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4104" name="Group 659"/>
          <p:cNvGrpSpPr>
            <a:grpSpLocks/>
          </p:cNvGrpSpPr>
          <p:nvPr/>
        </p:nvGrpSpPr>
        <p:grpSpPr bwMode="auto">
          <a:xfrm>
            <a:off x="2971800" y="3200400"/>
            <a:ext cx="3505200" cy="3429000"/>
            <a:chOff x="2819400" y="3758244"/>
            <a:chExt cx="3093605" cy="3138977"/>
          </a:xfrm>
        </p:grpSpPr>
        <p:grpSp>
          <p:nvGrpSpPr>
            <p:cNvPr id="4109" name="Group 213"/>
            <p:cNvGrpSpPr>
              <a:grpSpLocks/>
            </p:cNvGrpSpPr>
            <p:nvPr/>
          </p:nvGrpSpPr>
          <p:grpSpPr bwMode="auto">
            <a:xfrm>
              <a:off x="3886199" y="5943591"/>
              <a:ext cx="914399" cy="914395"/>
              <a:chOff x="3429000" y="4267200"/>
              <a:chExt cx="2288556" cy="2286000"/>
            </a:xfrm>
          </p:grpSpPr>
          <p:sp>
            <p:nvSpPr>
              <p:cNvPr id="1005" name="Oval 1004"/>
              <p:cNvSpPr/>
              <p:nvPr/>
            </p:nvSpPr>
            <p:spPr>
              <a:xfrm>
                <a:off x="4455021" y="5099958"/>
                <a:ext cx="234946"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6" name="Oval 1005"/>
              <p:cNvSpPr/>
              <p:nvPr/>
            </p:nvSpPr>
            <p:spPr>
              <a:xfrm>
                <a:off x="4455021" y="5503230"/>
                <a:ext cx="234946"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7" name="Oval 1006"/>
              <p:cNvSpPr/>
              <p:nvPr/>
            </p:nvSpPr>
            <p:spPr>
              <a:xfrm>
                <a:off x="4598794" y="5158087"/>
                <a:ext cx="238452"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8" name="Oval 1007"/>
              <p:cNvSpPr/>
              <p:nvPr/>
            </p:nvSpPr>
            <p:spPr>
              <a:xfrm>
                <a:off x="4598794" y="5445101"/>
                <a:ext cx="238452"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9" name="Oval 1008"/>
              <p:cNvSpPr/>
              <p:nvPr/>
            </p:nvSpPr>
            <p:spPr>
              <a:xfrm>
                <a:off x="4654901" y="5299777"/>
                <a:ext cx="234944"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0" name="Oval 1009"/>
              <p:cNvSpPr/>
              <p:nvPr/>
            </p:nvSpPr>
            <p:spPr>
              <a:xfrm>
                <a:off x="4251635" y="5299777"/>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1" name="Oval 1010"/>
              <p:cNvSpPr/>
              <p:nvPr/>
            </p:nvSpPr>
            <p:spPr>
              <a:xfrm>
                <a:off x="4307742" y="5158087"/>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2" name="Oval 1011"/>
              <p:cNvSpPr/>
              <p:nvPr/>
            </p:nvSpPr>
            <p:spPr>
              <a:xfrm>
                <a:off x="4307742" y="5445101"/>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3" name="Oval 1012"/>
              <p:cNvSpPr/>
              <p:nvPr/>
            </p:nvSpPr>
            <p:spPr>
              <a:xfrm>
                <a:off x="4079811" y="5535929"/>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4" name="Oval 1013"/>
              <p:cNvSpPr/>
              <p:nvPr/>
            </p:nvSpPr>
            <p:spPr>
              <a:xfrm>
                <a:off x="3957077" y="5234381"/>
                <a:ext cx="364691" cy="35967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5" name="Oval 1014"/>
              <p:cNvSpPr/>
              <p:nvPr/>
            </p:nvSpPr>
            <p:spPr>
              <a:xfrm>
                <a:off x="4090330" y="4940102"/>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6" name="Oval 1015"/>
              <p:cNvSpPr/>
              <p:nvPr/>
            </p:nvSpPr>
            <p:spPr>
              <a:xfrm>
                <a:off x="4241117" y="4267978"/>
                <a:ext cx="669768"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7" name="Oval 1016"/>
              <p:cNvSpPr/>
              <p:nvPr/>
            </p:nvSpPr>
            <p:spPr>
              <a:xfrm>
                <a:off x="5044137" y="5089057"/>
                <a:ext cx="669770"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8" name="Oval 1017"/>
              <p:cNvSpPr/>
              <p:nvPr/>
            </p:nvSpPr>
            <p:spPr>
              <a:xfrm>
                <a:off x="4788153" y="4540461"/>
                <a:ext cx="669768"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9" name="Oval 1018"/>
              <p:cNvSpPr/>
              <p:nvPr/>
            </p:nvSpPr>
            <p:spPr>
              <a:xfrm>
                <a:off x="3427575" y="5089057"/>
                <a:ext cx="669768" cy="66848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0" name="Oval 1019"/>
              <p:cNvSpPr/>
              <p:nvPr/>
            </p:nvSpPr>
            <p:spPr>
              <a:xfrm>
                <a:off x="3690572" y="4536827"/>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1" name="Oval 1020"/>
              <p:cNvSpPr/>
              <p:nvPr/>
            </p:nvSpPr>
            <p:spPr>
              <a:xfrm>
                <a:off x="4241117" y="5888338"/>
                <a:ext cx="669768"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2" name="Oval 1021"/>
              <p:cNvSpPr/>
              <p:nvPr/>
            </p:nvSpPr>
            <p:spPr>
              <a:xfrm>
                <a:off x="3687067" y="5626755"/>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3" name="Oval 1022"/>
              <p:cNvSpPr/>
              <p:nvPr/>
            </p:nvSpPr>
            <p:spPr>
              <a:xfrm>
                <a:off x="4798672" y="5644922"/>
                <a:ext cx="669770" cy="66485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4" name="Oval 1023"/>
              <p:cNvSpPr/>
              <p:nvPr/>
            </p:nvSpPr>
            <p:spPr>
              <a:xfrm>
                <a:off x="4830233" y="5234381"/>
                <a:ext cx="364691" cy="35967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5" name="Oval 1024"/>
              <p:cNvSpPr/>
              <p:nvPr/>
            </p:nvSpPr>
            <p:spPr>
              <a:xfrm>
                <a:off x="4388396" y="5666720"/>
                <a:ext cx="361183" cy="3633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6" name="Oval 1025"/>
              <p:cNvSpPr/>
              <p:nvPr/>
            </p:nvSpPr>
            <p:spPr>
              <a:xfrm>
                <a:off x="4696980" y="5543195"/>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 name="Oval 1026"/>
              <p:cNvSpPr/>
              <p:nvPr/>
            </p:nvSpPr>
            <p:spPr>
              <a:xfrm>
                <a:off x="4388396" y="4802044"/>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Oval 1027"/>
              <p:cNvSpPr/>
              <p:nvPr/>
            </p:nvSpPr>
            <p:spPr>
              <a:xfrm>
                <a:off x="4689967" y="4940102"/>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9" name="Oval 1028"/>
              <p:cNvSpPr/>
              <p:nvPr/>
            </p:nvSpPr>
            <p:spPr>
              <a:xfrm>
                <a:off x="4455021" y="5299777"/>
                <a:ext cx="234946"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0" name="Oval 1029"/>
              <p:cNvSpPr/>
              <p:nvPr/>
            </p:nvSpPr>
            <p:spPr>
              <a:xfrm>
                <a:off x="4241117" y="5884706"/>
                <a:ext cx="669768"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1" name="Oval 1030"/>
              <p:cNvSpPr/>
              <p:nvPr/>
            </p:nvSpPr>
            <p:spPr>
              <a:xfrm>
                <a:off x="4798672" y="5648554"/>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2" name="Oval 1031"/>
              <p:cNvSpPr/>
              <p:nvPr/>
            </p:nvSpPr>
            <p:spPr>
              <a:xfrm>
                <a:off x="5047645" y="5096324"/>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3" name="Oval 1032"/>
              <p:cNvSpPr/>
              <p:nvPr/>
            </p:nvSpPr>
            <p:spPr>
              <a:xfrm>
                <a:off x="4788153" y="4544093"/>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4" name="Oval 1033"/>
              <p:cNvSpPr/>
              <p:nvPr/>
            </p:nvSpPr>
            <p:spPr>
              <a:xfrm>
                <a:off x="4241117" y="4267978"/>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5" name="Oval 1034"/>
              <p:cNvSpPr/>
              <p:nvPr/>
            </p:nvSpPr>
            <p:spPr>
              <a:xfrm>
                <a:off x="4455021" y="5506864"/>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6" name="Oval 1035"/>
              <p:cNvSpPr/>
              <p:nvPr/>
            </p:nvSpPr>
            <p:spPr>
              <a:xfrm>
                <a:off x="4598794" y="5445101"/>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7" name="Oval 1036"/>
              <p:cNvSpPr/>
              <p:nvPr/>
            </p:nvSpPr>
            <p:spPr>
              <a:xfrm>
                <a:off x="4658406" y="5299777"/>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8" name="Oval 1037"/>
              <p:cNvSpPr/>
              <p:nvPr/>
            </p:nvSpPr>
            <p:spPr>
              <a:xfrm>
                <a:off x="4598794" y="5158087"/>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9" name="Oval 1038"/>
              <p:cNvSpPr/>
              <p:nvPr/>
            </p:nvSpPr>
            <p:spPr>
              <a:xfrm>
                <a:off x="4455021" y="5099958"/>
                <a:ext cx="234946"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0" name="Oval 1039"/>
              <p:cNvSpPr/>
              <p:nvPr/>
            </p:nvSpPr>
            <p:spPr>
              <a:xfrm>
                <a:off x="4830233" y="5234381"/>
                <a:ext cx="364691" cy="3633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1" name="Oval 1040"/>
              <p:cNvSpPr/>
              <p:nvPr/>
            </p:nvSpPr>
            <p:spPr>
              <a:xfrm>
                <a:off x="4384888" y="4802044"/>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0" name="Group 289"/>
            <p:cNvGrpSpPr>
              <a:grpSpLocks/>
            </p:cNvGrpSpPr>
            <p:nvPr/>
          </p:nvGrpSpPr>
          <p:grpSpPr bwMode="auto">
            <a:xfrm rot="2700000">
              <a:off x="4998613" y="5982812"/>
              <a:ext cx="914399" cy="914395"/>
              <a:chOff x="3429000" y="4267200"/>
              <a:chExt cx="2288556" cy="2286000"/>
            </a:xfrm>
          </p:grpSpPr>
          <p:sp>
            <p:nvSpPr>
              <p:cNvPr id="968" name="Oval 967"/>
              <p:cNvSpPr/>
              <p:nvPr/>
            </p:nvSpPr>
            <p:spPr>
              <a:xfrm>
                <a:off x="4452318" y="5102896"/>
                <a:ext cx="236415"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9" name="Oval 968"/>
              <p:cNvSpPr/>
              <p:nvPr/>
            </p:nvSpPr>
            <p:spPr>
              <a:xfrm>
                <a:off x="4453604" y="5499699"/>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0" name="Oval 969"/>
              <p:cNvSpPr/>
              <p:nvPr/>
            </p:nvSpPr>
            <p:spPr>
              <a:xfrm>
                <a:off x="4596342" y="5157390"/>
                <a:ext cx="236413"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1" name="Oval 970"/>
              <p:cNvSpPr/>
              <p:nvPr/>
            </p:nvSpPr>
            <p:spPr>
              <a:xfrm>
                <a:off x="4597628" y="5445211"/>
                <a:ext cx="236413"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2" name="Oval 971"/>
              <p:cNvSpPr/>
              <p:nvPr/>
            </p:nvSpPr>
            <p:spPr>
              <a:xfrm>
                <a:off x="4652923" y="5301045"/>
                <a:ext cx="236413"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3" name="Oval 972"/>
              <p:cNvSpPr/>
              <p:nvPr/>
            </p:nvSpPr>
            <p:spPr>
              <a:xfrm>
                <a:off x="4249676" y="5302280"/>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4" name="Oval 973"/>
              <p:cNvSpPr/>
              <p:nvPr/>
            </p:nvSpPr>
            <p:spPr>
              <a:xfrm>
                <a:off x="4308296" y="5157390"/>
                <a:ext cx="236413"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5" name="Oval 974"/>
              <p:cNvSpPr/>
              <p:nvPr/>
            </p:nvSpPr>
            <p:spPr>
              <a:xfrm>
                <a:off x="4309581" y="5445211"/>
                <a:ext cx="236413"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6" name="Oval 975"/>
              <p:cNvSpPr/>
              <p:nvPr/>
            </p:nvSpPr>
            <p:spPr>
              <a:xfrm>
                <a:off x="4076189" y="5536450"/>
                <a:ext cx="363714"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7" name="Oval 976"/>
              <p:cNvSpPr/>
              <p:nvPr/>
            </p:nvSpPr>
            <p:spPr>
              <a:xfrm>
                <a:off x="3958416" y="5233042"/>
                <a:ext cx="360078"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8" name="Oval 977"/>
              <p:cNvSpPr/>
              <p:nvPr/>
            </p:nvSpPr>
            <p:spPr>
              <a:xfrm>
                <a:off x="4089048" y="4939535"/>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9" name="Oval 978"/>
              <p:cNvSpPr/>
              <p:nvPr/>
            </p:nvSpPr>
            <p:spPr>
              <a:xfrm>
                <a:off x="4238481" y="4263321"/>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0" name="Oval 979"/>
              <p:cNvSpPr/>
              <p:nvPr/>
            </p:nvSpPr>
            <p:spPr>
              <a:xfrm>
                <a:off x="5043469" y="5088099"/>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1" name="Oval 980"/>
              <p:cNvSpPr/>
              <p:nvPr/>
            </p:nvSpPr>
            <p:spPr>
              <a:xfrm>
                <a:off x="4783713" y="4540724"/>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2" name="Oval 981"/>
              <p:cNvSpPr/>
              <p:nvPr/>
            </p:nvSpPr>
            <p:spPr>
              <a:xfrm>
                <a:off x="3428348" y="5088099"/>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3" name="Oval 982"/>
              <p:cNvSpPr/>
              <p:nvPr/>
            </p:nvSpPr>
            <p:spPr>
              <a:xfrm>
                <a:off x="3688106" y="4535771"/>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4" name="Oval 983"/>
              <p:cNvSpPr/>
              <p:nvPr/>
            </p:nvSpPr>
            <p:spPr>
              <a:xfrm>
                <a:off x="4238481" y="5888110"/>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5" name="Oval 984"/>
              <p:cNvSpPr/>
              <p:nvPr/>
            </p:nvSpPr>
            <p:spPr>
              <a:xfrm>
                <a:off x="3685533" y="5628045"/>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6" name="Oval 985"/>
              <p:cNvSpPr/>
              <p:nvPr/>
            </p:nvSpPr>
            <p:spPr>
              <a:xfrm>
                <a:off x="4797858" y="5644869"/>
                <a:ext cx="669234" cy="66902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7" name="Oval 986"/>
              <p:cNvSpPr/>
              <p:nvPr/>
            </p:nvSpPr>
            <p:spPr>
              <a:xfrm>
                <a:off x="4827169" y="5234277"/>
                <a:ext cx="363714"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8" name="Oval 987"/>
              <p:cNvSpPr/>
              <p:nvPr/>
            </p:nvSpPr>
            <p:spPr>
              <a:xfrm>
                <a:off x="4385344" y="5668957"/>
                <a:ext cx="360076"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9" name="Oval 988"/>
              <p:cNvSpPr/>
              <p:nvPr/>
            </p:nvSpPr>
            <p:spPr>
              <a:xfrm>
                <a:off x="4696536" y="5542641"/>
                <a:ext cx="360078"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0" name="Oval 989"/>
              <p:cNvSpPr/>
              <p:nvPr/>
            </p:nvSpPr>
            <p:spPr>
              <a:xfrm>
                <a:off x="4387915" y="4799597"/>
                <a:ext cx="360078"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1" name="Oval 990"/>
              <p:cNvSpPr/>
              <p:nvPr/>
            </p:nvSpPr>
            <p:spPr>
              <a:xfrm>
                <a:off x="4688822" y="4940774"/>
                <a:ext cx="360076"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2" name="Oval 991"/>
              <p:cNvSpPr/>
              <p:nvPr/>
            </p:nvSpPr>
            <p:spPr>
              <a:xfrm>
                <a:off x="4452318" y="5301041"/>
                <a:ext cx="236415"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3" name="Oval 992"/>
              <p:cNvSpPr/>
              <p:nvPr/>
            </p:nvSpPr>
            <p:spPr>
              <a:xfrm>
                <a:off x="4238480" y="5883156"/>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4" name="Oval 993"/>
              <p:cNvSpPr/>
              <p:nvPr/>
            </p:nvSpPr>
            <p:spPr>
              <a:xfrm>
                <a:off x="4794000" y="5650336"/>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5" name="Oval 994"/>
              <p:cNvSpPr/>
              <p:nvPr/>
            </p:nvSpPr>
            <p:spPr>
              <a:xfrm>
                <a:off x="5046040" y="5095530"/>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6" name="Oval 995"/>
              <p:cNvSpPr/>
              <p:nvPr/>
            </p:nvSpPr>
            <p:spPr>
              <a:xfrm>
                <a:off x="4783713" y="4540724"/>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7" name="Oval 996"/>
              <p:cNvSpPr/>
              <p:nvPr/>
            </p:nvSpPr>
            <p:spPr>
              <a:xfrm>
                <a:off x="4238481" y="4263321"/>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8" name="Oval 997"/>
              <p:cNvSpPr/>
              <p:nvPr/>
            </p:nvSpPr>
            <p:spPr>
              <a:xfrm>
                <a:off x="4451566" y="5505891"/>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9" name="Oval 998"/>
              <p:cNvSpPr/>
              <p:nvPr/>
            </p:nvSpPr>
            <p:spPr>
              <a:xfrm>
                <a:off x="4596342" y="5444700"/>
                <a:ext cx="236413"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0" name="Oval 999"/>
              <p:cNvSpPr/>
              <p:nvPr/>
            </p:nvSpPr>
            <p:spPr>
              <a:xfrm>
                <a:off x="4656027" y="5302282"/>
                <a:ext cx="232777"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1" name="Oval 1000"/>
              <p:cNvSpPr/>
              <p:nvPr/>
            </p:nvSpPr>
            <p:spPr>
              <a:xfrm>
                <a:off x="4596342" y="5157390"/>
                <a:ext cx="236413"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2" name="Oval 1001"/>
              <p:cNvSpPr/>
              <p:nvPr/>
            </p:nvSpPr>
            <p:spPr>
              <a:xfrm>
                <a:off x="4452851" y="5101657"/>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3" name="Oval 1002"/>
              <p:cNvSpPr/>
              <p:nvPr/>
            </p:nvSpPr>
            <p:spPr>
              <a:xfrm>
                <a:off x="4830272" y="5235516"/>
                <a:ext cx="360078"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4" name="Oval 1003"/>
              <p:cNvSpPr/>
              <p:nvPr/>
            </p:nvSpPr>
            <p:spPr>
              <a:xfrm>
                <a:off x="4382238" y="4805788"/>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1" name="Group 327"/>
            <p:cNvGrpSpPr>
              <a:grpSpLocks/>
            </p:cNvGrpSpPr>
            <p:nvPr/>
          </p:nvGrpSpPr>
          <p:grpSpPr bwMode="auto">
            <a:xfrm rot="5400000">
              <a:off x="3886217" y="3766872"/>
              <a:ext cx="914399" cy="914395"/>
              <a:chOff x="3429000" y="4267200"/>
              <a:chExt cx="2288556" cy="2286000"/>
            </a:xfrm>
          </p:grpSpPr>
          <p:sp>
            <p:nvSpPr>
              <p:cNvPr id="931" name="Oval 930"/>
              <p:cNvSpPr/>
              <p:nvPr/>
            </p:nvSpPr>
            <p:spPr>
              <a:xfrm>
                <a:off x="4454907" y="5101037"/>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2" name="Oval 931"/>
              <p:cNvSpPr/>
              <p:nvPr/>
            </p:nvSpPr>
            <p:spPr>
              <a:xfrm>
                <a:off x="4454905" y="5500348"/>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3" name="Oval 932"/>
              <p:cNvSpPr/>
              <p:nvPr/>
            </p:nvSpPr>
            <p:spPr>
              <a:xfrm>
                <a:off x="4600392" y="5157080"/>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4" name="Oval 933"/>
              <p:cNvSpPr/>
              <p:nvPr/>
            </p:nvSpPr>
            <p:spPr>
              <a:xfrm>
                <a:off x="4600391" y="5444304"/>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5" name="Oval 934"/>
              <p:cNvSpPr/>
              <p:nvPr/>
            </p:nvSpPr>
            <p:spPr>
              <a:xfrm>
                <a:off x="4654950" y="5300692"/>
                <a:ext cx="236413"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6" name="Oval 935"/>
              <p:cNvSpPr/>
              <p:nvPr/>
            </p:nvSpPr>
            <p:spPr>
              <a:xfrm>
                <a:off x="4254864" y="5300691"/>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7" name="Oval 936"/>
              <p:cNvSpPr/>
              <p:nvPr/>
            </p:nvSpPr>
            <p:spPr>
              <a:xfrm>
                <a:off x="4309421" y="5157080"/>
                <a:ext cx="236415"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8" name="Oval 937"/>
              <p:cNvSpPr/>
              <p:nvPr/>
            </p:nvSpPr>
            <p:spPr>
              <a:xfrm>
                <a:off x="4309420" y="5444304"/>
                <a:ext cx="236415"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9" name="Oval 938"/>
              <p:cNvSpPr/>
              <p:nvPr/>
            </p:nvSpPr>
            <p:spPr>
              <a:xfrm>
                <a:off x="4080282" y="5535376"/>
                <a:ext cx="363714"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0" name="Oval 939"/>
              <p:cNvSpPr/>
              <p:nvPr/>
            </p:nvSpPr>
            <p:spPr>
              <a:xfrm>
                <a:off x="3960256" y="5234142"/>
                <a:ext cx="360078"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1" name="Oval 940"/>
              <p:cNvSpPr/>
              <p:nvPr/>
            </p:nvSpPr>
            <p:spPr>
              <a:xfrm>
                <a:off x="4091192" y="4939910"/>
                <a:ext cx="363714"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2" name="Oval 941"/>
              <p:cNvSpPr/>
              <p:nvPr/>
            </p:nvSpPr>
            <p:spPr>
              <a:xfrm>
                <a:off x="4240315" y="4263879"/>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3" name="Oval 942"/>
              <p:cNvSpPr/>
              <p:nvPr/>
            </p:nvSpPr>
            <p:spPr>
              <a:xfrm>
                <a:off x="5044122" y="5087024"/>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4" name="Oval 943"/>
              <p:cNvSpPr/>
              <p:nvPr/>
            </p:nvSpPr>
            <p:spPr>
              <a:xfrm>
                <a:off x="4785886" y="4537093"/>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5" name="Oval 944"/>
              <p:cNvSpPr/>
              <p:nvPr/>
            </p:nvSpPr>
            <p:spPr>
              <a:xfrm>
                <a:off x="3429231" y="5087024"/>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6" name="Oval 945"/>
              <p:cNvSpPr/>
              <p:nvPr/>
            </p:nvSpPr>
            <p:spPr>
              <a:xfrm>
                <a:off x="3691106" y="4533591"/>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7" name="Oval 946"/>
              <p:cNvSpPr/>
              <p:nvPr/>
            </p:nvSpPr>
            <p:spPr>
              <a:xfrm>
                <a:off x="4240315" y="5885649"/>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8" name="Oval 947"/>
              <p:cNvSpPr/>
              <p:nvPr/>
            </p:nvSpPr>
            <p:spPr>
              <a:xfrm>
                <a:off x="3687470" y="5626447"/>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9" name="Oval 948"/>
              <p:cNvSpPr/>
              <p:nvPr/>
            </p:nvSpPr>
            <p:spPr>
              <a:xfrm>
                <a:off x="4800435" y="5643959"/>
                <a:ext cx="669234" cy="66902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0" name="Oval 949"/>
              <p:cNvSpPr/>
              <p:nvPr/>
            </p:nvSpPr>
            <p:spPr>
              <a:xfrm>
                <a:off x="4829533" y="5234141"/>
                <a:ext cx="363714"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1" name="Oval 950"/>
              <p:cNvSpPr/>
              <p:nvPr/>
            </p:nvSpPr>
            <p:spPr>
              <a:xfrm>
                <a:off x="4389439" y="5668482"/>
                <a:ext cx="360078"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2" name="Oval 951"/>
              <p:cNvSpPr/>
              <p:nvPr/>
            </p:nvSpPr>
            <p:spPr>
              <a:xfrm>
                <a:off x="4698596" y="5542382"/>
                <a:ext cx="360076"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3" name="Oval 952"/>
              <p:cNvSpPr/>
              <p:nvPr/>
            </p:nvSpPr>
            <p:spPr>
              <a:xfrm>
                <a:off x="4389439" y="4799802"/>
                <a:ext cx="360078"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4" name="Oval 953"/>
              <p:cNvSpPr/>
              <p:nvPr/>
            </p:nvSpPr>
            <p:spPr>
              <a:xfrm>
                <a:off x="4691322" y="4939910"/>
                <a:ext cx="360076"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5" name="Oval 954"/>
              <p:cNvSpPr/>
              <p:nvPr/>
            </p:nvSpPr>
            <p:spPr>
              <a:xfrm>
                <a:off x="4454905" y="5300691"/>
                <a:ext cx="236415"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6" name="Oval 955"/>
              <p:cNvSpPr/>
              <p:nvPr/>
            </p:nvSpPr>
            <p:spPr>
              <a:xfrm>
                <a:off x="4240315" y="5882145"/>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7" name="Oval 956"/>
              <p:cNvSpPr/>
              <p:nvPr/>
            </p:nvSpPr>
            <p:spPr>
              <a:xfrm>
                <a:off x="4796797" y="5647463"/>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8" name="Oval 957"/>
              <p:cNvSpPr/>
              <p:nvPr/>
            </p:nvSpPr>
            <p:spPr>
              <a:xfrm>
                <a:off x="5047761" y="5094030"/>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9" name="Oval 958"/>
              <p:cNvSpPr/>
              <p:nvPr/>
            </p:nvSpPr>
            <p:spPr>
              <a:xfrm>
                <a:off x="4785886" y="4537093"/>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0" name="Oval 959"/>
              <p:cNvSpPr/>
              <p:nvPr/>
            </p:nvSpPr>
            <p:spPr>
              <a:xfrm>
                <a:off x="4240315" y="4263879"/>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1" name="Oval 960"/>
              <p:cNvSpPr/>
              <p:nvPr/>
            </p:nvSpPr>
            <p:spPr>
              <a:xfrm>
                <a:off x="4454905" y="5503849"/>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2" name="Oval 961"/>
              <p:cNvSpPr/>
              <p:nvPr/>
            </p:nvSpPr>
            <p:spPr>
              <a:xfrm>
                <a:off x="4600392" y="5444305"/>
                <a:ext cx="236415"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3" name="Oval 962"/>
              <p:cNvSpPr/>
              <p:nvPr/>
            </p:nvSpPr>
            <p:spPr>
              <a:xfrm>
                <a:off x="4658585" y="5300691"/>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4" name="Oval 963"/>
              <p:cNvSpPr/>
              <p:nvPr/>
            </p:nvSpPr>
            <p:spPr>
              <a:xfrm>
                <a:off x="4600392" y="5157080"/>
                <a:ext cx="236415"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5" name="Oval 964"/>
              <p:cNvSpPr/>
              <p:nvPr/>
            </p:nvSpPr>
            <p:spPr>
              <a:xfrm>
                <a:off x="4454907" y="5101037"/>
                <a:ext cx="232777"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6" name="Oval 965"/>
              <p:cNvSpPr/>
              <p:nvPr/>
            </p:nvSpPr>
            <p:spPr>
              <a:xfrm>
                <a:off x="4833169" y="5237642"/>
                <a:ext cx="360078"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7" name="Oval 966"/>
              <p:cNvSpPr/>
              <p:nvPr/>
            </p:nvSpPr>
            <p:spPr>
              <a:xfrm>
                <a:off x="4385801" y="4803301"/>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2" name="Group 365"/>
            <p:cNvGrpSpPr>
              <a:grpSpLocks/>
            </p:cNvGrpSpPr>
            <p:nvPr/>
          </p:nvGrpSpPr>
          <p:grpSpPr bwMode="auto">
            <a:xfrm rot="8100000">
              <a:off x="4989992" y="3770790"/>
              <a:ext cx="914399" cy="914395"/>
              <a:chOff x="3429000" y="4267200"/>
              <a:chExt cx="2288556" cy="2286000"/>
            </a:xfrm>
          </p:grpSpPr>
          <p:sp>
            <p:nvSpPr>
              <p:cNvPr id="894" name="Oval 893"/>
              <p:cNvSpPr/>
              <p:nvPr/>
            </p:nvSpPr>
            <p:spPr>
              <a:xfrm>
                <a:off x="4456535" y="5101442"/>
                <a:ext cx="234944"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5" name="Oval 894"/>
              <p:cNvSpPr/>
              <p:nvPr/>
            </p:nvSpPr>
            <p:spPr>
              <a:xfrm>
                <a:off x="4457775" y="5502736"/>
                <a:ext cx="234944"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6" name="Oval 895"/>
              <p:cNvSpPr/>
              <p:nvPr/>
            </p:nvSpPr>
            <p:spPr>
              <a:xfrm>
                <a:off x="4598596" y="5157207"/>
                <a:ext cx="238452"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7" name="Oval 896"/>
              <p:cNvSpPr/>
              <p:nvPr/>
            </p:nvSpPr>
            <p:spPr>
              <a:xfrm>
                <a:off x="4597356" y="5444401"/>
                <a:ext cx="238452"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8" name="Oval 897"/>
              <p:cNvSpPr/>
              <p:nvPr/>
            </p:nvSpPr>
            <p:spPr>
              <a:xfrm>
                <a:off x="4654899" y="5301824"/>
                <a:ext cx="234946"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9" name="Oval 898"/>
              <p:cNvSpPr/>
              <p:nvPr/>
            </p:nvSpPr>
            <p:spPr>
              <a:xfrm>
                <a:off x="4253210" y="5301823"/>
                <a:ext cx="234944"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0" name="Oval 899"/>
              <p:cNvSpPr/>
              <p:nvPr/>
            </p:nvSpPr>
            <p:spPr>
              <a:xfrm>
                <a:off x="4311479" y="5155923"/>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1" name="Oval 900"/>
              <p:cNvSpPr/>
              <p:nvPr/>
            </p:nvSpPr>
            <p:spPr>
              <a:xfrm>
                <a:off x="4307759" y="5445687"/>
                <a:ext cx="234946"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2" name="Oval 901"/>
              <p:cNvSpPr/>
              <p:nvPr/>
            </p:nvSpPr>
            <p:spPr>
              <a:xfrm>
                <a:off x="4077995" y="5536779"/>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3" name="Oval 902"/>
              <p:cNvSpPr/>
              <p:nvPr/>
            </p:nvSpPr>
            <p:spPr>
              <a:xfrm>
                <a:off x="3956497" y="5236208"/>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4" name="Oval 903"/>
              <p:cNvSpPr/>
              <p:nvPr/>
            </p:nvSpPr>
            <p:spPr>
              <a:xfrm>
                <a:off x="4087913" y="4940774"/>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5" name="Oval 904"/>
              <p:cNvSpPr/>
              <p:nvPr/>
            </p:nvSpPr>
            <p:spPr>
              <a:xfrm>
                <a:off x="4244081" y="4270533"/>
                <a:ext cx="669770"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6" name="Oval 905"/>
              <p:cNvSpPr/>
              <p:nvPr/>
            </p:nvSpPr>
            <p:spPr>
              <a:xfrm>
                <a:off x="5046223" y="5086939"/>
                <a:ext cx="669768"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7" name="Oval 906"/>
              <p:cNvSpPr/>
              <p:nvPr/>
            </p:nvSpPr>
            <p:spPr>
              <a:xfrm>
                <a:off x="4790828" y="4539745"/>
                <a:ext cx="669768"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8" name="Oval 907"/>
              <p:cNvSpPr/>
              <p:nvPr/>
            </p:nvSpPr>
            <p:spPr>
              <a:xfrm>
                <a:off x="3429542" y="5086939"/>
                <a:ext cx="669768" cy="66848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9" name="Oval 908"/>
              <p:cNvSpPr/>
              <p:nvPr/>
            </p:nvSpPr>
            <p:spPr>
              <a:xfrm>
                <a:off x="3693617" y="4537709"/>
                <a:ext cx="669768"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0" name="Oval 909"/>
              <p:cNvSpPr/>
              <p:nvPr/>
            </p:nvSpPr>
            <p:spPr>
              <a:xfrm>
                <a:off x="4244082" y="5888995"/>
                <a:ext cx="669768" cy="66485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1" name="Oval 910"/>
              <p:cNvSpPr/>
              <p:nvPr/>
            </p:nvSpPr>
            <p:spPr>
              <a:xfrm>
                <a:off x="3688657" y="5626957"/>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2" name="Oval 911"/>
              <p:cNvSpPr/>
              <p:nvPr/>
            </p:nvSpPr>
            <p:spPr>
              <a:xfrm>
                <a:off x="4799505" y="5647509"/>
                <a:ext cx="669770"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3" name="Oval 912"/>
              <p:cNvSpPr/>
              <p:nvPr/>
            </p:nvSpPr>
            <p:spPr>
              <a:xfrm>
                <a:off x="4829306" y="5236208"/>
                <a:ext cx="364691"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4" name="Oval 913"/>
              <p:cNvSpPr/>
              <p:nvPr/>
            </p:nvSpPr>
            <p:spPr>
              <a:xfrm>
                <a:off x="4392175" y="5665981"/>
                <a:ext cx="361183" cy="3633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5" name="Oval 914"/>
              <p:cNvSpPr/>
              <p:nvPr/>
            </p:nvSpPr>
            <p:spPr>
              <a:xfrm>
                <a:off x="4698402" y="5545770"/>
                <a:ext cx="361183" cy="35967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6" name="Oval 915"/>
              <p:cNvSpPr/>
              <p:nvPr/>
            </p:nvSpPr>
            <p:spPr>
              <a:xfrm>
                <a:off x="4388455" y="4803333"/>
                <a:ext cx="361185" cy="35967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7" name="Oval 916"/>
              <p:cNvSpPr/>
              <p:nvPr/>
            </p:nvSpPr>
            <p:spPr>
              <a:xfrm>
                <a:off x="4690963" y="4942058"/>
                <a:ext cx="361185" cy="35967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8" name="Oval 917"/>
              <p:cNvSpPr/>
              <p:nvPr/>
            </p:nvSpPr>
            <p:spPr>
              <a:xfrm>
                <a:off x="4456534" y="5301824"/>
                <a:ext cx="234946"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9" name="Oval 918"/>
              <p:cNvSpPr/>
              <p:nvPr/>
            </p:nvSpPr>
            <p:spPr>
              <a:xfrm>
                <a:off x="4241601" y="5886426"/>
                <a:ext cx="669770"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0" name="Oval 919"/>
              <p:cNvSpPr/>
              <p:nvPr/>
            </p:nvSpPr>
            <p:spPr>
              <a:xfrm>
                <a:off x="4801985" y="5650078"/>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1" name="Oval 920"/>
              <p:cNvSpPr/>
              <p:nvPr/>
            </p:nvSpPr>
            <p:spPr>
              <a:xfrm>
                <a:off x="5047463" y="5097747"/>
                <a:ext cx="669768"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 name="Oval 921"/>
              <p:cNvSpPr/>
              <p:nvPr/>
            </p:nvSpPr>
            <p:spPr>
              <a:xfrm>
                <a:off x="4789586" y="4547983"/>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3" name="Oval 922"/>
              <p:cNvSpPr/>
              <p:nvPr/>
            </p:nvSpPr>
            <p:spPr>
              <a:xfrm>
                <a:off x="4244081" y="4270533"/>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4" name="Oval 923"/>
              <p:cNvSpPr/>
              <p:nvPr/>
            </p:nvSpPr>
            <p:spPr>
              <a:xfrm>
                <a:off x="4457773" y="5507875"/>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5" name="Oval 924"/>
              <p:cNvSpPr/>
              <p:nvPr/>
            </p:nvSpPr>
            <p:spPr>
              <a:xfrm>
                <a:off x="4601588" y="5441081"/>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6" name="Oval 925"/>
              <p:cNvSpPr/>
              <p:nvPr/>
            </p:nvSpPr>
            <p:spPr>
              <a:xfrm>
                <a:off x="4659859" y="5301823"/>
                <a:ext cx="234944"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7" name="Oval 926"/>
              <p:cNvSpPr/>
              <p:nvPr/>
            </p:nvSpPr>
            <p:spPr>
              <a:xfrm>
                <a:off x="4601590" y="5158492"/>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8" name="Oval 927"/>
              <p:cNvSpPr/>
              <p:nvPr/>
            </p:nvSpPr>
            <p:spPr>
              <a:xfrm>
                <a:off x="4456535" y="5101442"/>
                <a:ext cx="234944"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9" name="Oval 928"/>
              <p:cNvSpPr/>
              <p:nvPr/>
            </p:nvSpPr>
            <p:spPr>
              <a:xfrm>
                <a:off x="4830546" y="5233106"/>
                <a:ext cx="364691" cy="3633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0" name="Oval 929"/>
              <p:cNvSpPr/>
              <p:nvPr/>
            </p:nvSpPr>
            <p:spPr>
              <a:xfrm>
                <a:off x="4385463" y="4802049"/>
                <a:ext cx="364691" cy="35967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3" name="Group 403"/>
            <p:cNvGrpSpPr>
              <a:grpSpLocks/>
            </p:cNvGrpSpPr>
            <p:nvPr/>
          </p:nvGrpSpPr>
          <p:grpSpPr bwMode="auto">
            <a:xfrm rot="10800000">
              <a:off x="2819403" y="4876814"/>
              <a:ext cx="914399" cy="914395"/>
              <a:chOff x="3429000" y="4267200"/>
              <a:chExt cx="2288556" cy="2286000"/>
            </a:xfrm>
          </p:grpSpPr>
          <p:sp>
            <p:nvSpPr>
              <p:cNvPr id="857" name="Oval 856"/>
              <p:cNvSpPr/>
              <p:nvPr/>
            </p:nvSpPr>
            <p:spPr>
              <a:xfrm>
                <a:off x="4458676" y="5098919"/>
                <a:ext cx="234946"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8" name="Oval 857"/>
              <p:cNvSpPr/>
              <p:nvPr/>
            </p:nvSpPr>
            <p:spPr>
              <a:xfrm>
                <a:off x="4458676" y="5498559"/>
                <a:ext cx="234946"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9" name="Oval 858"/>
              <p:cNvSpPr/>
              <p:nvPr/>
            </p:nvSpPr>
            <p:spPr>
              <a:xfrm>
                <a:off x="4598942" y="5153414"/>
                <a:ext cx="238452"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0" name="Oval 859"/>
              <p:cNvSpPr/>
              <p:nvPr/>
            </p:nvSpPr>
            <p:spPr>
              <a:xfrm>
                <a:off x="4598942" y="5444062"/>
                <a:ext cx="238452"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1" name="Oval 860"/>
              <p:cNvSpPr/>
              <p:nvPr/>
            </p:nvSpPr>
            <p:spPr>
              <a:xfrm>
                <a:off x="4658556" y="5298738"/>
                <a:ext cx="234944"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2" name="Oval 861"/>
              <p:cNvSpPr/>
              <p:nvPr/>
            </p:nvSpPr>
            <p:spPr>
              <a:xfrm>
                <a:off x="4255291" y="5298738"/>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3" name="Oval 862"/>
              <p:cNvSpPr/>
              <p:nvPr/>
            </p:nvSpPr>
            <p:spPr>
              <a:xfrm>
                <a:off x="4311397" y="5153414"/>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4" name="Oval 863"/>
              <p:cNvSpPr/>
              <p:nvPr/>
            </p:nvSpPr>
            <p:spPr>
              <a:xfrm>
                <a:off x="4311397" y="5444062"/>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5" name="Oval 864"/>
              <p:cNvSpPr/>
              <p:nvPr/>
            </p:nvSpPr>
            <p:spPr>
              <a:xfrm>
                <a:off x="4079959" y="5534890"/>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6" name="Oval 865"/>
              <p:cNvSpPr/>
              <p:nvPr/>
            </p:nvSpPr>
            <p:spPr>
              <a:xfrm>
                <a:off x="3957228" y="5233342"/>
                <a:ext cx="364691" cy="35967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7" name="Oval 866"/>
              <p:cNvSpPr/>
              <p:nvPr/>
            </p:nvSpPr>
            <p:spPr>
              <a:xfrm>
                <a:off x="4090480" y="4939063"/>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8" name="Oval 867"/>
              <p:cNvSpPr/>
              <p:nvPr/>
            </p:nvSpPr>
            <p:spPr>
              <a:xfrm>
                <a:off x="4244772" y="4266939"/>
                <a:ext cx="669768"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9" name="Oval 868"/>
              <p:cNvSpPr/>
              <p:nvPr/>
            </p:nvSpPr>
            <p:spPr>
              <a:xfrm>
                <a:off x="5047793" y="5084386"/>
                <a:ext cx="669770"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0" name="Oval 869"/>
              <p:cNvSpPr/>
              <p:nvPr/>
            </p:nvSpPr>
            <p:spPr>
              <a:xfrm>
                <a:off x="4791809" y="4535788"/>
                <a:ext cx="669768"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1" name="Oval 870"/>
              <p:cNvSpPr/>
              <p:nvPr/>
            </p:nvSpPr>
            <p:spPr>
              <a:xfrm>
                <a:off x="3431231" y="5084386"/>
                <a:ext cx="669768" cy="66848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2" name="Oval 871"/>
              <p:cNvSpPr/>
              <p:nvPr/>
            </p:nvSpPr>
            <p:spPr>
              <a:xfrm>
                <a:off x="3694228" y="4535788"/>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3" name="Oval 872"/>
              <p:cNvSpPr/>
              <p:nvPr/>
            </p:nvSpPr>
            <p:spPr>
              <a:xfrm>
                <a:off x="4244772" y="5887299"/>
                <a:ext cx="669768"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4" name="Oval 873"/>
              <p:cNvSpPr/>
              <p:nvPr/>
            </p:nvSpPr>
            <p:spPr>
              <a:xfrm>
                <a:off x="3690723" y="5625716"/>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5" name="Oval 874"/>
              <p:cNvSpPr/>
              <p:nvPr/>
            </p:nvSpPr>
            <p:spPr>
              <a:xfrm>
                <a:off x="4802328" y="5643883"/>
                <a:ext cx="669770" cy="66485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6" name="Oval 875"/>
              <p:cNvSpPr/>
              <p:nvPr/>
            </p:nvSpPr>
            <p:spPr>
              <a:xfrm>
                <a:off x="4830381" y="5233342"/>
                <a:ext cx="364691" cy="35967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7" name="Oval 876"/>
              <p:cNvSpPr/>
              <p:nvPr/>
            </p:nvSpPr>
            <p:spPr>
              <a:xfrm>
                <a:off x="4392051" y="5662047"/>
                <a:ext cx="361183" cy="3633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8" name="Oval 877"/>
              <p:cNvSpPr/>
              <p:nvPr/>
            </p:nvSpPr>
            <p:spPr>
              <a:xfrm>
                <a:off x="4700636" y="5542156"/>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9" name="Oval 878"/>
              <p:cNvSpPr/>
              <p:nvPr/>
            </p:nvSpPr>
            <p:spPr>
              <a:xfrm>
                <a:off x="4392051" y="4801005"/>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0" name="Oval 879"/>
              <p:cNvSpPr/>
              <p:nvPr/>
            </p:nvSpPr>
            <p:spPr>
              <a:xfrm>
                <a:off x="4693623" y="4939063"/>
                <a:ext cx="361183"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1" name="Oval 880"/>
              <p:cNvSpPr/>
              <p:nvPr/>
            </p:nvSpPr>
            <p:spPr>
              <a:xfrm>
                <a:off x="4458676" y="5298738"/>
                <a:ext cx="234946"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2" name="Oval 881"/>
              <p:cNvSpPr/>
              <p:nvPr/>
            </p:nvSpPr>
            <p:spPr>
              <a:xfrm>
                <a:off x="4244772" y="5883667"/>
                <a:ext cx="669768"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3" name="Oval 882"/>
              <p:cNvSpPr/>
              <p:nvPr/>
            </p:nvSpPr>
            <p:spPr>
              <a:xfrm>
                <a:off x="4802328" y="5647515"/>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4" name="Oval 883"/>
              <p:cNvSpPr/>
              <p:nvPr/>
            </p:nvSpPr>
            <p:spPr>
              <a:xfrm>
                <a:off x="5051300" y="5095285"/>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5" name="Oval 884"/>
              <p:cNvSpPr/>
              <p:nvPr/>
            </p:nvSpPr>
            <p:spPr>
              <a:xfrm>
                <a:off x="4791809" y="4543054"/>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6" name="Oval 885"/>
              <p:cNvSpPr/>
              <p:nvPr/>
            </p:nvSpPr>
            <p:spPr>
              <a:xfrm>
                <a:off x="4244772" y="4266939"/>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7" name="Oval 886"/>
              <p:cNvSpPr/>
              <p:nvPr/>
            </p:nvSpPr>
            <p:spPr>
              <a:xfrm>
                <a:off x="4458676" y="5502191"/>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8" name="Oval 887"/>
              <p:cNvSpPr/>
              <p:nvPr/>
            </p:nvSpPr>
            <p:spPr>
              <a:xfrm>
                <a:off x="4602450" y="5440430"/>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9" name="Oval 888"/>
              <p:cNvSpPr/>
              <p:nvPr/>
            </p:nvSpPr>
            <p:spPr>
              <a:xfrm>
                <a:off x="4662062" y="5298738"/>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0" name="Oval 889"/>
              <p:cNvSpPr/>
              <p:nvPr/>
            </p:nvSpPr>
            <p:spPr>
              <a:xfrm>
                <a:off x="4602450" y="5153414"/>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1" name="Oval 890"/>
              <p:cNvSpPr/>
              <p:nvPr/>
            </p:nvSpPr>
            <p:spPr>
              <a:xfrm>
                <a:off x="4458676" y="5098919"/>
                <a:ext cx="234946"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2" name="Oval 891"/>
              <p:cNvSpPr/>
              <p:nvPr/>
            </p:nvSpPr>
            <p:spPr>
              <a:xfrm>
                <a:off x="4830381" y="5229710"/>
                <a:ext cx="364691" cy="3633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3" name="Oval 892"/>
              <p:cNvSpPr/>
              <p:nvPr/>
            </p:nvSpPr>
            <p:spPr>
              <a:xfrm>
                <a:off x="4385038" y="4801005"/>
                <a:ext cx="364691"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4" name="Group 441"/>
            <p:cNvGrpSpPr>
              <a:grpSpLocks/>
            </p:cNvGrpSpPr>
            <p:nvPr/>
          </p:nvGrpSpPr>
          <p:grpSpPr bwMode="auto">
            <a:xfrm rot="-8100000">
              <a:off x="3886194" y="4865713"/>
              <a:ext cx="914399" cy="914395"/>
              <a:chOff x="3429000" y="4267200"/>
              <a:chExt cx="2288556" cy="2286000"/>
            </a:xfrm>
          </p:grpSpPr>
          <p:sp>
            <p:nvSpPr>
              <p:cNvPr id="820" name="Oval 819"/>
              <p:cNvSpPr/>
              <p:nvPr/>
            </p:nvSpPr>
            <p:spPr>
              <a:xfrm>
                <a:off x="4458676" y="5102049"/>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1" name="Oval 820"/>
              <p:cNvSpPr/>
              <p:nvPr/>
            </p:nvSpPr>
            <p:spPr>
              <a:xfrm>
                <a:off x="4457390" y="5501329"/>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2" name="Oval 821"/>
              <p:cNvSpPr/>
              <p:nvPr/>
            </p:nvSpPr>
            <p:spPr>
              <a:xfrm>
                <a:off x="4602700" y="5156538"/>
                <a:ext cx="236413"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3" name="Oval 822"/>
              <p:cNvSpPr/>
              <p:nvPr/>
            </p:nvSpPr>
            <p:spPr>
              <a:xfrm>
                <a:off x="4601414" y="5446839"/>
                <a:ext cx="236413"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4" name="Oval 823"/>
              <p:cNvSpPr/>
              <p:nvPr/>
            </p:nvSpPr>
            <p:spPr>
              <a:xfrm>
                <a:off x="4659281" y="5300193"/>
                <a:ext cx="236413" cy="2346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5" name="Oval 824"/>
              <p:cNvSpPr/>
              <p:nvPr/>
            </p:nvSpPr>
            <p:spPr>
              <a:xfrm>
                <a:off x="4253461" y="5298955"/>
                <a:ext cx="232777"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6" name="Oval 825"/>
              <p:cNvSpPr/>
              <p:nvPr/>
            </p:nvSpPr>
            <p:spPr>
              <a:xfrm>
                <a:off x="4314653" y="5156538"/>
                <a:ext cx="236413"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7" name="Oval 826"/>
              <p:cNvSpPr/>
              <p:nvPr/>
            </p:nvSpPr>
            <p:spPr>
              <a:xfrm>
                <a:off x="4313367" y="5446839"/>
                <a:ext cx="236413"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8" name="Oval 827"/>
              <p:cNvSpPr/>
              <p:nvPr/>
            </p:nvSpPr>
            <p:spPr>
              <a:xfrm>
                <a:off x="4079975" y="5533125"/>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 name="Oval 828"/>
              <p:cNvSpPr/>
              <p:nvPr/>
            </p:nvSpPr>
            <p:spPr>
              <a:xfrm>
                <a:off x="3964774" y="5232190"/>
                <a:ext cx="360078"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0" name="Oval 829"/>
              <p:cNvSpPr/>
              <p:nvPr/>
            </p:nvSpPr>
            <p:spPr>
              <a:xfrm>
                <a:off x="4090263" y="4938690"/>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1" name="Oval 830"/>
              <p:cNvSpPr/>
              <p:nvPr/>
            </p:nvSpPr>
            <p:spPr>
              <a:xfrm>
                <a:off x="4239695" y="4262474"/>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2" name="Oval 831"/>
              <p:cNvSpPr/>
              <p:nvPr/>
            </p:nvSpPr>
            <p:spPr>
              <a:xfrm>
                <a:off x="5044684" y="5087253"/>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3" name="Oval 832"/>
              <p:cNvSpPr/>
              <p:nvPr/>
            </p:nvSpPr>
            <p:spPr>
              <a:xfrm>
                <a:off x="4784926" y="4539877"/>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4" name="Oval 833"/>
              <p:cNvSpPr/>
              <p:nvPr/>
            </p:nvSpPr>
            <p:spPr>
              <a:xfrm>
                <a:off x="3429563" y="5087253"/>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5" name="Oval 834"/>
              <p:cNvSpPr/>
              <p:nvPr/>
            </p:nvSpPr>
            <p:spPr>
              <a:xfrm>
                <a:off x="3689319" y="4534923"/>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6" name="Oval 835"/>
              <p:cNvSpPr/>
              <p:nvPr/>
            </p:nvSpPr>
            <p:spPr>
              <a:xfrm>
                <a:off x="4239695" y="5887263"/>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7" name="Oval 836"/>
              <p:cNvSpPr/>
              <p:nvPr/>
            </p:nvSpPr>
            <p:spPr>
              <a:xfrm>
                <a:off x="3686747" y="5627198"/>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8" name="Oval 837"/>
              <p:cNvSpPr/>
              <p:nvPr/>
            </p:nvSpPr>
            <p:spPr>
              <a:xfrm>
                <a:off x="4801643" y="5641545"/>
                <a:ext cx="669234" cy="66902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9" name="Oval 838"/>
              <p:cNvSpPr/>
              <p:nvPr/>
            </p:nvSpPr>
            <p:spPr>
              <a:xfrm>
                <a:off x="4830954" y="5230952"/>
                <a:ext cx="363714"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0" name="Oval 839"/>
              <p:cNvSpPr/>
              <p:nvPr/>
            </p:nvSpPr>
            <p:spPr>
              <a:xfrm>
                <a:off x="4391702" y="5668110"/>
                <a:ext cx="360076"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1" name="Oval 840"/>
              <p:cNvSpPr/>
              <p:nvPr/>
            </p:nvSpPr>
            <p:spPr>
              <a:xfrm>
                <a:off x="4702894" y="5541791"/>
                <a:ext cx="360078"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2" name="Oval 841"/>
              <p:cNvSpPr/>
              <p:nvPr/>
            </p:nvSpPr>
            <p:spPr>
              <a:xfrm>
                <a:off x="4394273" y="4798747"/>
                <a:ext cx="360078"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3" name="Oval 842"/>
              <p:cNvSpPr/>
              <p:nvPr/>
            </p:nvSpPr>
            <p:spPr>
              <a:xfrm>
                <a:off x="4695180" y="4939927"/>
                <a:ext cx="360076"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4" name="Oval 843"/>
              <p:cNvSpPr/>
              <p:nvPr/>
            </p:nvSpPr>
            <p:spPr>
              <a:xfrm>
                <a:off x="4458676" y="5300194"/>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5" name="Oval 844"/>
              <p:cNvSpPr/>
              <p:nvPr/>
            </p:nvSpPr>
            <p:spPr>
              <a:xfrm>
                <a:off x="4239695" y="5882311"/>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6" name="Oval 845"/>
              <p:cNvSpPr/>
              <p:nvPr/>
            </p:nvSpPr>
            <p:spPr>
              <a:xfrm>
                <a:off x="4795214" y="5649489"/>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7" name="Oval 846"/>
              <p:cNvSpPr/>
              <p:nvPr/>
            </p:nvSpPr>
            <p:spPr>
              <a:xfrm>
                <a:off x="5047255" y="5094684"/>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8" name="Oval 847"/>
              <p:cNvSpPr/>
              <p:nvPr/>
            </p:nvSpPr>
            <p:spPr>
              <a:xfrm>
                <a:off x="4784926" y="4539877"/>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9" name="Oval 848"/>
              <p:cNvSpPr/>
              <p:nvPr/>
            </p:nvSpPr>
            <p:spPr>
              <a:xfrm>
                <a:off x="4239695" y="4262474"/>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0" name="Oval 849"/>
              <p:cNvSpPr/>
              <p:nvPr/>
            </p:nvSpPr>
            <p:spPr>
              <a:xfrm>
                <a:off x="4452779" y="5505044"/>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1" name="Oval 850"/>
              <p:cNvSpPr/>
              <p:nvPr/>
            </p:nvSpPr>
            <p:spPr>
              <a:xfrm>
                <a:off x="4602700" y="5443848"/>
                <a:ext cx="236413"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2" name="Oval 851"/>
              <p:cNvSpPr/>
              <p:nvPr/>
            </p:nvSpPr>
            <p:spPr>
              <a:xfrm>
                <a:off x="4659814" y="5298956"/>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3" name="Oval 852"/>
              <p:cNvSpPr/>
              <p:nvPr/>
            </p:nvSpPr>
            <p:spPr>
              <a:xfrm>
                <a:off x="4602700" y="5156538"/>
                <a:ext cx="236413"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4" name="Oval 853"/>
              <p:cNvSpPr/>
              <p:nvPr/>
            </p:nvSpPr>
            <p:spPr>
              <a:xfrm>
                <a:off x="4456638" y="5098334"/>
                <a:ext cx="232777"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5" name="Oval 854"/>
              <p:cNvSpPr/>
              <p:nvPr/>
            </p:nvSpPr>
            <p:spPr>
              <a:xfrm>
                <a:off x="4836630" y="5234666"/>
                <a:ext cx="360078"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6" name="Oval 855"/>
              <p:cNvSpPr/>
              <p:nvPr/>
            </p:nvSpPr>
            <p:spPr>
              <a:xfrm>
                <a:off x="4386025" y="4802465"/>
                <a:ext cx="363714"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5" name="Group 479"/>
            <p:cNvGrpSpPr>
              <a:grpSpLocks/>
            </p:cNvGrpSpPr>
            <p:nvPr/>
          </p:nvGrpSpPr>
          <p:grpSpPr bwMode="auto">
            <a:xfrm rot="-5400000">
              <a:off x="4994690" y="4876803"/>
              <a:ext cx="914399" cy="914395"/>
              <a:chOff x="3429000" y="4267200"/>
              <a:chExt cx="2288556" cy="2286000"/>
            </a:xfrm>
          </p:grpSpPr>
          <p:sp>
            <p:nvSpPr>
              <p:cNvPr id="783" name="Oval 782"/>
              <p:cNvSpPr/>
              <p:nvPr/>
            </p:nvSpPr>
            <p:spPr>
              <a:xfrm>
                <a:off x="4454392" y="5102355"/>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4" name="Oval 783"/>
              <p:cNvSpPr/>
              <p:nvPr/>
            </p:nvSpPr>
            <p:spPr>
              <a:xfrm>
                <a:off x="4454391" y="5501666"/>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5" name="Oval 784"/>
              <p:cNvSpPr/>
              <p:nvPr/>
            </p:nvSpPr>
            <p:spPr>
              <a:xfrm>
                <a:off x="4599878" y="5158399"/>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6" name="Oval 785"/>
              <p:cNvSpPr/>
              <p:nvPr/>
            </p:nvSpPr>
            <p:spPr>
              <a:xfrm>
                <a:off x="4599877" y="5445622"/>
                <a:ext cx="236415" cy="2346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7" name="Oval 786"/>
              <p:cNvSpPr/>
              <p:nvPr/>
            </p:nvSpPr>
            <p:spPr>
              <a:xfrm>
                <a:off x="4654435" y="5302009"/>
                <a:ext cx="236413"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8" name="Oval 787"/>
              <p:cNvSpPr/>
              <p:nvPr/>
            </p:nvSpPr>
            <p:spPr>
              <a:xfrm>
                <a:off x="4250712" y="5298508"/>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9" name="Oval 788"/>
              <p:cNvSpPr/>
              <p:nvPr/>
            </p:nvSpPr>
            <p:spPr>
              <a:xfrm>
                <a:off x="4308906" y="5154895"/>
                <a:ext cx="236415"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0" name="Oval 789"/>
              <p:cNvSpPr/>
              <p:nvPr/>
            </p:nvSpPr>
            <p:spPr>
              <a:xfrm>
                <a:off x="4308906" y="5442120"/>
                <a:ext cx="236415"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1" name="Oval 790"/>
              <p:cNvSpPr/>
              <p:nvPr/>
            </p:nvSpPr>
            <p:spPr>
              <a:xfrm>
                <a:off x="4076128" y="5529688"/>
                <a:ext cx="363714"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2" name="Oval 791"/>
              <p:cNvSpPr/>
              <p:nvPr/>
            </p:nvSpPr>
            <p:spPr>
              <a:xfrm>
                <a:off x="3959740" y="5231954"/>
                <a:ext cx="360078"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3" name="Oval 792"/>
              <p:cNvSpPr/>
              <p:nvPr/>
            </p:nvSpPr>
            <p:spPr>
              <a:xfrm>
                <a:off x="4087042" y="4937725"/>
                <a:ext cx="363714" cy="3607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4" name="Oval 793"/>
              <p:cNvSpPr/>
              <p:nvPr/>
            </p:nvSpPr>
            <p:spPr>
              <a:xfrm>
                <a:off x="4236164" y="4268703"/>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5" name="Oval 794"/>
              <p:cNvSpPr/>
              <p:nvPr/>
            </p:nvSpPr>
            <p:spPr>
              <a:xfrm>
                <a:off x="5039973" y="5091846"/>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6" name="Oval 795"/>
              <p:cNvSpPr/>
              <p:nvPr/>
            </p:nvSpPr>
            <p:spPr>
              <a:xfrm>
                <a:off x="4781735" y="4541916"/>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7" name="Oval 796"/>
              <p:cNvSpPr/>
              <p:nvPr/>
            </p:nvSpPr>
            <p:spPr>
              <a:xfrm>
                <a:off x="3425082" y="5088344"/>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8" name="Oval 797"/>
              <p:cNvSpPr/>
              <p:nvPr/>
            </p:nvSpPr>
            <p:spPr>
              <a:xfrm>
                <a:off x="3686956" y="4534911"/>
                <a:ext cx="669234" cy="66201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9" name="Oval 798"/>
              <p:cNvSpPr/>
              <p:nvPr/>
            </p:nvSpPr>
            <p:spPr>
              <a:xfrm>
                <a:off x="4236164" y="5886969"/>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0" name="Oval 799"/>
              <p:cNvSpPr/>
              <p:nvPr/>
            </p:nvSpPr>
            <p:spPr>
              <a:xfrm>
                <a:off x="3683318" y="5624262"/>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1" name="Oval 800"/>
              <p:cNvSpPr/>
              <p:nvPr/>
            </p:nvSpPr>
            <p:spPr>
              <a:xfrm>
                <a:off x="4796283" y="5645279"/>
                <a:ext cx="669234" cy="66552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2" name="Oval 801"/>
              <p:cNvSpPr/>
              <p:nvPr/>
            </p:nvSpPr>
            <p:spPr>
              <a:xfrm>
                <a:off x="4825379" y="5235458"/>
                <a:ext cx="363714"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3" name="Oval 802"/>
              <p:cNvSpPr/>
              <p:nvPr/>
            </p:nvSpPr>
            <p:spPr>
              <a:xfrm>
                <a:off x="4388922" y="5669798"/>
                <a:ext cx="360078" cy="35728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4" name="Oval 803"/>
              <p:cNvSpPr/>
              <p:nvPr/>
            </p:nvSpPr>
            <p:spPr>
              <a:xfrm>
                <a:off x="4698082" y="5540196"/>
                <a:ext cx="360076" cy="360783"/>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5" name="Oval 804"/>
              <p:cNvSpPr/>
              <p:nvPr/>
            </p:nvSpPr>
            <p:spPr>
              <a:xfrm>
                <a:off x="4388921" y="4801117"/>
                <a:ext cx="360078"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6" name="Oval 805"/>
              <p:cNvSpPr/>
              <p:nvPr/>
            </p:nvSpPr>
            <p:spPr>
              <a:xfrm>
                <a:off x="4690806" y="4941228"/>
                <a:ext cx="360076" cy="3607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7" name="Oval 806"/>
              <p:cNvSpPr/>
              <p:nvPr/>
            </p:nvSpPr>
            <p:spPr>
              <a:xfrm>
                <a:off x="4454392" y="5302010"/>
                <a:ext cx="236415" cy="231181"/>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8" name="Oval 807"/>
              <p:cNvSpPr/>
              <p:nvPr/>
            </p:nvSpPr>
            <p:spPr>
              <a:xfrm>
                <a:off x="4236164" y="5883465"/>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9" name="Oval 808"/>
              <p:cNvSpPr/>
              <p:nvPr/>
            </p:nvSpPr>
            <p:spPr>
              <a:xfrm>
                <a:off x="4792647" y="5648782"/>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0" name="Oval 809"/>
              <p:cNvSpPr/>
              <p:nvPr/>
            </p:nvSpPr>
            <p:spPr>
              <a:xfrm>
                <a:off x="5043609" y="5095349"/>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1" name="Oval 810"/>
              <p:cNvSpPr/>
              <p:nvPr/>
            </p:nvSpPr>
            <p:spPr>
              <a:xfrm>
                <a:off x="4781735" y="4541916"/>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2" name="Oval 811"/>
              <p:cNvSpPr/>
              <p:nvPr/>
            </p:nvSpPr>
            <p:spPr>
              <a:xfrm>
                <a:off x="4236164" y="4268703"/>
                <a:ext cx="669234" cy="66552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3" name="Oval 812"/>
              <p:cNvSpPr/>
              <p:nvPr/>
            </p:nvSpPr>
            <p:spPr>
              <a:xfrm>
                <a:off x="4450756" y="5505169"/>
                <a:ext cx="232777" cy="2346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4" name="Oval 813"/>
              <p:cNvSpPr/>
              <p:nvPr/>
            </p:nvSpPr>
            <p:spPr>
              <a:xfrm>
                <a:off x="4599877" y="5445622"/>
                <a:ext cx="236415"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5" name="Oval 814"/>
              <p:cNvSpPr/>
              <p:nvPr/>
            </p:nvSpPr>
            <p:spPr>
              <a:xfrm>
                <a:off x="4654436" y="5302010"/>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6" name="Oval 815"/>
              <p:cNvSpPr/>
              <p:nvPr/>
            </p:nvSpPr>
            <p:spPr>
              <a:xfrm>
                <a:off x="4599877" y="5158398"/>
                <a:ext cx="236415" cy="234683"/>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7" name="Oval 816"/>
              <p:cNvSpPr/>
              <p:nvPr/>
            </p:nvSpPr>
            <p:spPr>
              <a:xfrm>
                <a:off x="4450756" y="5102355"/>
                <a:ext cx="232777" cy="2311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8" name="Oval 817"/>
              <p:cNvSpPr/>
              <p:nvPr/>
            </p:nvSpPr>
            <p:spPr>
              <a:xfrm>
                <a:off x="4832653" y="5235457"/>
                <a:ext cx="360078" cy="360781"/>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9" name="Oval 818"/>
              <p:cNvSpPr/>
              <p:nvPr/>
            </p:nvSpPr>
            <p:spPr>
              <a:xfrm>
                <a:off x="4381649" y="4804621"/>
                <a:ext cx="363714" cy="35728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6" name="Group 517"/>
            <p:cNvGrpSpPr>
              <a:grpSpLocks/>
            </p:cNvGrpSpPr>
            <p:nvPr/>
          </p:nvGrpSpPr>
          <p:grpSpPr bwMode="auto">
            <a:xfrm rot="-2700000">
              <a:off x="2823297" y="5982815"/>
              <a:ext cx="914399" cy="914395"/>
              <a:chOff x="3429000" y="4267200"/>
              <a:chExt cx="2288556" cy="2286000"/>
            </a:xfrm>
          </p:grpSpPr>
          <p:sp>
            <p:nvSpPr>
              <p:cNvPr id="746" name="Oval 745"/>
              <p:cNvSpPr/>
              <p:nvPr/>
            </p:nvSpPr>
            <p:spPr>
              <a:xfrm>
                <a:off x="4454036" y="5095643"/>
                <a:ext cx="234944"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7" name="Oval 746"/>
              <p:cNvSpPr/>
              <p:nvPr/>
            </p:nvSpPr>
            <p:spPr>
              <a:xfrm>
                <a:off x="4452797" y="5499504"/>
                <a:ext cx="234944"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8" name="Oval 747"/>
              <p:cNvSpPr/>
              <p:nvPr/>
            </p:nvSpPr>
            <p:spPr>
              <a:xfrm>
                <a:off x="4599091" y="5152692"/>
                <a:ext cx="234944" cy="232518"/>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9" name="Oval 748"/>
              <p:cNvSpPr/>
              <p:nvPr/>
            </p:nvSpPr>
            <p:spPr>
              <a:xfrm>
                <a:off x="4600330" y="5442456"/>
                <a:ext cx="234946"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0" name="Oval 749"/>
              <p:cNvSpPr/>
              <p:nvPr/>
            </p:nvSpPr>
            <p:spPr>
              <a:xfrm>
                <a:off x="4657361" y="5296023"/>
                <a:ext cx="234944" cy="23615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1" name="Oval 750"/>
              <p:cNvSpPr/>
              <p:nvPr/>
            </p:nvSpPr>
            <p:spPr>
              <a:xfrm>
                <a:off x="4255669" y="5296022"/>
                <a:ext cx="234946" cy="236152"/>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2" name="Oval 751"/>
              <p:cNvSpPr/>
              <p:nvPr/>
            </p:nvSpPr>
            <p:spPr>
              <a:xfrm>
                <a:off x="4308982" y="5155260"/>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3" name="Oval 752"/>
              <p:cNvSpPr/>
              <p:nvPr/>
            </p:nvSpPr>
            <p:spPr>
              <a:xfrm>
                <a:off x="4310221" y="5439887"/>
                <a:ext cx="234944"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4" name="Oval 753"/>
              <p:cNvSpPr/>
              <p:nvPr/>
            </p:nvSpPr>
            <p:spPr>
              <a:xfrm>
                <a:off x="4083449" y="5532263"/>
                <a:ext cx="361185"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5" name="Oval 754"/>
              <p:cNvSpPr/>
              <p:nvPr/>
            </p:nvSpPr>
            <p:spPr>
              <a:xfrm>
                <a:off x="3959470" y="5229123"/>
                <a:ext cx="361185"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6" name="Oval 755"/>
              <p:cNvSpPr/>
              <p:nvPr/>
            </p:nvSpPr>
            <p:spPr>
              <a:xfrm>
                <a:off x="4093367" y="4936258"/>
                <a:ext cx="361185"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7" name="Oval 756"/>
              <p:cNvSpPr/>
              <p:nvPr/>
            </p:nvSpPr>
            <p:spPr>
              <a:xfrm>
                <a:off x="4244577" y="4266018"/>
                <a:ext cx="666262" cy="66485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8" name="Oval 757"/>
              <p:cNvSpPr/>
              <p:nvPr/>
            </p:nvSpPr>
            <p:spPr>
              <a:xfrm>
                <a:off x="5044237" y="5084992"/>
                <a:ext cx="666262"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9" name="Oval 758"/>
              <p:cNvSpPr/>
              <p:nvPr/>
            </p:nvSpPr>
            <p:spPr>
              <a:xfrm>
                <a:off x="4785850" y="4536513"/>
                <a:ext cx="669768" cy="66848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0" name="Oval 759"/>
              <p:cNvSpPr/>
              <p:nvPr/>
            </p:nvSpPr>
            <p:spPr>
              <a:xfrm>
                <a:off x="3429523" y="5083707"/>
                <a:ext cx="669770" cy="66848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1" name="Oval 760"/>
              <p:cNvSpPr/>
              <p:nvPr/>
            </p:nvSpPr>
            <p:spPr>
              <a:xfrm>
                <a:off x="3693597" y="4534476"/>
                <a:ext cx="669770"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2" name="Oval 761"/>
              <p:cNvSpPr/>
              <p:nvPr/>
            </p:nvSpPr>
            <p:spPr>
              <a:xfrm>
                <a:off x="4244576" y="5884477"/>
                <a:ext cx="666262" cy="664857"/>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3" name="Oval 762"/>
              <p:cNvSpPr/>
              <p:nvPr/>
            </p:nvSpPr>
            <p:spPr>
              <a:xfrm>
                <a:off x="3689152" y="5622443"/>
                <a:ext cx="666262"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4" name="Oval 763"/>
              <p:cNvSpPr/>
              <p:nvPr/>
            </p:nvSpPr>
            <p:spPr>
              <a:xfrm>
                <a:off x="4797006" y="5641710"/>
                <a:ext cx="669770" cy="66485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5" name="Oval 764"/>
              <p:cNvSpPr/>
              <p:nvPr/>
            </p:nvSpPr>
            <p:spPr>
              <a:xfrm>
                <a:off x="4832279" y="5229123"/>
                <a:ext cx="361185"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6" name="Oval 765"/>
              <p:cNvSpPr/>
              <p:nvPr/>
            </p:nvSpPr>
            <p:spPr>
              <a:xfrm>
                <a:off x="4386683" y="5664034"/>
                <a:ext cx="364691" cy="36330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7" name="Oval 766"/>
              <p:cNvSpPr/>
              <p:nvPr/>
            </p:nvSpPr>
            <p:spPr>
              <a:xfrm>
                <a:off x="4695390" y="5541255"/>
                <a:ext cx="364691"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8" name="Oval 767"/>
              <p:cNvSpPr/>
              <p:nvPr/>
            </p:nvSpPr>
            <p:spPr>
              <a:xfrm>
                <a:off x="4385443" y="4798817"/>
                <a:ext cx="364691"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9" name="Oval 768"/>
              <p:cNvSpPr/>
              <p:nvPr/>
            </p:nvSpPr>
            <p:spPr>
              <a:xfrm>
                <a:off x="4687951" y="4937543"/>
                <a:ext cx="364691" cy="35967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0" name="Oval 769"/>
              <p:cNvSpPr/>
              <p:nvPr/>
            </p:nvSpPr>
            <p:spPr>
              <a:xfrm>
                <a:off x="4454035" y="5296022"/>
                <a:ext cx="234946" cy="236152"/>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1" name="Oval 770"/>
              <p:cNvSpPr/>
              <p:nvPr/>
            </p:nvSpPr>
            <p:spPr>
              <a:xfrm>
                <a:off x="4242097" y="5881909"/>
                <a:ext cx="666262"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2" name="Oval 771"/>
              <p:cNvSpPr/>
              <p:nvPr/>
            </p:nvSpPr>
            <p:spPr>
              <a:xfrm>
                <a:off x="4799487" y="5644279"/>
                <a:ext cx="669768"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3" name="Oval 772"/>
              <p:cNvSpPr/>
              <p:nvPr/>
            </p:nvSpPr>
            <p:spPr>
              <a:xfrm>
                <a:off x="5044965" y="5091946"/>
                <a:ext cx="669768" cy="66485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4" name="Oval 773"/>
              <p:cNvSpPr/>
              <p:nvPr/>
            </p:nvSpPr>
            <p:spPr>
              <a:xfrm>
                <a:off x="4787088" y="4542184"/>
                <a:ext cx="669770"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5" name="Oval 774"/>
              <p:cNvSpPr/>
              <p:nvPr/>
            </p:nvSpPr>
            <p:spPr>
              <a:xfrm>
                <a:off x="4244577" y="4266018"/>
                <a:ext cx="666262" cy="66485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6" name="Oval 775"/>
              <p:cNvSpPr/>
              <p:nvPr/>
            </p:nvSpPr>
            <p:spPr>
              <a:xfrm>
                <a:off x="4452795" y="5504643"/>
                <a:ext cx="234946"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7" name="Oval 776"/>
              <p:cNvSpPr/>
              <p:nvPr/>
            </p:nvSpPr>
            <p:spPr>
              <a:xfrm>
                <a:off x="4599091" y="5440418"/>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8" name="Oval 777"/>
              <p:cNvSpPr/>
              <p:nvPr/>
            </p:nvSpPr>
            <p:spPr>
              <a:xfrm>
                <a:off x="4657361" y="5296023"/>
                <a:ext cx="234944"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9" name="Oval 778"/>
              <p:cNvSpPr/>
              <p:nvPr/>
            </p:nvSpPr>
            <p:spPr>
              <a:xfrm>
                <a:off x="4599091" y="5152692"/>
                <a:ext cx="234944" cy="23251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0" name="Oval 779"/>
              <p:cNvSpPr/>
              <p:nvPr/>
            </p:nvSpPr>
            <p:spPr>
              <a:xfrm>
                <a:off x="4454036" y="5095643"/>
                <a:ext cx="234944" cy="23615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1" name="Oval 780"/>
              <p:cNvSpPr/>
              <p:nvPr/>
            </p:nvSpPr>
            <p:spPr>
              <a:xfrm>
                <a:off x="4831039" y="5228591"/>
                <a:ext cx="361185" cy="36330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2" name="Oval 781"/>
              <p:cNvSpPr/>
              <p:nvPr/>
            </p:nvSpPr>
            <p:spPr>
              <a:xfrm>
                <a:off x="4385956" y="4797533"/>
                <a:ext cx="361185" cy="35967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17" name="Group 593"/>
            <p:cNvGrpSpPr>
              <a:grpSpLocks/>
            </p:cNvGrpSpPr>
            <p:nvPr/>
          </p:nvGrpSpPr>
          <p:grpSpPr bwMode="auto">
            <a:xfrm>
              <a:off x="2819399" y="3758247"/>
              <a:ext cx="914399" cy="914403"/>
              <a:chOff x="3360252" y="2514600"/>
              <a:chExt cx="3640341" cy="3676860"/>
            </a:xfrm>
          </p:grpSpPr>
          <p:sp>
            <p:nvSpPr>
              <p:cNvPr id="681" name="Oval 680"/>
              <p:cNvSpPr/>
              <p:nvPr/>
            </p:nvSpPr>
            <p:spPr>
              <a:xfrm flipV="1">
                <a:off x="5524488" y="4688376"/>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2" name="Oval 681"/>
              <p:cNvSpPr/>
              <p:nvPr/>
            </p:nvSpPr>
            <p:spPr>
              <a:xfrm flipV="1">
                <a:off x="4994587" y="4483855"/>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3" name="Oval 682"/>
              <p:cNvSpPr/>
              <p:nvPr/>
            </p:nvSpPr>
            <p:spPr>
              <a:xfrm flipV="1">
                <a:off x="5223280" y="4396200"/>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4" name="Oval 683"/>
              <p:cNvSpPr/>
              <p:nvPr/>
            </p:nvSpPr>
            <p:spPr>
              <a:xfrm flipV="1">
                <a:off x="5312527" y="4162460"/>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5" name="Oval 684"/>
              <p:cNvSpPr/>
              <p:nvPr/>
            </p:nvSpPr>
            <p:spPr>
              <a:xfrm flipV="1">
                <a:off x="4648756" y="5126641"/>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6" name="Oval 685"/>
              <p:cNvSpPr/>
              <p:nvPr/>
            </p:nvSpPr>
            <p:spPr>
              <a:xfrm flipV="1">
                <a:off x="5591423" y="4068963"/>
                <a:ext cx="580104" cy="57266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7" name="Oval 686"/>
              <p:cNvSpPr/>
              <p:nvPr/>
            </p:nvSpPr>
            <p:spPr>
              <a:xfrm flipV="1">
                <a:off x="4883029" y="4758498"/>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88" name="Oval 687"/>
              <p:cNvSpPr/>
              <p:nvPr/>
            </p:nvSpPr>
            <p:spPr>
              <a:xfrm flipV="1">
                <a:off x="5368306" y="4536445"/>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9" name="Oval 688"/>
              <p:cNvSpPr/>
              <p:nvPr/>
            </p:nvSpPr>
            <p:spPr>
              <a:xfrm flipV="1">
                <a:off x="4994587" y="4162460"/>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0" name="Oval 689"/>
              <p:cNvSpPr/>
              <p:nvPr/>
            </p:nvSpPr>
            <p:spPr>
              <a:xfrm flipV="1">
                <a:off x="4648756" y="5126641"/>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1" name="Oval 690"/>
              <p:cNvSpPr/>
              <p:nvPr/>
            </p:nvSpPr>
            <p:spPr>
              <a:xfrm flipV="1">
                <a:off x="5318107" y="4162460"/>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2" name="Oval 691"/>
              <p:cNvSpPr/>
              <p:nvPr/>
            </p:nvSpPr>
            <p:spPr>
              <a:xfrm flipV="1">
                <a:off x="5591423" y="4063122"/>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3" name="Oval 692"/>
              <p:cNvSpPr/>
              <p:nvPr/>
            </p:nvSpPr>
            <p:spPr>
              <a:xfrm>
                <a:off x="5524488" y="2952854"/>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4" name="Oval 693"/>
              <p:cNvSpPr/>
              <p:nvPr/>
            </p:nvSpPr>
            <p:spPr>
              <a:xfrm>
                <a:off x="4994587" y="3846910"/>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5" name="Oval 694"/>
              <p:cNvSpPr/>
              <p:nvPr/>
            </p:nvSpPr>
            <p:spPr>
              <a:xfrm>
                <a:off x="5228860" y="3934565"/>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6" name="Oval 695"/>
              <p:cNvSpPr/>
              <p:nvPr/>
            </p:nvSpPr>
            <p:spPr>
              <a:xfrm>
                <a:off x="5318107" y="4168305"/>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7" name="Oval 696"/>
              <p:cNvSpPr/>
              <p:nvPr/>
            </p:nvSpPr>
            <p:spPr>
              <a:xfrm>
                <a:off x="5931678" y="3829381"/>
                <a:ext cx="1065381"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8" name="Oval 697"/>
              <p:cNvSpPr/>
              <p:nvPr/>
            </p:nvSpPr>
            <p:spPr>
              <a:xfrm>
                <a:off x="4654333" y="2514589"/>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9" name="Oval 698"/>
              <p:cNvSpPr/>
              <p:nvPr/>
            </p:nvSpPr>
            <p:spPr>
              <a:xfrm>
                <a:off x="5597003" y="4063122"/>
                <a:ext cx="580104" cy="57266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0" name="Oval 699"/>
              <p:cNvSpPr/>
              <p:nvPr/>
            </p:nvSpPr>
            <p:spPr>
              <a:xfrm>
                <a:off x="4888605" y="3367742"/>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1" name="Oval 700"/>
              <p:cNvSpPr/>
              <p:nvPr/>
            </p:nvSpPr>
            <p:spPr>
              <a:xfrm>
                <a:off x="4994587" y="4168305"/>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2" name="Oval 701"/>
              <p:cNvSpPr/>
              <p:nvPr/>
            </p:nvSpPr>
            <p:spPr>
              <a:xfrm>
                <a:off x="5368306" y="3589795"/>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3" name="Oval 702"/>
              <p:cNvSpPr/>
              <p:nvPr/>
            </p:nvSpPr>
            <p:spPr>
              <a:xfrm>
                <a:off x="5524488" y="2952854"/>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4" name="Oval 703"/>
              <p:cNvSpPr/>
              <p:nvPr/>
            </p:nvSpPr>
            <p:spPr>
              <a:xfrm>
                <a:off x="4654333" y="2514589"/>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5" name="Oval 704"/>
              <p:cNvSpPr/>
              <p:nvPr/>
            </p:nvSpPr>
            <p:spPr>
              <a:xfrm>
                <a:off x="4994587" y="3846910"/>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6" name="Oval 705"/>
              <p:cNvSpPr/>
              <p:nvPr/>
            </p:nvSpPr>
            <p:spPr>
              <a:xfrm>
                <a:off x="5597003" y="4063122"/>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07" name="Oval 706"/>
              <p:cNvSpPr/>
              <p:nvPr/>
            </p:nvSpPr>
            <p:spPr>
              <a:xfrm>
                <a:off x="4888605" y="3361900"/>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8" name="Oval 707"/>
              <p:cNvSpPr/>
              <p:nvPr/>
            </p:nvSpPr>
            <p:spPr>
              <a:xfrm flipV="1">
                <a:off x="5524488" y="4688376"/>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9" name="Oval 708"/>
              <p:cNvSpPr/>
              <p:nvPr/>
            </p:nvSpPr>
            <p:spPr>
              <a:xfrm flipV="1">
                <a:off x="5931678" y="3829381"/>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0" name="Oval 709"/>
              <p:cNvSpPr/>
              <p:nvPr/>
            </p:nvSpPr>
            <p:spPr>
              <a:xfrm flipV="1">
                <a:off x="4989008" y="4483855"/>
                <a:ext cx="379298"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1" name="Oval 710"/>
              <p:cNvSpPr/>
              <p:nvPr/>
            </p:nvSpPr>
            <p:spPr>
              <a:xfrm flipV="1">
                <a:off x="5362730" y="4536445"/>
                <a:ext cx="580104" cy="57266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2" name="Oval 711"/>
              <p:cNvSpPr/>
              <p:nvPr/>
            </p:nvSpPr>
            <p:spPr>
              <a:xfrm flipH="1" flipV="1">
                <a:off x="3767445" y="4688376"/>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3" name="Oval 712"/>
              <p:cNvSpPr/>
              <p:nvPr/>
            </p:nvSpPr>
            <p:spPr>
              <a:xfrm flipH="1" flipV="1">
                <a:off x="4994587" y="4483855"/>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4" name="Oval 713"/>
              <p:cNvSpPr/>
              <p:nvPr/>
            </p:nvSpPr>
            <p:spPr>
              <a:xfrm flipH="1" flipV="1">
                <a:off x="4760315" y="4396200"/>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5" name="Oval 714"/>
              <p:cNvSpPr/>
              <p:nvPr/>
            </p:nvSpPr>
            <p:spPr>
              <a:xfrm flipH="1" flipV="1">
                <a:off x="4671068" y="4162460"/>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6" name="Oval 715"/>
              <p:cNvSpPr/>
              <p:nvPr/>
            </p:nvSpPr>
            <p:spPr>
              <a:xfrm flipH="1" flipV="1">
                <a:off x="4185787" y="4068963"/>
                <a:ext cx="580104" cy="572664"/>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 name="Oval 716"/>
              <p:cNvSpPr/>
              <p:nvPr/>
            </p:nvSpPr>
            <p:spPr>
              <a:xfrm flipH="1" flipV="1">
                <a:off x="4414484" y="4536445"/>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8" name="Oval 717"/>
              <p:cNvSpPr/>
              <p:nvPr/>
            </p:nvSpPr>
            <p:spPr>
              <a:xfrm flipH="1" flipV="1">
                <a:off x="4994587" y="4162460"/>
                <a:ext cx="373719"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9" name="Oval 718"/>
              <p:cNvSpPr/>
              <p:nvPr/>
            </p:nvSpPr>
            <p:spPr>
              <a:xfrm flipH="1" flipV="1">
                <a:off x="4654333" y="5126641"/>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0" name="Oval 719"/>
              <p:cNvSpPr/>
              <p:nvPr/>
            </p:nvSpPr>
            <p:spPr>
              <a:xfrm flipH="1" flipV="1">
                <a:off x="4671068" y="4162460"/>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1" name="Oval 720"/>
              <p:cNvSpPr/>
              <p:nvPr/>
            </p:nvSpPr>
            <p:spPr>
              <a:xfrm flipH="1" flipV="1">
                <a:off x="4185787" y="4063122"/>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2" name="Oval 721"/>
              <p:cNvSpPr/>
              <p:nvPr/>
            </p:nvSpPr>
            <p:spPr>
              <a:xfrm flipH="1">
                <a:off x="3761866" y="2952854"/>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3" name="Oval 722"/>
              <p:cNvSpPr/>
              <p:nvPr/>
            </p:nvSpPr>
            <p:spPr>
              <a:xfrm flipH="1">
                <a:off x="4989008" y="3846910"/>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4" name="Oval 723"/>
              <p:cNvSpPr/>
              <p:nvPr/>
            </p:nvSpPr>
            <p:spPr>
              <a:xfrm flipH="1">
                <a:off x="4754735" y="3934565"/>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5" name="Oval 724"/>
              <p:cNvSpPr/>
              <p:nvPr/>
            </p:nvSpPr>
            <p:spPr>
              <a:xfrm flipH="1">
                <a:off x="4665488" y="4168305"/>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6" name="Oval 725"/>
              <p:cNvSpPr/>
              <p:nvPr/>
            </p:nvSpPr>
            <p:spPr>
              <a:xfrm flipH="1">
                <a:off x="3360256" y="3829381"/>
                <a:ext cx="1070960" cy="1063519"/>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 name="Oval 726"/>
              <p:cNvSpPr/>
              <p:nvPr/>
            </p:nvSpPr>
            <p:spPr>
              <a:xfrm flipH="1">
                <a:off x="4894185" y="3367742"/>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8" name="Oval 727"/>
              <p:cNvSpPr/>
              <p:nvPr/>
            </p:nvSpPr>
            <p:spPr>
              <a:xfrm flipH="1">
                <a:off x="4989008" y="4168305"/>
                <a:ext cx="379298" cy="373985"/>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9" name="Oval 728"/>
              <p:cNvSpPr/>
              <p:nvPr/>
            </p:nvSpPr>
            <p:spPr>
              <a:xfrm flipH="1">
                <a:off x="4408904" y="3589795"/>
                <a:ext cx="580104" cy="578510"/>
              </a:xfrm>
              <a:prstGeom prst="ellipse">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0" name="Oval 729"/>
              <p:cNvSpPr/>
              <p:nvPr/>
            </p:nvSpPr>
            <p:spPr>
              <a:xfrm flipH="1">
                <a:off x="3761866" y="2952854"/>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1" name="Oval 730"/>
              <p:cNvSpPr/>
              <p:nvPr/>
            </p:nvSpPr>
            <p:spPr>
              <a:xfrm flipH="1">
                <a:off x="4654333" y="2514589"/>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2" name="Oval 731"/>
              <p:cNvSpPr/>
              <p:nvPr/>
            </p:nvSpPr>
            <p:spPr>
              <a:xfrm flipH="1">
                <a:off x="4665488" y="4168305"/>
                <a:ext cx="379298"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3" name="Oval 732"/>
              <p:cNvSpPr/>
              <p:nvPr/>
            </p:nvSpPr>
            <p:spPr>
              <a:xfrm flipH="1">
                <a:off x="4760315" y="3940406"/>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4" name="Oval 733"/>
              <p:cNvSpPr/>
              <p:nvPr/>
            </p:nvSpPr>
            <p:spPr>
              <a:xfrm flipH="1">
                <a:off x="4989008" y="3846910"/>
                <a:ext cx="379298"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5" name="Oval 734"/>
              <p:cNvSpPr/>
              <p:nvPr/>
            </p:nvSpPr>
            <p:spPr>
              <a:xfrm flipH="1">
                <a:off x="4185787" y="4063122"/>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6" name="Oval 735"/>
              <p:cNvSpPr/>
              <p:nvPr/>
            </p:nvSpPr>
            <p:spPr>
              <a:xfrm flipH="1">
                <a:off x="4888605" y="3361900"/>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7" name="Oval 736"/>
              <p:cNvSpPr/>
              <p:nvPr/>
            </p:nvSpPr>
            <p:spPr>
              <a:xfrm flipH="1" flipV="1">
                <a:off x="3767445" y="4688376"/>
                <a:ext cx="1070960" cy="1063519"/>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8" name="Oval 737"/>
              <p:cNvSpPr/>
              <p:nvPr/>
            </p:nvSpPr>
            <p:spPr>
              <a:xfrm flipH="1" flipV="1">
                <a:off x="4994587" y="4483855"/>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9" name="Oval 738"/>
              <p:cNvSpPr/>
              <p:nvPr/>
            </p:nvSpPr>
            <p:spPr>
              <a:xfrm flipH="1" flipV="1">
                <a:off x="4760315" y="4390359"/>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0" name="Oval 739"/>
              <p:cNvSpPr/>
              <p:nvPr/>
            </p:nvSpPr>
            <p:spPr>
              <a:xfrm flipH="1" flipV="1">
                <a:off x="4414484" y="4536445"/>
                <a:ext cx="580104" cy="57266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1" name="Oval 740"/>
              <p:cNvSpPr/>
              <p:nvPr/>
            </p:nvSpPr>
            <p:spPr>
              <a:xfrm flipV="1">
                <a:off x="4877449" y="4764343"/>
                <a:ext cx="580104" cy="578506"/>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2" name="Oval 741"/>
              <p:cNvSpPr/>
              <p:nvPr/>
            </p:nvSpPr>
            <p:spPr>
              <a:xfrm flipV="1">
                <a:off x="5256748" y="4390359"/>
                <a:ext cx="379298"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3" name="Oval 742"/>
              <p:cNvSpPr/>
              <p:nvPr/>
            </p:nvSpPr>
            <p:spPr>
              <a:xfrm>
                <a:off x="5228860" y="3940406"/>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4" name="Oval 743"/>
              <p:cNvSpPr/>
              <p:nvPr/>
            </p:nvSpPr>
            <p:spPr>
              <a:xfrm>
                <a:off x="5318107" y="4168305"/>
                <a:ext cx="373719" cy="373985"/>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5" name="Oval 744"/>
              <p:cNvSpPr/>
              <p:nvPr/>
            </p:nvSpPr>
            <p:spPr>
              <a:xfrm>
                <a:off x="5373886" y="3595641"/>
                <a:ext cx="580104" cy="572664"/>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sp>
        <p:nvSpPr>
          <p:cNvPr id="387" name="Rectangle 386"/>
          <p:cNvSpPr/>
          <p:nvPr/>
        </p:nvSpPr>
        <p:spPr>
          <a:xfrm>
            <a:off x="2895600" y="3105150"/>
            <a:ext cx="1189038" cy="1189038"/>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8" name="Rectangle 387"/>
          <p:cNvSpPr/>
          <p:nvPr/>
        </p:nvSpPr>
        <p:spPr>
          <a:xfrm>
            <a:off x="2895600" y="2286000"/>
            <a:ext cx="3810000" cy="685800"/>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9" name="Rectangle 388"/>
          <p:cNvSpPr/>
          <p:nvPr/>
        </p:nvSpPr>
        <p:spPr>
          <a:xfrm>
            <a:off x="6781800" y="2362200"/>
            <a:ext cx="2209800" cy="533400"/>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0" name="Rectangle 389"/>
          <p:cNvSpPr/>
          <p:nvPr/>
        </p:nvSpPr>
        <p:spPr>
          <a:xfrm>
            <a:off x="2895600" y="3124200"/>
            <a:ext cx="3657600" cy="3581400"/>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subTnLst>
                                    <p:set>
                                      <p:cBhvr override="childStyle">
                                        <p:cTn dur="1" fill="hold" display="0" masterRel="nextClick" afterEffect="1"/>
                                        <p:tgtEl>
                                          <p:spTgt spid="387"/>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fade">
                                      <p:cBhvr>
                                        <p:cTn id="10" dur="500"/>
                                        <p:tgtEl>
                                          <p:spTgt spid="388"/>
                                        </p:tgtEl>
                                      </p:cBhvr>
                                    </p:animEffect>
                                  </p:childTnLst>
                                  <p:subTnLst>
                                    <p:set>
                                      <p:cBhvr override="childStyle">
                                        <p:cTn dur="1" fill="hold" display="0" masterRel="nextClick" afterEffect="1"/>
                                        <p:tgtEl>
                                          <p:spTgt spid="38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subTnLst>
                                    <p:set>
                                      <p:cBhvr override="childStyle">
                                        <p:cTn dur="1" fill="hold" display="0" masterRel="nextClick" afterEffect="1"/>
                                        <p:tgtEl>
                                          <p:spTgt spid="38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0"/>
                                        </p:tgtEl>
                                        <p:attrNameLst>
                                          <p:attrName>style.visibility</p:attrName>
                                        </p:attrNameLst>
                                      </p:cBhvr>
                                      <p:to>
                                        <p:strVal val="visible"/>
                                      </p:to>
                                    </p:set>
                                    <p:animEffect transition="in" filter="fade">
                                      <p:cBhvr>
                                        <p:cTn id="20" dur="500"/>
                                        <p:tgtEl>
                                          <p:spTgt spid="390"/>
                                        </p:tgtEl>
                                      </p:cBhvr>
                                    </p:animEffect>
                                  </p:childTnLst>
                                  <p:subTnLst>
                                    <p:set>
                                      <p:cBhvr override="childStyle">
                                        <p:cTn dur="1" fill="hold" display="0" masterRel="nextClick" afterEffect="1"/>
                                        <p:tgtEl>
                                          <p:spTgt spid="39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p:bldP spid="388" grpId="0" animBg="1"/>
      <p:bldP spid="389" grpId="0" animBg="1"/>
      <p:bldP spid="3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fontAlgn="auto">
              <a:spcAft>
                <a:spcPts val="0"/>
              </a:spcAft>
              <a:defRPr/>
            </a:pPr>
            <a:r>
              <a:rPr lang="en-US" dirty="0" smtClean="0"/>
              <a:t>Experiments</a:t>
            </a:r>
            <a:endParaRPr lang="en-US" dirty="0"/>
          </a:p>
        </p:txBody>
      </p:sp>
      <p:pic>
        <p:nvPicPr>
          <p:cNvPr id="11" name="Picture 10" descr="35-surf.png"/>
          <p:cNvPicPr>
            <a:picLocks noChangeAspect="1"/>
          </p:cNvPicPr>
          <p:nvPr/>
        </p:nvPicPr>
        <p:blipFill>
          <a:blip r:embed="rId3"/>
          <a:stretch>
            <a:fillRect/>
          </a:stretch>
        </p:blipFill>
        <p:spPr>
          <a:xfrm>
            <a:off x="457200" y="4354513"/>
            <a:ext cx="2590800" cy="1727200"/>
          </a:xfrm>
          <a:prstGeom prst="rect">
            <a:avLst/>
          </a:prstGeom>
          <a:ln>
            <a:noFill/>
          </a:ln>
          <a:effectLst>
            <a:outerShdw blurRad="292100" dist="139700" dir="2700000" algn="tl" rotWithShape="0">
              <a:srgbClr val="333333">
                <a:alpha val="65000"/>
              </a:srgbClr>
            </a:outerShdw>
          </a:effectLst>
        </p:spPr>
      </p:pic>
      <p:pic>
        <p:nvPicPr>
          <p:cNvPr id="12" name="Picture 11" descr="35-corr.png"/>
          <p:cNvPicPr>
            <a:picLocks noChangeAspect="1"/>
          </p:cNvPicPr>
          <p:nvPr/>
        </p:nvPicPr>
        <p:blipFill>
          <a:blip r:embed="rId4"/>
          <a:stretch>
            <a:fillRect/>
          </a:stretch>
        </p:blipFill>
        <p:spPr>
          <a:xfrm>
            <a:off x="6096000" y="4354513"/>
            <a:ext cx="2590800" cy="1727200"/>
          </a:xfrm>
          <a:prstGeom prst="rect">
            <a:avLst/>
          </a:prstGeom>
          <a:ln>
            <a:noFill/>
          </a:ln>
          <a:effectLst>
            <a:outerShdw blurRad="292100" dist="139700" dir="2700000" algn="tl" rotWithShape="0">
              <a:srgbClr val="333333">
                <a:alpha val="65000"/>
              </a:srgbClr>
            </a:outerShdw>
          </a:effectLst>
        </p:spPr>
      </p:pic>
      <p:pic>
        <p:nvPicPr>
          <p:cNvPr id="14" name="Picture 13" descr="35-pix.png"/>
          <p:cNvPicPr>
            <a:picLocks noChangeAspect="1"/>
          </p:cNvPicPr>
          <p:nvPr/>
        </p:nvPicPr>
        <p:blipFill>
          <a:blip r:embed="rId5"/>
          <a:stretch>
            <a:fillRect/>
          </a:stretch>
        </p:blipFill>
        <p:spPr>
          <a:xfrm>
            <a:off x="3276600" y="4354513"/>
            <a:ext cx="2590800" cy="1727200"/>
          </a:xfrm>
          <a:prstGeom prst="rect">
            <a:avLst/>
          </a:prstGeom>
          <a:ln>
            <a:noFill/>
          </a:ln>
          <a:effectLst>
            <a:outerShdw blurRad="292100" dist="139700" dir="2700000" algn="tl" rotWithShape="0">
              <a:srgbClr val="333333">
                <a:alpha val="65000"/>
              </a:srgbClr>
            </a:outerShdw>
          </a:effectLst>
        </p:spPr>
      </p:pic>
      <p:pic>
        <p:nvPicPr>
          <p:cNvPr id="15" name="Picture 14" descr="35-sift.png"/>
          <p:cNvPicPr>
            <a:picLocks noChangeAspect="1"/>
          </p:cNvPicPr>
          <p:nvPr/>
        </p:nvPicPr>
        <p:blipFill>
          <a:blip r:embed="rId6"/>
          <a:stretch>
            <a:fillRect/>
          </a:stretch>
        </p:blipFill>
        <p:spPr>
          <a:xfrm>
            <a:off x="6096000" y="2525713"/>
            <a:ext cx="2590800" cy="1727200"/>
          </a:xfrm>
          <a:prstGeom prst="rect">
            <a:avLst/>
          </a:prstGeom>
          <a:ln>
            <a:noFill/>
          </a:ln>
          <a:effectLst>
            <a:outerShdw blurRad="292100" dist="139700" dir="2700000" algn="tl" rotWithShape="0">
              <a:srgbClr val="333333">
                <a:alpha val="65000"/>
              </a:srgbClr>
            </a:outerShdw>
          </a:effectLst>
        </p:spPr>
      </p:pic>
      <p:pic>
        <p:nvPicPr>
          <p:cNvPr id="13" name="Picture 12" descr="35-daisy.png"/>
          <p:cNvPicPr>
            <a:picLocks noChangeAspect="1"/>
          </p:cNvPicPr>
          <p:nvPr/>
        </p:nvPicPr>
        <p:blipFill>
          <a:blip r:embed="rId7"/>
          <a:stretch>
            <a:fillRect/>
          </a:stretch>
        </p:blipFill>
        <p:spPr>
          <a:xfrm>
            <a:off x="3276600" y="2525713"/>
            <a:ext cx="2590800" cy="1727200"/>
          </a:xfrm>
          <a:prstGeom prst="rect">
            <a:avLst/>
          </a:prstGeom>
          <a:ln>
            <a:noFill/>
          </a:ln>
          <a:effectLst>
            <a:outerShdw blurRad="292100" dist="139700" dir="2700000" algn="tl" rotWithShape="0">
              <a:srgbClr val="333333">
                <a:alpha val="65000"/>
              </a:srgbClr>
            </a:outerShdw>
          </a:effectLst>
        </p:spPr>
      </p:pic>
      <p:pic>
        <p:nvPicPr>
          <p:cNvPr id="16" name="Picture 15" descr="35-gt.jpg"/>
          <p:cNvPicPr>
            <a:picLocks noChangeAspect="1"/>
          </p:cNvPicPr>
          <p:nvPr/>
        </p:nvPicPr>
        <p:blipFill>
          <a:blip r:embed="rId8"/>
          <a:stretch>
            <a:fillRect/>
          </a:stretch>
        </p:blipFill>
        <p:spPr>
          <a:xfrm>
            <a:off x="457200" y="2525713"/>
            <a:ext cx="2590800" cy="17272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3276600" y="2068513"/>
            <a:ext cx="25908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DAISY</a:t>
            </a:r>
          </a:p>
        </p:txBody>
      </p:sp>
      <p:sp>
        <p:nvSpPr>
          <p:cNvPr id="18" name="TextBox 17"/>
          <p:cNvSpPr txBox="1"/>
          <p:nvPr/>
        </p:nvSpPr>
        <p:spPr>
          <a:xfrm>
            <a:off x="6096000" y="2081213"/>
            <a:ext cx="2590800" cy="368300"/>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SIFT</a:t>
            </a:r>
          </a:p>
        </p:txBody>
      </p:sp>
      <p:sp>
        <p:nvSpPr>
          <p:cNvPr id="19" name="TextBox 18"/>
          <p:cNvSpPr txBox="1"/>
          <p:nvPr/>
        </p:nvSpPr>
        <p:spPr>
          <a:xfrm>
            <a:off x="457200" y="6183313"/>
            <a:ext cx="25908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SURF</a:t>
            </a:r>
          </a:p>
        </p:txBody>
      </p:sp>
      <p:sp>
        <p:nvSpPr>
          <p:cNvPr id="20" name="TextBox 19"/>
          <p:cNvSpPr txBox="1"/>
          <p:nvPr/>
        </p:nvSpPr>
        <p:spPr>
          <a:xfrm>
            <a:off x="6096000" y="6183313"/>
            <a:ext cx="25908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NCC</a:t>
            </a:r>
          </a:p>
        </p:txBody>
      </p:sp>
      <p:sp>
        <p:nvSpPr>
          <p:cNvPr id="21" name="TextBox 20"/>
          <p:cNvSpPr txBox="1"/>
          <p:nvPr/>
        </p:nvSpPr>
        <p:spPr>
          <a:xfrm>
            <a:off x="3276600" y="6183313"/>
            <a:ext cx="25908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Pixel Diff</a:t>
            </a:r>
          </a:p>
        </p:txBody>
      </p:sp>
      <p:sp>
        <p:nvSpPr>
          <p:cNvPr id="22" name="TextBox 21"/>
          <p:cNvSpPr txBox="1"/>
          <p:nvPr/>
        </p:nvSpPr>
        <p:spPr>
          <a:xfrm>
            <a:off x="457200" y="2068513"/>
            <a:ext cx="25908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Laser Scan</a:t>
            </a:r>
          </a:p>
        </p:txBody>
      </p:sp>
      <p:sp>
        <p:nvSpPr>
          <p:cNvPr id="24" name="TextBox 23"/>
          <p:cNvSpPr txBox="1"/>
          <p:nvPr/>
        </p:nvSpPr>
        <p:spPr>
          <a:xfrm>
            <a:off x="457200" y="1295400"/>
            <a:ext cx="8229600" cy="3698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fontAlgn="auto">
              <a:spcBef>
                <a:spcPts val="0"/>
              </a:spcBef>
              <a:spcAft>
                <a:spcPts val="0"/>
              </a:spcAft>
              <a:defRPr/>
            </a:pPr>
            <a:r>
              <a:rPr lang="en-US" dirty="0"/>
              <a:t>Comparing against other Descriptors</a:t>
            </a:r>
          </a:p>
        </p:txBody>
      </p:sp>
      <p:pic>
        <p:nvPicPr>
          <p:cNvPr id="25" name="Picture 24" descr="frame5.png"/>
          <p:cNvPicPr>
            <a:picLocks noChangeAspect="1"/>
          </p:cNvPicPr>
          <p:nvPr/>
        </p:nvPicPr>
        <p:blipFill>
          <a:blip r:embed="rId9"/>
          <a:stretch>
            <a:fillRect/>
          </a:stretch>
        </p:blipFill>
        <p:spPr>
          <a:xfrm>
            <a:off x="3962400" y="377825"/>
            <a:ext cx="2290763" cy="1527175"/>
          </a:xfrm>
          <a:prstGeom prst="rect">
            <a:avLst/>
          </a:prstGeom>
          <a:ln>
            <a:noFill/>
          </a:ln>
          <a:effectLst>
            <a:outerShdw blurRad="292100" dist="139700" dir="2700000" algn="tl" rotWithShape="0">
              <a:srgbClr val="333333">
                <a:alpha val="65000"/>
              </a:srgbClr>
            </a:outerShdw>
          </a:effectLst>
        </p:spPr>
      </p:pic>
      <p:pic>
        <p:nvPicPr>
          <p:cNvPr id="26" name="Picture 25" descr="frame3.png"/>
          <p:cNvPicPr>
            <a:picLocks noChangeAspect="1"/>
          </p:cNvPicPr>
          <p:nvPr/>
        </p:nvPicPr>
        <p:blipFill>
          <a:blip r:embed="rId10"/>
          <a:stretch>
            <a:fillRect/>
          </a:stretch>
        </p:blipFill>
        <p:spPr>
          <a:xfrm>
            <a:off x="6324600" y="381000"/>
            <a:ext cx="2290763" cy="15271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Motivation</a:t>
            </a:r>
            <a:endParaRPr lang="en-US" dirty="0">
              <a:effectLst>
                <a:outerShdw blurRad="38100" dist="38100" dir="2700000" algn="tl">
                  <a:srgbClr val="000000">
                    <a:alpha val="43137"/>
                  </a:srgbClr>
                </a:outerShdw>
              </a:effectLst>
            </a:endParaRPr>
          </a:p>
        </p:txBody>
      </p:sp>
      <p:sp>
        <p:nvSpPr>
          <p:cNvPr id="12" name="TextBox 11"/>
          <p:cNvSpPr txBox="1"/>
          <p:nvPr/>
        </p:nvSpPr>
        <p:spPr>
          <a:xfrm>
            <a:off x="457200" y="1230313"/>
            <a:ext cx="82296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effectLst>
                  <a:outerShdw blurRad="38100" dist="38100" dir="2700000" algn="tl">
                    <a:srgbClr val="000000">
                      <a:alpha val="43137"/>
                    </a:srgbClr>
                  </a:outerShdw>
                </a:effectLst>
              </a:rPr>
              <a:t>Narrow baseline : Pixel Difference + Graph Cuts*</a:t>
            </a:r>
          </a:p>
        </p:txBody>
      </p:sp>
      <p:grpSp>
        <p:nvGrpSpPr>
          <p:cNvPr id="17412" name="Group 15"/>
          <p:cNvGrpSpPr>
            <a:grpSpLocks/>
          </p:cNvGrpSpPr>
          <p:nvPr/>
        </p:nvGrpSpPr>
        <p:grpSpPr bwMode="auto">
          <a:xfrm>
            <a:off x="968375" y="1736725"/>
            <a:ext cx="7207250" cy="4816475"/>
            <a:chOff x="716280" y="1737360"/>
            <a:chExt cx="7208520" cy="4815840"/>
          </a:xfrm>
        </p:grpSpPr>
        <p:pic>
          <p:nvPicPr>
            <p:cNvPr id="17418" name="Picture 7" descr="frame4.png"/>
            <p:cNvPicPr>
              <a:picLocks noChangeAspect="1"/>
            </p:cNvPicPr>
            <p:nvPr/>
          </p:nvPicPr>
          <p:blipFill>
            <a:blip r:embed="rId3"/>
            <a:srcRect/>
            <a:stretch>
              <a:fillRect/>
            </a:stretch>
          </p:blipFill>
          <p:spPr bwMode="auto">
            <a:xfrm>
              <a:off x="4358640" y="1737360"/>
              <a:ext cx="3566160" cy="2377440"/>
            </a:xfrm>
            <a:prstGeom prst="rect">
              <a:avLst/>
            </a:prstGeom>
            <a:noFill/>
            <a:ln w="9525">
              <a:noFill/>
              <a:miter lim="800000"/>
              <a:headEnd/>
              <a:tailEnd/>
            </a:ln>
          </p:spPr>
        </p:pic>
        <p:pic>
          <p:nvPicPr>
            <p:cNvPr id="17419" name="Picture 9" descr="frame3.png"/>
            <p:cNvPicPr>
              <a:picLocks noChangeAspect="1"/>
            </p:cNvPicPr>
            <p:nvPr/>
          </p:nvPicPr>
          <p:blipFill>
            <a:blip r:embed="rId4"/>
            <a:srcRect/>
            <a:stretch>
              <a:fillRect/>
            </a:stretch>
          </p:blipFill>
          <p:spPr bwMode="auto">
            <a:xfrm>
              <a:off x="716280" y="1737360"/>
              <a:ext cx="3566160" cy="2377440"/>
            </a:xfrm>
            <a:prstGeom prst="rect">
              <a:avLst/>
            </a:prstGeom>
            <a:noFill/>
            <a:ln w="9525">
              <a:noFill/>
              <a:miter lim="800000"/>
              <a:headEnd/>
              <a:tailEnd/>
            </a:ln>
          </p:spPr>
        </p:pic>
        <p:pic>
          <p:nvPicPr>
            <p:cNvPr id="17420" name="Picture 10" descr="35-gt.jpg"/>
            <p:cNvPicPr>
              <a:picLocks noChangeAspect="1"/>
            </p:cNvPicPr>
            <p:nvPr/>
          </p:nvPicPr>
          <p:blipFill>
            <a:blip r:embed="rId5"/>
            <a:srcRect/>
            <a:stretch>
              <a:fillRect/>
            </a:stretch>
          </p:blipFill>
          <p:spPr bwMode="auto">
            <a:xfrm>
              <a:off x="716280" y="4175760"/>
              <a:ext cx="3566160" cy="2377440"/>
            </a:xfrm>
            <a:prstGeom prst="rect">
              <a:avLst/>
            </a:prstGeom>
            <a:noFill/>
            <a:ln w="9525">
              <a:noFill/>
              <a:miter lim="800000"/>
              <a:headEnd/>
              <a:tailEnd/>
            </a:ln>
          </p:spPr>
        </p:pic>
        <p:pic>
          <p:nvPicPr>
            <p:cNvPr id="17421" name="Picture 12" descr="34-pix-d.png"/>
            <p:cNvPicPr>
              <a:picLocks noChangeAspect="1"/>
            </p:cNvPicPr>
            <p:nvPr/>
          </p:nvPicPr>
          <p:blipFill>
            <a:blip r:embed="rId6"/>
            <a:srcRect/>
            <a:stretch>
              <a:fillRect/>
            </a:stretch>
          </p:blipFill>
          <p:spPr bwMode="auto">
            <a:xfrm>
              <a:off x="4358640" y="4175760"/>
              <a:ext cx="3566160" cy="2377440"/>
            </a:xfrm>
            <a:prstGeom prst="rect">
              <a:avLst/>
            </a:prstGeom>
            <a:noFill/>
            <a:ln w="9525">
              <a:noFill/>
              <a:miter lim="800000"/>
              <a:headEnd/>
              <a:tailEnd/>
            </a:ln>
          </p:spPr>
        </p:pic>
      </p:grpSp>
      <p:sp>
        <p:nvSpPr>
          <p:cNvPr id="17413" name="TextBox 19"/>
          <p:cNvSpPr txBox="1">
            <a:spLocks noChangeArrowheads="1"/>
          </p:cNvSpPr>
          <p:nvPr/>
        </p:nvSpPr>
        <p:spPr bwMode="auto">
          <a:xfrm>
            <a:off x="3505200" y="4114800"/>
            <a:ext cx="10668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groundtruth</a:t>
            </a:r>
          </a:p>
        </p:txBody>
      </p:sp>
      <p:sp>
        <p:nvSpPr>
          <p:cNvPr id="17414" name="TextBox 20"/>
          <p:cNvSpPr txBox="1">
            <a:spLocks noChangeArrowheads="1"/>
          </p:cNvSpPr>
          <p:nvPr/>
        </p:nvSpPr>
        <p:spPr bwMode="auto">
          <a:xfrm>
            <a:off x="7010400" y="4114800"/>
            <a:ext cx="123825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pixel difference</a:t>
            </a:r>
          </a:p>
        </p:txBody>
      </p:sp>
      <p:sp>
        <p:nvSpPr>
          <p:cNvPr id="17415" name="TextBox 22"/>
          <p:cNvSpPr txBox="1">
            <a:spLocks noChangeArrowheads="1"/>
          </p:cNvSpPr>
          <p:nvPr/>
        </p:nvSpPr>
        <p:spPr bwMode="auto">
          <a:xfrm>
            <a:off x="718185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17416" name="TextBox 13"/>
          <p:cNvSpPr txBox="1">
            <a:spLocks noChangeArrowheads="1"/>
          </p:cNvSpPr>
          <p:nvPr/>
        </p:nvSpPr>
        <p:spPr bwMode="auto">
          <a:xfrm>
            <a:off x="354330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15" name="TextBox 14"/>
          <p:cNvSpPr txBox="1">
            <a:spLocks noChangeArrowheads="1"/>
          </p:cNvSpPr>
          <p:nvPr/>
        </p:nvSpPr>
        <p:spPr bwMode="auto">
          <a:xfrm>
            <a:off x="1562100" y="6550025"/>
            <a:ext cx="6019800" cy="277813"/>
          </a:xfrm>
          <a:prstGeom prst="rect">
            <a:avLst/>
          </a:prstGeom>
          <a:noFill/>
          <a:ln w="9525">
            <a:noFill/>
            <a:miter lim="800000"/>
            <a:headEnd/>
            <a:tailEnd/>
          </a:ln>
        </p:spPr>
        <p:txBody>
          <a:bodyPr>
            <a:spAutoFit/>
          </a:bodyPr>
          <a:lstStyle/>
          <a:p>
            <a:pPr algn="ctr"/>
            <a:r>
              <a:rPr lang="en-US" sz="1200">
                <a:latin typeface="Calibri" pitchFamily="34" charset="0"/>
              </a:rPr>
              <a:t>* Y. Boykov et al. </a:t>
            </a:r>
            <a:r>
              <a:rPr lang="en-US" sz="1200" i="1">
                <a:latin typeface="Calibri" pitchFamily="34" charset="0"/>
              </a:rPr>
              <a:t>Fast Approximate Energy Minimization via Graph Cuts</a:t>
            </a:r>
            <a:r>
              <a:rPr lang="en-US" sz="1200">
                <a:latin typeface="Calibri" pitchFamily="34" charset="0"/>
              </a:rPr>
              <a:t>. PAMI’01.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78"/>
          <p:cNvGrpSpPr>
            <a:grpSpLocks/>
          </p:cNvGrpSpPr>
          <p:nvPr/>
        </p:nvGrpSpPr>
        <p:grpSpPr bwMode="auto">
          <a:xfrm>
            <a:off x="2387600" y="2127250"/>
            <a:ext cx="3956423" cy="3206750"/>
            <a:chOff x="3294062" y="3127401"/>
            <a:chExt cx="3956336" cy="3206356"/>
          </a:xfrm>
        </p:grpSpPr>
        <p:pic>
          <p:nvPicPr>
            <p:cNvPr id="80" name="Picture 79" descr="bargraph.png"/>
            <p:cNvPicPr>
              <a:picLocks noChangeAspect="1"/>
            </p:cNvPicPr>
            <p:nvPr/>
          </p:nvPicPr>
          <p:blipFill>
            <a:blip r:embed="rId3"/>
            <a:stretch>
              <a:fillRect/>
            </a:stretch>
          </p:blipFill>
          <p:spPr>
            <a:xfrm>
              <a:off x="3300038" y="3505180"/>
              <a:ext cx="3950360" cy="2742863"/>
            </a:xfrm>
            <a:prstGeom prst="rect">
              <a:avLst/>
            </a:prstGeom>
            <a:ln>
              <a:noFill/>
            </a:ln>
            <a:effectLst>
              <a:outerShdw blurRad="292100" dist="139700" dir="2700000" algn="tl" rotWithShape="0">
                <a:srgbClr val="333333">
                  <a:alpha val="65000"/>
                </a:srgbClr>
              </a:outerShdw>
            </a:effectLst>
          </p:spPr>
        </p:pic>
        <p:sp>
          <p:nvSpPr>
            <p:cNvPr id="33820" name="TextBox 80"/>
            <p:cNvSpPr txBox="1">
              <a:spLocks noChangeArrowheads="1"/>
            </p:cNvSpPr>
            <p:nvPr/>
          </p:nvSpPr>
          <p:spPr bwMode="auto">
            <a:xfrm>
              <a:off x="3352800" y="3462865"/>
              <a:ext cx="381000" cy="246221"/>
            </a:xfrm>
            <a:prstGeom prst="rect">
              <a:avLst/>
            </a:prstGeom>
            <a:noFill/>
            <a:ln w="9525">
              <a:noFill/>
              <a:miter lim="800000"/>
              <a:headEnd/>
              <a:tailEnd/>
            </a:ln>
          </p:spPr>
          <p:txBody>
            <a:bodyPr>
              <a:spAutoFit/>
            </a:bodyPr>
            <a:lstStyle/>
            <a:p>
              <a:pPr algn="r"/>
              <a:r>
                <a:rPr lang="en-US" sz="1000">
                  <a:latin typeface="Calibri" pitchFamily="34" charset="0"/>
                </a:rPr>
                <a:t>100</a:t>
              </a:r>
            </a:p>
          </p:txBody>
        </p:sp>
        <p:sp>
          <p:nvSpPr>
            <p:cNvPr id="33821" name="TextBox 81"/>
            <p:cNvSpPr txBox="1">
              <a:spLocks noChangeArrowheads="1"/>
            </p:cNvSpPr>
            <p:nvPr/>
          </p:nvSpPr>
          <p:spPr bwMode="auto">
            <a:xfrm>
              <a:off x="3352800" y="3725332"/>
              <a:ext cx="381000" cy="246221"/>
            </a:xfrm>
            <a:prstGeom prst="rect">
              <a:avLst/>
            </a:prstGeom>
            <a:noFill/>
            <a:ln w="9525">
              <a:noFill/>
              <a:miter lim="800000"/>
              <a:headEnd/>
              <a:tailEnd/>
            </a:ln>
          </p:spPr>
          <p:txBody>
            <a:bodyPr>
              <a:spAutoFit/>
            </a:bodyPr>
            <a:lstStyle/>
            <a:p>
              <a:pPr algn="r"/>
              <a:r>
                <a:rPr lang="en-US" sz="1000">
                  <a:latin typeface="Calibri" pitchFamily="34" charset="0"/>
                </a:rPr>
                <a:t>90</a:t>
              </a:r>
            </a:p>
          </p:txBody>
        </p:sp>
        <p:sp>
          <p:nvSpPr>
            <p:cNvPr id="33822" name="TextBox 82"/>
            <p:cNvSpPr txBox="1">
              <a:spLocks noChangeArrowheads="1"/>
            </p:cNvSpPr>
            <p:nvPr/>
          </p:nvSpPr>
          <p:spPr bwMode="auto">
            <a:xfrm>
              <a:off x="3352800" y="3987799"/>
              <a:ext cx="381000" cy="246221"/>
            </a:xfrm>
            <a:prstGeom prst="rect">
              <a:avLst/>
            </a:prstGeom>
            <a:noFill/>
            <a:ln w="9525">
              <a:noFill/>
              <a:miter lim="800000"/>
              <a:headEnd/>
              <a:tailEnd/>
            </a:ln>
          </p:spPr>
          <p:txBody>
            <a:bodyPr>
              <a:spAutoFit/>
            </a:bodyPr>
            <a:lstStyle/>
            <a:p>
              <a:pPr algn="r"/>
              <a:r>
                <a:rPr lang="en-US" sz="1000">
                  <a:latin typeface="Calibri" pitchFamily="34" charset="0"/>
                </a:rPr>
                <a:t>80</a:t>
              </a:r>
            </a:p>
          </p:txBody>
        </p:sp>
        <p:sp>
          <p:nvSpPr>
            <p:cNvPr id="33823" name="TextBox 83"/>
            <p:cNvSpPr txBox="1">
              <a:spLocks noChangeArrowheads="1"/>
            </p:cNvSpPr>
            <p:nvPr/>
          </p:nvSpPr>
          <p:spPr bwMode="auto">
            <a:xfrm>
              <a:off x="3352800" y="4250266"/>
              <a:ext cx="381000" cy="246221"/>
            </a:xfrm>
            <a:prstGeom prst="rect">
              <a:avLst/>
            </a:prstGeom>
            <a:noFill/>
            <a:ln w="9525">
              <a:noFill/>
              <a:miter lim="800000"/>
              <a:headEnd/>
              <a:tailEnd/>
            </a:ln>
          </p:spPr>
          <p:txBody>
            <a:bodyPr>
              <a:spAutoFit/>
            </a:bodyPr>
            <a:lstStyle/>
            <a:p>
              <a:pPr algn="r"/>
              <a:r>
                <a:rPr lang="en-US" sz="1000">
                  <a:latin typeface="Calibri" pitchFamily="34" charset="0"/>
                </a:rPr>
                <a:t>70</a:t>
              </a:r>
            </a:p>
          </p:txBody>
        </p:sp>
        <p:sp>
          <p:nvSpPr>
            <p:cNvPr id="33824" name="TextBox 84"/>
            <p:cNvSpPr txBox="1">
              <a:spLocks noChangeArrowheads="1"/>
            </p:cNvSpPr>
            <p:nvPr/>
          </p:nvSpPr>
          <p:spPr bwMode="auto">
            <a:xfrm>
              <a:off x="3352800" y="4512733"/>
              <a:ext cx="381000" cy="246221"/>
            </a:xfrm>
            <a:prstGeom prst="rect">
              <a:avLst/>
            </a:prstGeom>
            <a:noFill/>
            <a:ln w="9525">
              <a:noFill/>
              <a:miter lim="800000"/>
              <a:headEnd/>
              <a:tailEnd/>
            </a:ln>
          </p:spPr>
          <p:txBody>
            <a:bodyPr>
              <a:spAutoFit/>
            </a:bodyPr>
            <a:lstStyle/>
            <a:p>
              <a:pPr algn="r"/>
              <a:r>
                <a:rPr lang="en-US" sz="1000">
                  <a:latin typeface="Calibri" pitchFamily="34" charset="0"/>
                </a:rPr>
                <a:t>60</a:t>
              </a:r>
            </a:p>
          </p:txBody>
        </p:sp>
        <p:sp>
          <p:nvSpPr>
            <p:cNvPr id="33825" name="TextBox 85"/>
            <p:cNvSpPr txBox="1">
              <a:spLocks noChangeArrowheads="1"/>
            </p:cNvSpPr>
            <p:nvPr/>
          </p:nvSpPr>
          <p:spPr bwMode="auto">
            <a:xfrm>
              <a:off x="3352800" y="4775200"/>
              <a:ext cx="381000" cy="246221"/>
            </a:xfrm>
            <a:prstGeom prst="rect">
              <a:avLst/>
            </a:prstGeom>
            <a:noFill/>
            <a:ln w="9525">
              <a:noFill/>
              <a:miter lim="800000"/>
              <a:headEnd/>
              <a:tailEnd/>
            </a:ln>
          </p:spPr>
          <p:txBody>
            <a:bodyPr>
              <a:spAutoFit/>
            </a:bodyPr>
            <a:lstStyle/>
            <a:p>
              <a:pPr algn="r"/>
              <a:r>
                <a:rPr lang="en-US" sz="1000">
                  <a:latin typeface="Calibri" pitchFamily="34" charset="0"/>
                </a:rPr>
                <a:t>50</a:t>
              </a:r>
            </a:p>
          </p:txBody>
        </p:sp>
        <p:sp>
          <p:nvSpPr>
            <p:cNvPr id="33826" name="TextBox 86"/>
            <p:cNvSpPr txBox="1">
              <a:spLocks noChangeArrowheads="1"/>
            </p:cNvSpPr>
            <p:nvPr/>
          </p:nvSpPr>
          <p:spPr bwMode="auto">
            <a:xfrm>
              <a:off x="3352800" y="5037667"/>
              <a:ext cx="381000" cy="246221"/>
            </a:xfrm>
            <a:prstGeom prst="rect">
              <a:avLst/>
            </a:prstGeom>
            <a:noFill/>
            <a:ln w="9525">
              <a:noFill/>
              <a:miter lim="800000"/>
              <a:headEnd/>
              <a:tailEnd/>
            </a:ln>
          </p:spPr>
          <p:txBody>
            <a:bodyPr>
              <a:spAutoFit/>
            </a:bodyPr>
            <a:lstStyle/>
            <a:p>
              <a:pPr algn="r"/>
              <a:r>
                <a:rPr lang="en-US" sz="1000">
                  <a:latin typeface="Calibri" pitchFamily="34" charset="0"/>
                </a:rPr>
                <a:t>40</a:t>
              </a:r>
            </a:p>
          </p:txBody>
        </p:sp>
        <p:sp>
          <p:nvSpPr>
            <p:cNvPr id="33827" name="TextBox 87"/>
            <p:cNvSpPr txBox="1">
              <a:spLocks noChangeArrowheads="1"/>
            </p:cNvSpPr>
            <p:nvPr/>
          </p:nvSpPr>
          <p:spPr bwMode="auto">
            <a:xfrm>
              <a:off x="3352800" y="5300134"/>
              <a:ext cx="381000" cy="246221"/>
            </a:xfrm>
            <a:prstGeom prst="rect">
              <a:avLst/>
            </a:prstGeom>
            <a:noFill/>
            <a:ln w="9525">
              <a:noFill/>
              <a:miter lim="800000"/>
              <a:headEnd/>
              <a:tailEnd/>
            </a:ln>
          </p:spPr>
          <p:txBody>
            <a:bodyPr>
              <a:spAutoFit/>
            </a:bodyPr>
            <a:lstStyle/>
            <a:p>
              <a:pPr algn="r"/>
              <a:r>
                <a:rPr lang="en-US" sz="1000">
                  <a:latin typeface="Calibri" pitchFamily="34" charset="0"/>
                </a:rPr>
                <a:t>30</a:t>
              </a:r>
            </a:p>
          </p:txBody>
        </p:sp>
        <p:sp>
          <p:nvSpPr>
            <p:cNvPr id="33828" name="TextBox 88"/>
            <p:cNvSpPr txBox="1">
              <a:spLocks noChangeArrowheads="1"/>
            </p:cNvSpPr>
            <p:nvPr/>
          </p:nvSpPr>
          <p:spPr bwMode="auto">
            <a:xfrm>
              <a:off x="3352800" y="5562601"/>
              <a:ext cx="381000" cy="246221"/>
            </a:xfrm>
            <a:prstGeom prst="rect">
              <a:avLst/>
            </a:prstGeom>
            <a:noFill/>
            <a:ln w="9525">
              <a:noFill/>
              <a:miter lim="800000"/>
              <a:headEnd/>
              <a:tailEnd/>
            </a:ln>
          </p:spPr>
          <p:txBody>
            <a:bodyPr>
              <a:spAutoFit/>
            </a:bodyPr>
            <a:lstStyle/>
            <a:p>
              <a:pPr algn="r"/>
              <a:r>
                <a:rPr lang="en-US" sz="1000">
                  <a:latin typeface="Calibri" pitchFamily="34" charset="0"/>
                </a:rPr>
                <a:t>20</a:t>
              </a:r>
            </a:p>
          </p:txBody>
        </p:sp>
        <p:sp>
          <p:nvSpPr>
            <p:cNvPr id="33829" name="TextBox 89"/>
            <p:cNvSpPr txBox="1">
              <a:spLocks noChangeArrowheads="1"/>
            </p:cNvSpPr>
            <p:nvPr/>
          </p:nvSpPr>
          <p:spPr bwMode="auto">
            <a:xfrm>
              <a:off x="3352800" y="5825068"/>
              <a:ext cx="381000" cy="246221"/>
            </a:xfrm>
            <a:prstGeom prst="rect">
              <a:avLst/>
            </a:prstGeom>
            <a:noFill/>
            <a:ln w="9525">
              <a:noFill/>
              <a:miter lim="800000"/>
              <a:headEnd/>
              <a:tailEnd/>
            </a:ln>
          </p:spPr>
          <p:txBody>
            <a:bodyPr>
              <a:spAutoFit/>
            </a:bodyPr>
            <a:lstStyle/>
            <a:p>
              <a:pPr algn="r"/>
              <a:r>
                <a:rPr lang="en-US" sz="1000">
                  <a:latin typeface="Calibri" pitchFamily="34" charset="0"/>
                </a:rPr>
                <a:t>10</a:t>
              </a:r>
            </a:p>
          </p:txBody>
        </p:sp>
        <p:sp>
          <p:nvSpPr>
            <p:cNvPr id="33830" name="TextBox 90"/>
            <p:cNvSpPr txBox="1">
              <a:spLocks noChangeArrowheads="1"/>
            </p:cNvSpPr>
            <p:nvPr/>
          </p:nvSpPr>
          <p:spPr bwMode="auto">
            <a:xfrm>
              <a:off x="3352800" y="6087536"/>
              <a:ext cx="381000" cy="246221"/>
            </a:xfrm>
            <a:prstGeom prst="rect">
              <a:avLst/>
            </a:prstGeom>
            <a:noFill/>
            <a:ln w="9525">
              <a:noFill/>
              <a:miter lim="800000"/>
              <a:headEnd/>
              <a:tailEnd/>
            </a:ln>
          </p:spPr>
          <p:txBody>
            <a:bodyPr>
              <a:spAutoFit/>
            </a:bodyPr>
            <a:lstStyle/>
            <a:p>
              <a:pPr algn="r"/>
              <a:r>
                <a:rPr lang="en-US" sz="1000">
                  <a:latin typeface="Calibri" pitchFamily="34" charset="0"/>
                </a:rPr>
                <a:t>0</a:t>
              </a:r>
            </a:p>
          </p:txBody>
        </p:sp>
        <p:sp>
          <p:nvSpPr>
            <p:cNvPr id="95" name="TextBox 94"/>
            <p:cNvSpPr txBox="1"/>
            <p:nvPr/>
          </p:nvSpPr>
          <p:spPr>
            <a:xfrm>
              <a:off x="3294062" y="3127401"/>
              <a:ext cx="3944851" cy="3698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dirty="0"/>
                <a:t>Correct Depth % for Image Pairs</a:t>
              </a:r>
            </a:p>
          </p:txBody>
        </p:sp>
      </p:gr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fontAlgn="auto">
              <a:spcAft>
                <a:spcPts val="0"/>
              </a:spcAft>
              <a:defRPr/>
            </a:pPr>
            <a:r>
              <a:rPr lang="en-US" dirty="0" smtClean="0"/>
              <a:t>Experiments</a:t>
            </a:r>
            <a:endParaRPr lang="en-US" dirty="0"/>
          </a:p>
        </p:txBody>
      </p:sp>
      <p:sp>
        <p:nvSpPr>
          <p:cNvPr id="24" name="TextBox 23"/>
          <p:cNvSpPr txBox="1"/>
          <p:nvPr/>
        </p:nvSpPr>
        <p:spPr>
          <a:xfrm>
            <a:off x="457200" y="1295400"/>
            <a:ext cx="8229600" cy="3698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fontAlgn="auto">
              <a:spcBef>
                <a:spcPts val="0"/>
              </a:spcBef>
              <a:spcAft>
                <a:spcPts val="0"/>
              </a:spcAft>
              <a:defRPr/>
            </a:pPr>
            <a:r>
              <a:rPr lang="en-US" dirty="0"/>
              <a:t>Comparison with other Descriptors</a:t>
            </a:r>
          </a:p>
        </p:txBody>
      </p:sp>
      <p:pic>
        <p:nvPicPr>
          <p:cNvPr id="25" name="Picture 24" descr="frame8.png"/>
          <p:cNvPicPr>
            <a:picLocks noChangeAspect="1"/>
          </p:cNvPicPr>
          <p:nvPr/>
        </p:nvPicPr>
        <p:blipFill>
          <a:blip r:embed="rId4"/>
          <a:stretch>
            <a:fillRect/>
          </a:stretch>
        </p:blipFill>
        <p:spPr>
          <a:xfrm>
            <a:off x="7326313" y="5521325"/>
            <a:ext cx="1782762" cy="1189038"/>
          </a:xfrm>
          <a:prstGeom prst="rect">
            <a:avLst/>
          </a:prstGeom>
          <a:ln>
            <a:noFill/>
          </a:ln>
          <a:effectLst>
            <a:outerShdw blurRad="292100" dist="139700" dir="2700000" algn="tl" rotWithShape="0">
              <a:srgbClr val="333333">
                <a:alpha val="65000"/>
              </a:srgbClr>
            </a:outerShdw>
          </a:effectLst>
        </p:spPr>
      </p:pic>
      <p:pic>
        <p:nvPicPr>
          <p:cNvPr id="26" name="Picture 25" descr="frame3.png"/>
          <p:cNvPicPr>
            <a:picLocks noChangeAspect="1"/>
          </p:cNvPicPr>
          <p:nvPr/>
        </p:nvPicPr>
        <p:blipFill>
          <a:blip r:embed="rId5"/>
          <a:stretch>
            <a:fillRect/>
          </a:stretch>
        </p:blipFill>
        <p:spPr>
          <a:xfrm>
            <a:off x="6329363" y="381000"/>
            <a:ext cx="2286000" cy="1524000"/>
          </a:xfrm>
          <a:prstGeom prst="rect">
            <a:avLst/>
          </a:prstGeom>
          <a:ln>
            <a:noFill/>
          </a:ln>
          <a:effectLst>
            <a:outerShdw blurRad="292100" dist="139700" dir="2700000" algn="tl" rotWithShape="0">
              <a:srgbClr val="333333">
                <a:alpha val="65000"/>
              </a:srgbClr>
            </a:outerShdw>
          </a:effectLst>
        </p:spPr>
      </p:pic>
      <p:pic>
        <p:nvPicPr>
          <p:cNvPr id="27" name="Picture 26" descr="frame4.png"/>
          <p:cNvPicPr>
            <a:picLocks noChangeAspect="1"/>
          </p:cNvPicPr>
          <p:nvPr/>
        </p:nvPicPr>
        <p:blipFill>
          <a:blip r:embed="rId6"/>
          <a:stretch>
            <a:fillRect/>
          </a:stretch>
        </p:blipFill>
        <p:spPr>
          <a:xfrm>
            <a:off x="11113" y="5522913"/>
            <a:ext cx="1782762" cy="1189037"/>
          </a:xfrm>
          <a:prstGeom prst="rect">
            <a:avLst/>
          </a:prstGeom>
          <a:ln>
            <a:noFill/>
          </a:ln>
          <a:effectLst>
            <a:outerShdw blurRad="292100" dist="139700" dir="2700000" algn="tl" rotWithShape="0">
              <a:srgbClr val="333333">
                <a:alpha val="65000"/>
              </a:srgbClr>
            </a:outerShdw>
          </a:effectLst>
        </p:spPr>
      </p:pic>
      <p:pic>
        <p:nvPicPr>
          <p:cNvPr id="28" name="Picture 27" descr="frame5.png"/>
          <p:cNvPicPr>
            <a:picLocks noChangeAspect="1"/>
          </p:cNvPicPr>
          <p:nvPr/>
        </p:nvPicPr>
        <p:blipFill>
          <a:blip r:embed="rId7"/>
          <a:stretch>
            <a:fillRect/>
          </a:stretch>
        </p:blipFill>
        <p:spPr>
          <a:xfrm>
            <a:off x="1839913" y="5521325"/>
            <a:ext cx="1782762" cy="1189038"/>
          </a:xfrm>
          <a:prstGeom prst="rect">
            <a:avLst/>
          </a:prstGeom>
          <a:ln>
            <a:noFill/>
          </a:ln>
          <a:effectLst>
            <a:outerShdw blurRad="292100" dist="139700" dir="2700000" algn="tl" rotWithShape="0">
              <a:srgbClr val="333333">
                <a:alpha val="65000"/>
              </a:srgbClr>
            </a:outerShdw>
          </a:effectLst>
        </p:spPr>
      </p:pic>
      <p:pic>
        <p:nvPicPr>
          <p:cNvPr id="29" name="Picture 28" descr="frame6.png"/>
          <p:cNvPicPr>
            <a:picLocks noChangeAspect="1"/>
          </p:cNvPicPr>
          <p:nvPr/>
        </p:nvPicPr>
        <p:blipFill>
          <a:blip r:embed="rId8"/>
          <a:stretch>
            <a:fillRect/>
          </a:stretch>
        </p:blipFill>
        <p:spPr>
          <a:xfrm>
            <a:off x="3668713" y="5521325"/>
            <a:ext cx="1782762" cy="1189038"/>
          </a:xfrm>
          <a:prstGeom prst="rect">
            <a:avLst/>
          </a:prstGeom>
          <a:ln>
            <a:noFill/>
          </a:ln>
          <a:effectLst>
            <a:outerShdw blurRad="292100" dist="139700" dir="2700000" algn="tl" rotWithShape="0">
              <a:srgbClr val="333333">
                <a:alpha val="65000"/>
              </a:srgbClr>
            </a:outerShdw>
          </a:effectLst>
        </p:spPr>
      </p:pic>
      <p:pic>
        <p:nvPicPr>
          <p:cNvPr id="30" name="Picture 29" descr="frame7.png"/>
          <p:cNvPicPr>
            <a:picLocks noChangeAspect="1"/>
          </p:cNvPicPr>
          <p:nvPr/>
        </p:nvPicPr>
        <p:blipFill>
          <a:blip r:embed="rId9"/>
          <a:stretch>
            <a:fillRect/>
          </a:stretch>
        </p:blipFill>
        <p:spPr>
          <a:xfrm>
            <a:off x="5497513" y="5521325"/>
            <a:ext cx="1782762" cy="1189038"/>
          </a:xfrm>
          <a:prstGeom prst="rect">
            <a:avLst/>
          </a:prstGeom>
          <a:ln>
            <a:noFill/>
          </a:ln>
          <a:effectLst>
            <a:outerShdw blurRad="292100" dist="139700" dir="2700000" algn="tl" rotWithShape="0">
              <a:srgbClr val="333333">
                <a:alpha val="65000"/>
              </a:srgbClr>
            </a:outerShdw>
          </a:effectLst>
        </p:spPr>
      </p:pic>
      <p:pic>
        <p:nvPicPr>
          <p:cNvPr id="41" name="Picture 40" descr="35-gt.jpg"/>
          <p:cNvPicPr>
            <a:picLocks noChangeAspect="1"/>
          </p:cNvPicPr>
          <p:nvPr/>
        </p:nvPicPr>
        <p:blipFill>
          <a:blip r:embed="rId10"/>
          <a:stretch>
            <a:fillRect/>
          </a:stretch>
        </p:blipFill>
        <p:spPr>
          <a:xfrm>
            <a:off x="3962400" y="381000"/>
            <a:ext cx="2290763" cy="1527175"/>
          </a:xfrm>
          <a:prstGeom prst="rect">
            <a:avLst/>
          </a:prstGeom>
          <a:ln>
            <a:noFill/>
          </a:ln>
          <a:effectLst>
            <a:outerShdw blurRad="292100" dist="139700" dir="2700000" algn="tl" rotWithShape="0">
              <a:srgbClr val="333333">
                <a:alpha val="65000"/>
              </a:srgbClr>
            </a:outerShdw>
          </a:effectLst>
        </p:spPr>
      </p:pic>
      <p:sp>
        <p:nvSpPr>
          <p:cNvPr id="33804" name="TextBox 161"/>
          <p:cNvSpPr txBox="1">
            <a:spLocks noChangeArrowheads="1"/>
          </p:cNvSpPr>
          <p:nvPr/>
        </p:nvSpPr>
        <p:spPr bwMode="auto">
          <a:xfrm>
            <a:off x="5105400" y="7391400"/>
            <a:ext cx="184150" cy="369888"/>
          </a:xfrm>
          <a:prstGeom prst="rect">
            <a:avLst/>
          </a:prstGeom>
          <a:noFill/>
          <a:ln w="9525">
            <a:noFill/>
            <a:miter lim="800000"/>
            <a:headEnd/>
            <a:tailEnd/>
          </a:ln>
        </p:spPr>
        <p:txBody>
          <a:bodyPr wrap="none">
            <a:spAutoFit/>
          </a:bodyPr>
          <a:lstStyle/>
          <a:p>
            <a:endParaRPr lang="en-US">
              <a:latin typeface="Calibri" pitchFamily="34" charset="0"/>
            </a:endParaRPr>
          </a:p>
        </p:txBody>
      </p:sp>
      <p:grpSp>
        <p:nvGrpSpPr>
          <p:cNvPr id="5" name="Group 49"/>
          <p:cNvGrpSpPr>
            <a:grpSpLocks/>
          </p:cNvGrpSpPr>
          <p:nvPr/>
        </p:nvGrpSpPr>
        <p:grpSpPr bwMode="auto">
          <a:xfrm>
            <a:off x="9331" y="381000"/>
            <a:ext cx="8601269" cy="6342063"/>
            <a:chOff x="44948" y="270296"/>
            <a:chExt cx="8600156" cy="6341852"/>
          </a:xfrm>
        </p:grpSpPr>
        <p:sp>
          <p:nvSpPr>
            <p:cNvPr id="47" name="Rectangle 46"/>
            <p:cNvSpPr/>
            <p:nvPr/>
          </p:nvSpPr>
          <p:spPr>
            <a:xfrm>
              <a:off x="2941725" y="2403825"/>
              <a:ext cx="533331" cy="2743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47"/>
            <p:cNvSpPr/>
            <p:nvPr/>
          </p:nvSpPr>
          <p:spPr>
            <a:xfrm>
              <a:off x="44948" y="5377114"/>
              <a:ext cx="1804753" cy="1235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Rectangle 48"/>
            <p:cNvSpPr/>
            <p:nvPr/>
          </p:nvSpPr>
          <p:spPr>
            <a:xfrm>
              <a:off x="6359397" y="270296"/>
              <a:ext cx="2285707" cy="1523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 name="Group 44"/>
          <p:cNvGrpSpPr>
            <a:grpSpLocks/>
          </p:cNvGrpSpPr>
          <p:nvPr/>
        </p:nvGrpSpPr>
        <p:grpSpPr bwMode="auto">
          <a:xfrm>
            <a:off x="1819275" y="381000"/>
            <a:ext cx="6791325" cy="6342063"/>
            <a:chOff x="1853244" y="270296"/>
            <a:chExt cx="6791860" cy="6341852"/>
          </a:xfrm>
        </p:grpSpPr>
        <p:sp>
          <p:nvSpPr>
            <p:cNvPr id="42" name="Rectangle 41"/>
            <p:cNvSpPr/>
            <p:nvPr/>
          </p:nvSpPr>
          <p:spPr>
            <a:xfrm>
              <a:off x="3634171" y="2403825"/>
              <a:ext cx="533442" cy="2743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Rectangle 42"/>
            <p:cNvSpPr/>
            <p:nvPr/>
          </p:nvSpPr>
          <p:spPr>
            <a:xfrm>
              <a:off x="1853244" y="5377114"/>
              <a:ext cx="1805130" cy="1235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43"/>
            <p:cNvSpPr/>
            <p:nvPr/>
          </p:nvSpPr>
          <p:spPr>
            <a:xfrm>
              <a:off x="6358924" y="270296"/>
              <a:ext cx="2286180" cy="1523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4" name="TextBox 113"/>
          <p:cNvSpPr txBox="1"/>
          <p:nvPr/>
        </p:nvSpPr>
        <p:spPr>
          <a:xfrm>
            <a:off x="7239000" y="2706688"/>
            <a:ext cx="914400" cy="341312"/>
          </a:xfrm>
          <a:prstGeom prst="roundRect">
            <a:avLst/>
          </a:prstGeom>
          <a:ln/>
        </p:spPr>
        <p:style>
          <a:lnRef idx="3">
            <a:schemeClr val="lt1"/>
          </a:lnRef>
          <a:fillRef idx="1">
            <a:schemeClr val="accent1"/>
          </a:fillRef>
          <a:effectRef idx="1">
            <a:schemeClr val="accent1"/>
          </a:effectRef>
          <a:fontRef idx="minor">
            <a:schemeClr val="lt1"/>
          </a:fontRef>
        </p:style>
        <p:txBody>
          <a:bodyPr>
            <a:spAutoFit/>
          </a:bodyPr>
          <a:lstStyle/>
          <a:p>
            <a:pPr algn="ctr" fontAlgn="auto">
              <a:spcBef>
                <a:spcPts val="0"/>
              </a:spcBef>
              <a:spcAft>
                <a:spcPts val="0"/>
              </a:spcAft>
              <a:defRPr/>
            </a:pPr>
            <a:r>
              <a:rPr lang="en-US" sz="1400" dirty="0"/>
              <a:t>DAISY</a:t>
            </a:r>
          </a:p>
        </p:txBody>
      </p:sp>
      <p:sp>
        <p:nvSpPr>
          <p:cNvPr id="115" name="TextBox 114"/>
          <p:cNvSpPr txBox="1"/>
          <p:nvPr/>
        </p:nvSpPr>
        <p:spPr>
          <a:xfrm>
            <a:off x="7239000" y="3128963"/>
            <a:ext cx="914400" cy="339725"/>
          </a:xfrm>
          <a:prstGeom prst="roundRect">
            <a:avLst/>
          </a:prstGeom>
          <a:ln/>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400" dirty="0"/>
              <a:t>SIFT</a:t>
            </a:r>
          </a:p>
        </p:txBody>
      </p:sp>
      <p:sp>
        <p:nvSpPr>
          <p:cNvPr id="117" name="TextBox 116"/>
          <p:cNvSpPr txBox="1"/>
          <p:nvPr/>
        </p:nvSpPr>
        <p:spPr>
          <a:xfrm>
            <a:off x="7239000" y="3544888"/>
            <a:ext cx="914400" cy="341312"/>
          </a:xfrm>
          <a:prstGeom prst="roundRect">
            <a:avLst/>
          </a:prstGeom>
          <a:ln/>
        </p:spPr>
        <p:style>
          <a:lnRef idx="3">
            <a:schemeClr val="lt1"/>
          </a:lnRef>
          <a:fillRef idx="1">
            <a:schemeClr val="dk1"/>
          </a:fillRef>
          <a:effectRef idx="1">
            <a:schemeClr val="dk1"/>
          </a:effectRef>
          <a:fontRef idx="minor">
            <a:schemeClr val="lt1"/>
          </a:fontRef>
        </p:style>
        <p:txBody>
          <a:bodyPr>
            <a:spAutoFit/>
          </a:bodyPr>
          <a:lstStyle/>
          <a:p>
            <a:pPr algn="ctr" fontAlgn="auto">
              <a:spcBef>
                <a:spcPts val="0"/>
              </a:spcBef>
              <a:spcAft>
                <a:spcPts val="0"/>
              </a:spcAft>
              <a:defRPr/>
            </a:pPr>
            <a:r>
              <a:rPr lang="en-US" sz="1400" dirty="0"/>
              <a:t>SURF</a:t>
            </a:r>
          </a:p>
        </p:txBody>
      </p:sp>
      <p:sp>
        <p:nvSpPr>
          <p:cNvPr id="118" name="TextBox 117"/>
          <p:cNvSpPr txBox="1"/>
          <p:nvPr/>
        </p:nvSpPr>
        <p:spPr>
          <a:xfrm>
            <a:off x="7239000" y="3967163"/>
            <a:ext cx="914400" cy="339725"/>
          </a:xfrm>
          <a:prstGeom prst="roundRect">
            <a:avLst/>
          </a:prstGeom>
          <a:ln/>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400" dirty="0"/>
              <a:t>NCC</a:t>
            </a:r>
          </a:p>
        </p:txBody>
      </p:sp>
      <p:sp>
        <p:nvSpPr>
          <p:cNvPr id="119" name="TextBox 118"/>
          <p:cNvSpPr txBox="1"/>
          <p:nvPr/>
        </p:nvSpPr>
        <p:spPr>
          <a:xfrm>
            <a:off x="7239000" y="4383088"/>
            <a:ext cx="914400" cy="341312"/>
          </a:xfrm>
          <a:prstGeom prst="roundRect">
            <a:avLst/>
          </a:prstGeom>
          <a:ln/>
        </p:spPr>
        <p:style>
          <a:lnRef idx="3">
            <a:schemeClr val="lt1"/>
          </a:lnRef>
          <a:fillRef idx="1">
            <a:schemeClr val="accent4"/>
          </a:fillRef>
          <a:effectRef idx="1">
            <a:schemeClr val="accent4"/>
          </a:effectRef>
          <a:fontRef idx="minor">
            <a:schemeClr val="lt1"/>
          </a:fontRef>
        </p:style>
        <p:txBody>
          <a:bodyPr>
            <a:spAutoFit/>
          </a:bodyPr>
          <a:lstStyle/>
          <a:p>
            <a:pPr algn="ctr" fontAlgn="auto">
              <a:spcBef>
                <a:spcPts val="0"/>
              </a:spcBef>
              <a:spcAft>
                <a:spcPts val="0"/>
              </a:spcAft>
              <a:defRPr/>
            </a:pPr>
            <a:r>
              <a:rPr lang="en-US" sz="1400" dirty="0"/>
              <a:t>PIXEL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41"/>
          <p:cNvGrpSpPr>
            <a:grpSpLocks/>
          </p:cNvGrpSpPr>
          <p:nvPr/>
        </p:nvGrpSpPr>
        <p:grpSpPr bwMode="auto">
          <a:xfrm>
            <a:off x="650875" y="2051050"/>
            <a:ext cx="3956423" cy="3206750"/>
            <a:chOff x="3294062" y="3127401"/>
            <a:chExt cx="3956336" cy="3206356"/>
          </a:xfrm>
        </p:grpSpPr>
        <p:pic>
          <p:nvPicPr>
            <p:cNvPr id="43" name="Picture 42" descr="bargraph.png"/>
            <p:cNvPicPr>
              <a:picLocks noChangeAspect="1"/>
            </p:cNvPicPr>
            <p:nvPr/>
          </p:nvPicPr>
          <p:blipFill>
            <a:blip r:embed="rId3"/>
            <a:stretch>
              <a:fillRect/>
            </a:stretch>
          </p:blipFill>
          <p:spPr>
            <a:xfrm>
              <a:off x="3300038" y="3505180"/>
              <a:ext cx="3950360" cy="2742863"/>
            </a:xfrm>
            <a:prstGeom prst="rect">
              <a:avLst/>
            </a:prstGeom>
            <a:ln>
              <a:noFill/>
            </a:ln>
            <a:effectLst>
              <a:outerShdw blurRad="292100" dist="139700" dir="2700000" algn="tl" rotWithShape="0">
                <a:srgbClr val="333333">
                  <a:alpha val="65000"/>
                </a:srgbClr>
              </a:outerShdw>
            </a:effectLst>
          </p:spPr>
        </p:pic>
        <p:sp>
          <p:nvSpPr>
            <p:cNvPr id="34843" name="TextBox 43"/>
            <p:cNvSpPr txBox="1">
              <a:spLocks noChangeArrowheads="1"/>
            </p:cNvSpPr>
            <p:nvPr/>
          </p:nvSpPr>
          <p:spPr bwMode="auto">
            <a:xfrm>
              <a:off x="3352800" y="3462865"/>
              <a:ext cx="381000" cy="246221"/>
            </a:xfrm>
            <a:prstGeom prst="rect">
              <a:avLst/>
            </a:prstGeom>
            <a:noFill/>
            <a:ln w="9525">
              <a:noFill/>
              <a:miter lim="800000"/>
              <a:headEnd/>
              <a:tailEnd/>
            </a:ln>
          </p:spPr>
          <p:txBody>
            <a:bodyPr>
              <a:spAutoFit/>
            </a:bodyPr>
            <a:lstStyle/>
            <a:p>
              <a:pPr algn="r"/>
              <a:r>
                <a:rPr lang="en-US" sz="1000">
                  <a:latin typeface="Calibri" pitchFamily="34" charset="0"/>
                </a:rPr>
                <a:t>100</a:t>
              </a:r>
            </a:p>
          </p:txBody>
        </p:sp>
        <p:sp>
          <p:nvSpPr>
            <p:cNvPr id="34844" name="TextBox 49"/>
            <p:cNvSpPr txBox="1">
              <a:spLocks noChangeArrowheads="1"/>
            </p:cNvSpPr>
            <p:nvPr/>
          </p:nvSpPr>
          <p:spPr bwMode="auto">
            <a:xfrm>
              <a:off x="3352800" y="3725332"/>
              <a:ext cx="381000" cy="246221"/>
            </a:xfrm>
            <a:prstGeom prst="rect">
              <a:avLst/>
            </a:prstGeom>
            <a:noFill/>
            <a:ln w="9525">
              <a:noFill/>
              <a:miter lim="800000"/>
              <a:headEnd/>
              <a:tailEnd/>
            </a:ln>
          </p:spPr>
          <p:txBody>
            <a:bodyPr>
              <a:spAutoFit/>
            </a:bodyPr>
            <a:lstStyle/>
            <a:p>
              <a:pPr algn="r"/>
              <a:r>
                <a:rPr lang="en-US" sz="1000">
                  <a:latin typeface="Calibri" pitchFamily="34" charset="0"/>
                </a:rPr>
                <a:t>90</a:t>
              </a:r>
            </a:p>
          </p:txBody>
        </p:sp>
        <p:sp>
          <p:nvSpPr>
            <p:cNvPr id="34845" name="TextBox 50"/>
            <p:cNvSpPr txBox="1">
              <a:spLocks noChangeArrowheads="1"/>
            </p:cNvSpPr>
            <p:nvPr/>
          </p:nvSpPr>
          <p:spPr bwMode="auto">
            <a:xfrm>
              <a:off x="3352800" y="3987799"/>
              <a:ext cx="381000" cy="246221"/>
            </a:xfrm>
            <a:prstGeom prst="rect">
              <a:avLst/>
            </a:prstGeom>
            <a:noFill/>
            <a:ln w="9525">
              <a:noFill/>
              <a:miter lim="800000"/>
              <a:headEnd/>
              <a:tailEnd/>
            </a:ln>
          </p:spPr>
          <p:txBody>
            <a:bodyPr>
              <a:spAutoFit/>
            </a:bodyPr>
            <a:lstStyle/>
            <a:p>
              <a:pPr algn="r"/>
              <a:r>
                <a:rPr lang="en-US" sz="1000">
                  <a:latin typeface="Calibri" pitchFamily="34" charset="0"/>
                </a:rPr>
                <a:t>80</a:t>
              </a:r>
            </a:p>
          </p:txBody>
        </p:sp>
        <p:sp>
          <p:nvSpPr>
            <p:cNvPr id="34846" name="TextBox 51"/>
            <p:cNvSpPr txBox="1">
              <a:spLocks noChangeArrowheads="1"/>
            </p:cNvSpPr>
            <p:nvPr/>
          </p:nvSpPr>
          <p:spPr bwMode="auto">
            <a:xfrm>
              <a:off x="3352800" y="4250266"/>
              <a:ext cx="381000" cy="246221"/>
            </a:xfrm>
            <a:prstGeom prst="rect">
              <a:avLst/>
            </a:prstGeom>
            <a:noFill/>
            <a:ln w="9525">
              <a:noFill/>
              <a:miter lim="800000"/>
              <a:headEnd/>
              <a:tailEnd/>
            </a:ln>
          </p:spPr>
          <p:txBody>
            <a:bodyPr>
              <a:spAutoFit/>
            </a:bodyPr>
            <a:lstStyle/>
            <a:p>
              <a:pPr algn="r"/>
              <a:r>
                <a:rPr lang="en-US" sz="1000">
                  <a:latin typeface="Calibri" pitchFamily="34" charset="0"/>
                </a:rPr>
                <a:t>70</a:t>
              </a:r>
            </a:p>
          </p:txBody>
        </p:sp>
        <p:sp>
          <p:nvSpPr>
            <p:cNvPr id="34847" name="TextBox 52"/>
            <p:cNvSpPr txBox="1">
              <a:spLocks noChangeArrowheads="1"/>
            </p:cNvSpPr>
            <p:nvPr/>
          </p:nvSpPr>
          <p:spPr bwMode="auto">
            <a:xfrm>
              <a:off x="3352800" y="4512733"/>
              <a:ext cx="381000" cy="246221"/>
            </a:xfrm>
            <a:prstGeom prst="rect">
              <a:avLst/>
            </a:prstGeom>
            <a:noFill/>
            <a:ln w="9525">
              <a:noFill/>
              <a:miter lim="800000"/>
              <a:headEnd/>
              <a:tailEnd/>
            </a:ln>
          </p:spPr>
          <p:txBody>
            <a:bodyPr>
              <a:spAutoFit/>
            </a:bodyPr>
            <a:lstStyle/>
            <a:p>
              <a:pPr algn="r"/>
              <a:r>
                <a:rPr lang="en-US" sz="1000">
                  <a:latin typeface="Calibri" pitchFamily="34" charset="0"/>
                </a:rPr>
                <a:t>60</a:t>
              </a:r>
            </a:p>
          </p:txBody>
        </p:sp>
        <p:sp>
          <p:nvSpPr>
            <p:cNvPr id="34848" name="TextBox 53"/>
            <p:cNvSpPr txBox="1">
              <a:spLocks noChangeArrowheads="1"/>
            </p:cNvSpPr>
            <p:nvPr/>
          </p:nvSpPr>
          <p:spPr bwMode="auto">
            <a:xfrm>
              <a:off x="3352800" y="4775200"/>
              <a:ext cx="381000" cy="246221"/>
            </a:xfrm>
            <a:prstGeom prst="rect">
              <a:avLst/>
            </a:prstGeom>
            <a:noFill/>
            <a:ln w="9525">
              <a:noFill/>
              <a:miter lim="800000"/>
              <a:headEnd/>
              <a:tailEnd/>
            </a:ln>
          </p:spPr>
          <p:txBody>
            <a:bodyPr>
              <a:spAutoFit/>
            </a:bodyPr>
            <a:lstStyle/>
            <a:p>
              <a:pPr algn="r"/>
              <a:r>
                <a:rPr lang="en-US" sz="1000">
                  <a:latin typeface="Calibri" pitchFamily="34" charset="0"/>
                </a:rPr>
                <a:t>50</a:t>
              </a:r>
            </a:p>
          </p:txBody>
        </p:sp>
        <p:sp>
          <p:nvSpPr>
            <p:cNvPr id="34849" name="TextBox 54"/>
            <p:cNvSpPr txBox="1">
              <a:spLocks noChangeArrowheads="1"/>
            </p:cNvSpPr>
            <p:nvPr/>
          </p:nvSpPr>
          <p:spPr bwMode="auto">
            <a:xfrm>
              <a:off x="3352800" y="5037667"/>
              <a:ext cx="381000" cy="246221"/>
            </a:xfrm>
            <a:prstGeom prst="rect">
              <a:avLst/>
            </a:prstGeom>
            <a:noFill/>
            <a:ln w="9525">
              <a:noFill/>
              <a:miter lim="800000"/>
              <a:headEnd/>
              <a:tailEnd/>
            </a:ln>
          </p:spPr>
          <p:txBody>
            <a:bodyPr>
              <a:spAutoFit/>
            </a:bodyPr>
            <a:lstStyle/>
            <a:p>
              <a:pPr algn="r"/>
              <a:r>
                <a:rPr lang="en-US" sz="1000">
                  <a:latin typeface="Calibri" pitchFamily="34" charset="0"/>
                </a:rPr>
                <a:t>40</a:t>
              </a:r>
            </a:p>
          </p:txBody>
        </p:sp>
        <p:sp>
          <p:nvSpPr>
            <p:cNvPr id="34850" name="TextBox 56"/>
            <p:cNvSpPr txBox="1">
              <a:spLocks noChangeArrowheads="1"/>
            </p:cNvSpPr>
            <p:nvPr/>
          </p:nvSpPr>
          <p:spPr bwMode="auto">
            <a:xfrm>
              <a:off x="3352800" y="5300134"/>
              <a:ext cx="381000" cy="246221"/>
            </a:xfrm>
            <a:prstGeom prst="rect">
              <a:avLst/>
            </a:prstGeom>
            <a:noFill/>
            <a:ln w="9525">
              <a:noFill/>
              <a:miter lim="800000"/>
              <a:headEnd/>
              <a:tailEnd/>
            </a:ln>
          </p:spPr>
          <p:txBody>
            <a:bodyPr>
              <a:spAutoFit/>
            </a:bodyPr>
            <a:lstStyle/>
            <a:p>
              <a:pPr algn="r"/>
              <a:r>
                <a:rPr lang="en-US" sz="1000">
                  <a:latin typeface="Calibri" pitchFamily="34" charset="0"/>
                </a:rPr>
                <a:t>30</a:t>
              </a:r>
            </a:p>
          </p:txBody>
        </p:sp>
        <p:sp>
          <p:nvSpPr>
            <p:cNvPr id="34851" name="TextBox 57"/>
            <p:cNvSpPr txBox="1">
              <a:spLocks noChangeArrowheads="1"/>
            </p:cNvSpPr>
            <p:nvPr/>
          </p:nvSpPr>
          <p:spPr bwMode="auto">
            <a:xfrm>
              <a:off x="3352800" y="5562601"/>
              <a:ext cx="381000" cy="246221"/>
            </a:xfrm>
            <a:prstGeom prst="rect">
              <a:avLst/>
            </a:prstGeom>
            <a:noFill/>
            <a:ln w="9525">
              <a:noFill/>
              <a:miter lim="800000"/>
              <a:headEnd/>
              <a:tailEnd/>
            </a:ln>
          </p:spPr>
          <p:txBody>
            <a:bodyPr>
              <a:spAutoFit/>
            </a:bodyPr>
            <a:lstStyle/>
            <a:p>
              <a:pPr algn="r"/>
              <a:r>
                <a:rPr lang="en-US" sz="1000">
                  <a:latin typeface="Calibri" pitchFamily="34" charset="0"/>
                </a:rPr>
                <a:t>20</a:t>
              </a:r>
            </a:p>
          </p:txBody>
        </p:sp>
        <p:sp>
          <p:nvSpPr>
            <p:cNvPr id="34852" name="TextBox 58"/>
            <p:cNvSpPr txBox="1">
              <a:spLocks noChangeArrowheads="1"/>
            </p:cNvSpPr>
            <p:nvPr/>
          </p:nvSpPr>
          <p:spPr bwMode="auto">
            <a:xfrm>
              <a:off x="3352800" y="5825068"/>
              <a:ext cx="381000" cy="246221"/>
            </a:xfrm>
            <a:prstGeom prst="rect">
              <a:avLst/>
            </a:prstGeom>
            <a:noFill/>
            <a:ln w="9525">
              <a:noFill/>
              <a:miter lim="800000"/>
              <a:headEnd/>
              <a:tailEnd/>
            </a:ln>
          </p:spPr>
          <p:txBody>
            <a:bodyPr>
              <a:spAutoFit/>
            </a:bodyPr>
            <a:lstStyle/>
            <a:p>
              <a:pPr algn="r"/>
              <a:r>
                <a:rPr lang="en-US" sz="1000">
                  <a:latin typeface="Calibri" pitchFamily="34" charset="0"/>
                </a:rPr>
                <a:t>10</a:t>
              </a:r>
            </a:p>
          </p:txBody>
        </p:sp>
        <p:sp>
          <p:nvSpPr>
            <p:cNvPr id="34853" name="TextBox 59"/>
            <p:cNvSpPr txBox="1">
              <a:spLocks noChangeArrowheads="1"/>
            </p:cNvSpPr>
            <p:nvPr/>
          </p:nvSpPr>
          <p:spPr bwMode="auto">
            <a:xfrm>
              <a:off x="3352800" y="6087536"/>
              <a:ext cx="381000" cy="246221"/>
            </a:xfrm>
            <a:prstGeom prst="rect">
              <a:avLst/>
            </a:prstGeom>
            <a:noFill/>
            <a:ln w="9525">
              <a:noFill/>
              <a:miter lim="800000"/>
              <a:headEnd/>
              <a:tailEnd/>
            </a:ln>
          </p:spPr>
          <p:txBody>
            <a:bodyPr>
              <a:spAutoFit/>
            </a:bodyPr>
            <a:lstStyle/>
            <a:p>
              <a:pPr algn="r"/>
              <a:r>
                <a:rPr lang="en-US" sz="1000">
                  <a:latin typeface="Calibri" pitchFamily="34" charset="0"/>
                </a:rPr>
                <a:t>0</a:t>
              </a:r>
            </a:p>
          </p:txBody>
        </p:sp>
        <p:sp>
          <p:nvSpPr>
            <p:cNvPr id="62" name="TextBox 61"/>
            <p:cNvSpPr txBox="1"/>
            <p:nvPr/>
          </p:nvSpPr>
          <p:spPr>
            <a:xfrm>
              <a:off x="3294062" y="3127401"/>
              <a:ext cx="3944851" cy="3698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dirty="0"/>
                <a:t>Correct Depth % for Image Pairs</a:t>
              </a:r>
            </a:p>
          </p:txBody>
        </p:sp>
      </p:gr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fontAlgn="auto">
              <a:spcAft>
                <a:spcPts val="0"/>
              </a:spcAft>
              <a:defRPr/>
            </a:pPr>
            <a:r>
              <a:rPr lang="en-US" dirty="0" smtClean="0"/>
              <a:t>Experiments</a:t>
            </a:r>
            <a:endParaRPr lang="en-US" dirty="0"/>
          </a:p>
        </p:txBody>
      </p:sp>
      <p:sp>
        <p:nvSpPr>
          <p:cNvPr id="24" name="TextBox 23"/>
          <p:cNvSpPr txBox="1"/>
          <p:nvPr/>
        </p:nvSpPr>
        <p:spPr>
          <a:xfrm>
            <a:off x="457200" y="1295400"/>
            <a:ext cx="8229600" cy="3698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fontAlgn="auto">
              <a:spcBef>
                <a:spcPts val="0"/>
              </a:spcBef>
              <a:spcAft>
                <a:spcPts val="0"/>
              </a:spcAft>
              <a:defRPr/>
            </a:pPr>
            <a:r>
              <a:rPr lang="en-US" dirty="0"/>
              <a:t>Comparison with other Descriptors</a:t>
            </a:r>
          </a:p>
        </p:txBody>
      </p:sp>
      <p:pic>
        <p:nvPicPr>
          <p:cNvPr id="25" name="Picture 24" descr="frame8.png"/>
          <p:cNvPicPr>
            <a:picLocks noChangeAspect="1"/>
          </p:cNvPicPr>
          <p:nvPr/>
        </p:nvPicPr>
        <p:blipFill>
          <a:blip r:embed="rId4"/>
          <a:stretch>
            <a:fillRect/>
          </a:stretch>
        </p:blipFill>
        <p:spPr>
          <a:xfrm>
            <a:off x="7326313" y="5521325"/>
            <a:ext cx="1782762" cy="1189038"/>
          </a:xfrm>
          <a:prstGeom prst="rect">
            <a:avLst/>
          </a:prstGeom>
          <a:ln>
            <a:noFill/>
          </a:ln>
          <a:effectLst>
            <a:outerShdw blurRad="292100" dist="139700" dir="2700000" algn="tl" rotWithShape="0">
              <a:srgbClr val="333333">
                <a:alpha val="65000"/>
              </a:srgbClr>
            </a:outerShdw>
          </a:effectLst>
        </p:spPr>
      </p:pic>
      <p:pic>
        <p:nvPicPr>
          <p:cNvPr id="26" name="Picture 25" descr="frame3.png"/>
          <p:cNvPicPr>
            <a:picLocks noChangeAspect="1"/>
          </p:cNvPicPr>
          <p:nvPr/>
        </p:nvPicPr>
        <p:blipFill>
          <a:blip r:embed="rId5"/>
          <a:stretch>
            <a:fillRect/>
          </a:stretch>
        </p:blipFill>
        <p:spPr>
          <a:xfrm>
            <a:off x="6329363" y="381000"/>
            <a:ext cx="2286000" cy="1524000"/>
          </a:xfrm>
          <a:prstGeom prst="rect">
            <a:avLst/>
          </a:prstGeom>
          <a:ln>
            <a:noFill/>
          </a:ln>
          <a:effectLst>
            <a:outerShdw blurRad="292100" dist="139700" dir="2700000" algn="tl" rotWithShape="0">
              <a:srgbClr val="333333">
                <a:alpha val="65000"/>
              </a:srgbClr>
            </a:outerShdw>
          </a:effectLst>
        </p:spPr>
      </p:pic>
      <p:pic>
        <p:nvPicPr>
          <p:cNvPr id="27" name="Picture 26" descr="frame4.png"/>
          <p:cNvPicPr>
            <a:picLocks noChangeAspect="1"/>
          </p:cNvPicPr>
          <p:nvPr/>
        </p:nvPicPr>
        <p:blipFill>
          <a:blip r:embed="rId6"/>
          <a:stretch>
            <a:fillRect/>
          </a:stretch>
        </p:blipFill>
        <p:spPr>
          <a:xfrm>
            <a:off x="11113" y="5522913"/>
            <a:ext cx="1782762" cy="1189037"/>
          </a:xfrm>
          <a:prstGeom prst="rect">
            <a:avLst/>
          </a:prstGeom>
          <a:ln>
            <a:noFill/>
          </a:ln>
          <a:effectLst>
            <a:outerShdw blurRad="292100" dist="139700" dir="2700000" algn="tl" rotWithShape="0">
              <a:srgbClr val="333333">
                <a:alpha val="65000"/>
              </a:srgbClr>
            </a:outerShdw>
          </a:effectLst>
        </p:spPr>
      </p:pic>
      <p:pic>
        <p:nvPicPr>
          <p:cNvPr id="28" name="Picture 27" descr="frame5.png"/>
          <p:cNvPicPr>
            <a:picLocks noChangeAspect="1"/>
          </p:cNvPicPr>
          <p:nvPr/>
        </p:nvPicPr>
        <p:blipFill>
          <a:blip r:embed="rId7"/>
          <a:stretch>
            <a:fillRect/>
          </a:stretch>
        </p:blipFill>
        <p:spPr>
          <a:xfrm>
            <a:off x="1839913" y="5521325"/>
            <a:ext cx="1782762" cy="1189038"/>
          </a:xfrm>
          <a:prstGeom prst="rect">
            <a:avLst/>
          </a:prstGeom>
          <a:ln>
            <a:noFill/>
          </a:ln>
          <a:effectLst>
            <a:outerShdw blurRad="292100" dist="139700" dir="2700000" algn="tl" rotWithShape="0">
              <a:srgbClr val="333333">
                <a:alpha val="65000"/>
              </a:srgbClr>
            </a:outerShdw>
          </a:effectLst>
        </p:spPr>
      </p:pic>
      <p:pic>
        <p:nvPicPr>
          <p:cNvPr id="29" name="Picture 28" descr="frame6.png"/>
          <p:cNvPicPr>
            <a:picLocks noChangeAspect="1"/>
          </p:cNvPicPr>
          <p:nvPr/>
        </p:nvPicPr>
        <p:blipFill>
          <a:blip r:embed="rId8"/>
          <a:stretch>
            <a:fillRect/>
          </a:stretch>
        </p:blipFill>
        <p:spPr>
          <a:xfrm>
            <a:off x="3668713" y="5521325"/>
            <a:ext cx="1782762" cy="1189038"/>
          </a:xfrm>
          <a:prstGeom prst="rect">
            <a:avLst/>
          </a:prstGeom>
          <a:ln>
            <a:noFill/>
          </a:ln>
          <a:effectLst>
            <a:outerShdw blurRad="292100" dist="139700" dir="2700000" algn="tl" rotWithShape="0">
              <a:srgbClr val="333333">
                <a:alpha val="65000"/>
              </a:srgbClr>
            </a:outerShdw>
          </a:effectLst>
        </p:spPr>
      </p:pic>
      <p:pic>
        <p:nvPicPr>
          <p:cNvPr id="30" name="Picture 29" descr="frame7.png"/>
          <p:cNvPicPr>
            <a:picLocks noChangeAspect="1"/>
          </p:cNvPicPr>
          <p:nvPr/>
        </p:nvPicPr>
        <p:blipFill>
          <a:blip r:embed="rId9"/>
          <a:stretch>
            <a:fillRect/>
          </a:stretch>
        </p:blipFill>
        <p:spPr>
          <a:xfrm>
            <a:off x="5497513" y="5521325"/>
            <a:ext cx="1782762" cy="1189038"/>
          </a:xfrm>
          <a:prstGeom prst="rect">
            <a:avLst/>
          </a:prstGeom>
          <a:ln>
            <a:noFill/>
          </a:ln>
          <a:effectLst>
            <a:outerShdw blurRad="292100" dist="139700" dir="2700000" algn="tl" rotWithShape="0">
              <a:srgbClr val="333333">
                <a:alpha val="65000"/>
              </a:srgbClr>
            </a:outerShdw>
          </a:effectLst>
        </p:spPr>
      </p:pic>
      <p:pic>
        <p:nvPicPr>
          <p:cNvPr id="41" name="Picture 40" descr="35-gt.jpg"/>
          <p:cNvPicPr>
            <a:picLocks noChangeAspect="1"/>
          </p:cNvPicPr>
          <p:nvPr/>
        </p:nvPicPr>
        <p:blipFill>
          <a:blip r:embed="rId10"/>
          <a:stretch>
            <a:fillRect/>
          </a:stretch>
        </p:blipFill>
        <p:spPr>
          <a:xfrm>
            <a:off x="3962400" y="381000"/>
            <a:ext cx="2290763" cy="1527175"/>
          </a:xfrm>
          <a:prstGeom prst="rect">
            <a:avLst/>
          </a:prstGeom>
          <a:ln>
            <a:noFill/>
          </a:ln>
          <a:effectLst>
            <a:outerShdw blurRad="292100" dist="139700" dir="2700000" algn="tl" rotWithShape="0">
              <a:srgbClr val="333333">
                <a:alpha val="65000"/>
              </a:srgbClr>
            </a:outerShdw>
          </a:effectLst>
        </p:spPr>
      </p:pic>
      <p:sp>
        <p:nvSpPr>
          <p:cNvPr id="34828" name="TextBox 161"/>
          <p:cNvSpPr txBox="1">
            <a:spLocks noChangeArrowheads="1"/>
          </p:cNvSpPr>
          <p:nvPr/>
        </p:nvSpPr>
        <p:spPr bwMode="auto">
          <a:xfrm>
            <a:off x="5105400" y="7391400"/>
            <a:ext cx="184150" cy="369888"/>
          </a:xfrm>
          <a:prstGeom prst="rect">
            <a:avLst/>
          </a:prstGeom>
          <a:noFill/>
          <a:ln w="9525">
            <a:noFill/>
            <a:miter lim="800000"/>
            <a:headEnd/>
            <a:tailEnd/>
          </a:ln>
        </p:spPr>
        <p:txBody>
          <a:bodyPr wrap="none">
            <a:spAutoFit/>
          </a:bodyPr>
          <a:lstStyle/>
          <a:p>
            <a:endParaRPr lang="en-US">
              <a:latin typeface="Calibri" pitchFamily="34" charset="0"/>
            </a:endParaRPr>
          </a:p>
        </p:txBody>
      </p:sp>
      <p:grpSp>
        <p:nvGrpSpPr>
          <p:cNvPr id="34829" name="Group 45"/>
          <p:cNvGrpSpPr>
            <a:grpSpLocks/>
          </p:cNvGrpSpPr>
          <p:nvPr/>
        </p:nvGrpSpPr>
        <p:grpSpPr bwMode="auto">
          <a:xfrm>
            <a:off x="4800600" y="2057400"/>
            <a:ext cx="3746500" cy="3200400"/>
            <a:chOff x="4953000" y="2133600"/>
            <a:chExt cx="3746088" cy="3200400"/>
          </a:xfrm>
        </p:grpSpPr>
        <p:grpSp>
          <p:nvGrpSpPr>
            <p:cNvPr id="34834" name="Group 160"/>
            <p:cNvGrpSpPr>
              <a:grpSpLocks/>
            </p:cNvGrpSpPr>
            <p:nvPr/>
          </p:nvGrpSpPr>
          <p:grpSpPr bwMode="auto">
            <a:xfrm>
              <a:off x="4953000" y="2514600"/>
              <a:ext cx="3746088" cy="2819400"/>
              <a:chOff x="4953000" y="2362200"/>
              <a:chExt cx="3746088" cy="2819400"/>
            </a:xfrm>
          </p:grpSpPr>
          <p:pic>
            <p:nvPicPr>
              <p:cNvPr id="4106" name="Picture 10" descr="Z:\cvpr08\tol.png"/>
              <p:cNvPicPr>
                <a:picLocks noChangeAspect="1" noChangeArrowheads="1"/>
              </p:cNvPicPr>
              <p:nvPr/>
            </p:nvPicPr>
            <p:blipFill>
              <a:blip r:embed="rId11"/>
              <a:srcRect/>
              <a:stretch>
                <a:fillRect/>
              </a:stretch>
            </p:blipFill>
            <p:spPr bwMode="auto">
              <a:xfrm>
                <a:off x="4953000" y="2362200"/>
                <a:ext cx="3746088" cy="2819400"/>
              </a:xfrm>
              <a:prstGeom prst="rect">
                <a:avLst/>
              </a:prstGeom>
              <a:ln>
                <a:noFill/>
              </a:ln>
              <a:effectLst>
                <a:outerShdw blurRad="292100" dist="139700" dir="2700000" algn="tl" rotWithShape="0">
                  <a:srgbClr val="333333">
                    <a:alpha val="65000"/>
                  </a:srgbClr>
                </a:outerShdw>
              </a:effectLst>
            </p:spPr>
          </p:pic>
          <p:sp>
            <p:nvSpPr>
              <p:cNvPr id="155" name="TextBox 154"/>
              <p:cNvSpPr txBox="1"/>
              <p:nvPr/>
            </p:nvSpPr>
            <p:spPr>
              <a:xfrm>
                <a:off x="7391132" y="2667000"/>
                <a:ext cx="914299" cy="341313"/>
              </a:xfrm>
              <a:prstGeom prst="roundRect">
                <a:avLst/>
              </a:prstGeom>
              <a:ln/>
            </p:spPr>
            <p:style>
              <a:lnRef idx="3">
                <a:schemeClr val="lt1"/>
              </a:lnRef>
              <a:fillRef idx="1">
                <a:schemeClr val="accent1"/>
              </a:fillRef>
              <a:effectRef idx="1">
                <a:schemeClr val="accent1"/>
              </a:effectRef>
              <a:fontRef idx="minor">
                <a:schemeClr val="lt1"/>
              </a:fontRef>
            </p:style>
            <p:txBody>
              <a:bodyPr>
                <a:spAutoFit/>
              </a:bodyPr>
              <a:lstStyle/>
              <a:p>
                <a:pPr algn="ctr" fontAlgn="auto">
                  <a:spcBef>
                    <a:spcPts val="0"/>
                  </a:spcBef>
                  <a:spcAft>
                    <a:spcPts val="0"/>
                  </a:spcAft>
                  <a:defRPr/>
                </a:pPr>
                <a:r>
                  <a:rPr lang="en-US" sz="1400" dirty="0"/>
                  <a:t>DAISY</a:t>
                </a:r>
              </a:p>
            </p:txBody>
          </p:sp>
          <p:sp>
            <p:nvSpPr>
              <p:cNvPr id="156" name="TextBox 155"/>
              <p:cNvSpPr txBox="1"/>
              <p:nvPr/>
            </p:nvSpPr>
            <p:spPr>
              <a:xfrm>
                <a:off x="7391132" y="3087688"/>
                <a:ext cx="914299" cy="341312"/>
              </a:xfrm>
              <a:prstGeom prst="roundRect">
                <a:avLst/>
              </a:prstGeom>
              <a:ln/>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400" dirty="0"/>
                  <a:t>SIFT</a:t>
                </a:r>
              </a:p>
            </p:txBody>
          </p:sp>
          <p:sp>
            <p:nvSpPr>
              <p:cNvPr id="157" name="TextBox 156"/>
              <p:cNvSpPr txBox="1"/>
              <p:nvPr/>
            </p:nvSpPr>
            <p:spPr>
              <a:xfrm>
                <a:off x="7391132" y="3505200"/>
                <a:ext cx="914299" cy="341313"/>
              </a:xfrm>
              <a:prstGeom prst="roundRect">
                <a:avLst/>
              </a:prstGeom>
              <a:ln/>
            </p:spPr>
            <p:style>
              <a:lnRef idx="3">
                <a:schemeClr val="lt1"/>
              </a:lnRef>
              <a:fillRef idx="1">
                <a:schemeClr val="dk1"/>
              </a:fillRef>
              <a:effectRef idx="1">
                <a:schemeClr val="dk1"/>
              </a:effectRef>
              <a:fontRef idx="minor">
                <a:schemeClr val="lt1"/>
              </a:fontRef>
            </p:style>
            <p:txBody>
              <a:bodyPr>
                <a:spAutoFit/>
              </a:bodyPr>
              <a:lstStyle/>
              <a:p>
                <a:pPr algn="ctr" fontAlgn="auto">
                  <a:spcBef>
                    <a:spcPts val="0"/>
                  </a:spcBef>
                  <a:spcAft>
                    <a:spcPts val="0"/>
                  </a:spcAft>
                  <a:defRPr/>
                </a:pPr>
                <a:r>
                  <a:rPr lang="en-US" sz="1400" dirty="0"/>
                  <a:t>SURF</a:t>
                </a:r>
              </a:p>
            </p:txBody>
          </p:sp>
          <p:sp>
            <p:nvSpPr>
              <p:cNvPr id="159" name="TextBox 158"/>
              <p:cNvSpPr txBox="1"/>
              <p:nvPr/>
            </p:nvSpPr>
            <p:spPr>
              <a:xfrm>
                <a:off x="7391132" y="3925888"/>
                <a:ext cx="914299" cy="341312"/>
              </a:xfrm>
              <a:prstGeom prst="roundRect">
                <a:avLst/>
              </a:prstGeom>
              <a:ln/>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400" dirty="0"/>
                  <a:t>NCC</a:t>
                </a:r>
              </a:p>
            </p:txBody>
          </p:sp>
          <p:sp>
            <p:nvSpPr>
              <p:cNvPr id="160" name="TextBox 159"/>
              <p:cNvSpPr txBox="1"/>
              <p:nvPr/>
            </p:nvSpPr>
            <p:spPr>
              <a:xfrm>
                <a:off x="7391132" y="4343400"/>
                <a:ext cx="914299" cy="341313"/>
              </a:xfrm>
              <a:prstGeom prst="roundRect">
                <a:avLst/>
              </a:prstGeom>
              <a:ln/>
            </p:spPr>
            <p:style>
              <a:lnRef idx="3">
                <a:schemeClr val="lt1"/>
              </a:lnRef>
              <a:fillRef idx="1">
                <a:schemeClr val="accent4"/>
              </a:fillRef>
              <a:effectRef idx="1">
                <a:schemeClr val="accent4"/>
              </a:effectRef>
              <a:fontRef idx="minor">
                <a:schemeClr val="lt1"/>
              </a:fontRef>
            </p:style>
            <p:txBody>
              <a:bodyPr>
                <a:spAutoFit/>
              </a:bodyPr>
              <a:lstStyle/>
              <a:p>
                <a:pPr algn="ctr" fontAlgn="auto">
                  <a:spcBef>
                    <a:spcPts val="0"/>
                  </a:spcBef>
                  <a:spcAft>
                    <a:spcPts val="0"/>
                  </a:spcAft>
                  <a:defRPr/>
                </a:pPr>
                <a:r>
                  <a:rPr lang="en-US" sz="1400" dirty="0"/>
                  <a:t>PIXEL</a:t>
                </a:r>
              </a:p>
            </p:txBody>
          </p:sp>
        </p:grpSp>
        <p:sp>
          <p:nvSpPr>
            <p:cNvPr id="40" name="TextBox 39"/>
            <p:cNvSpPr txBox="1"/>
            <p:nvPr/>
          </p:nvSpPr>
          <p:spPr>
            <a:xfrm>
              <a:off x="4953000" y="2133600"/>
              <a:ext cx="3733389" cy="3698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dirty="0"/>
                <a:t>Correct Depth % </a:t>
              </a:r>
              <a:r>
                <a:rPr lang="en-US" dirty="0" err="1"/>
                <a:t>vs</a:t>
              </a:r>
              <a:r>
                <a:rPr lang="en-US" dirty="0"/>
                <a:t> Error Threshold</a:t>
              </a:r>
            </a:p>
          </p:txBody>
        </p:sp>
      </p:grpSp>
      <p:grpSp>
        <p:nvGrpSpPr>
          <p:cNvPr id="34830" name="Group 49"/>
          <p:cNvGrpSpPr>
            <a:grpSpLocks/>
          </p:cNvGrpSpPr>
          <p:nvPr/>
        </p:nvGrpSpPr>
        <p:grpSpPr bwMode="auto">
          <a:xfrm>
            <a:off x="1828800" y="381000"/>
            <a:ext cx="6781800" cy="6342063"/>
            <a:chOff x="1863304" y="270296"/>
            <a:chExt cx="6781800" cy="6341852"/>
          </a:xfrm>
        </p:grpSpPr>
        <p:sp>
          <p:nvSpPr>
            <p:cNvPr id="47" name="Rectangle 46"/>
            <p:cNvSpPr/>
            <p:nvPr/>
          </p:nvSpPr>
          <p:spPr>
            <a:xfrm>
              <a:off x="1863304" y="2327628"/>
              <a:ext cx="533400" cy="2743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47"/>
            <p:cNvSpPr/>
            <p:nvPr/>
          </p:nvSpPr>
          <p:spPr>
            <a:xfrm>
              <a:off x="1868067" y="5377114"/>
              <a:ext cx="1804987" cy="1235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Rectangle 48"/>
            <p:cNvSpPr/>
            <p:nvPr/>
          </p:nvSpPr>
          <p:spPr>
            <a:xfrm>
              <a:off x="6359104" y="270296"/>
              <a:ext cx="2286000" cy="1523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err="1" smtClean="0">
                <a:effectLst>
                  <a:outerShdw blurRad="38100" dist="38100" dir="2700000" algn="tl">
                    <a:srgbClr val="000000">
                      <a:alpha val="43137"/>
                    </a:srgbClr>
                  </a:outerShdw>
                </a:effectLst>
              </a:rPr>
              <a:t>Herz-Jesu</a:t>
            </a:r>
            <a:r>
              <a:rPr lang="en-US" dirty="0" smtClean="0">
                <a:effectLst>
                  <a:outerShdw blurRad="38100" dist="38100" dir="2700000" algn="tl">
                    <a:srgbClr val="000000">
                      <a:alpha val="43137"/>
                    </a:srgbClr>
                  </a:outerShdw>
                </a:effectLst>
              </a:rPr>
              <a:t> Sequence</a:t>
            </a:r>
            <a:endParaRPr lang="en-US" dirty="0">
              <a:effectLst>
                <a:outerShdw blurRad="38100" dist="38100" dir="2700000" algn="tl">
                  <a:srgbClr val="000000">
                    <a:alpha val="43137"/>
                  </a:srgbClr>
                </a:outerShdw>
              </a:effectLst>
            </a:endParaRPr>
          </a:p>
        </p:txBody>
      </p:sp>
      <p:pic>
        <p:nvPicPr>
          <p:cNvPr id="5123" name="Picture 2" descr="hjs-sampled.png"/>
          <p:cNvPicPr>
            <a:picLocks noChangeAspect="1"/>
          </p:cNvPicPr>
          <p:nvPr/>
        </p:nvPicPr>
        <p:blipFill>
          <a:blip r:embed="rId3" cstate="print"/>
          <a:stretch>
            <a:fillRect/>
          </a:stretch>
        </p:blipFill>
        <p:spPr bwMode="auto">
          <a:xfrm>
            <a:off x="609600" y="1270000"/>
            <a:ext cx="7924800" cy="5283200"/>
          </a:xfrm>
          <a:prstGeom prst="rect">
            <a:avLst/>
          </a:prstGeom>
          <a:noFill/>
          <a:ln w="9525">
            <a:noFill/>
            <a:miter lim="800000"/>
            <a:headEnd/>
            <a:tailEnd/>
          </a:ln>
        </p:spPr>
      </p:pic>
      <p:grpSp>
        <p:nvGrpSpPr>
          <p:cNvPr id="3" name="Group 146"/>
          <p:cNvGrpSpPr>
            <a:grpSpLocks/>
          </p:cNvGrpSpPr>
          <p:nvPr/>
        </p:nvGrpSpPr>
        <p:grpSpPr bwMode="auto">
          <a:xfrm>
            <a:off x="608013" y="1247775"/>
            <a:ext cx="7926387" cy="5313363"/>
            <a:chOff x="608806" y="1247775"/>
            <a:chExt cx="7925594" cy="5314156"/>
          </a:xfrm>
        </p:grpSpPr>
        <p:grpSp>
          <p:nvGrpSpPr>
            <p:cNvPr id="4" name="Group 15"/>
            <p:cNvGrpSpPr>
              <a:grpSpLocks/>
            </p:cNvGrpSpPr>
            <p:nvPr/>
          </p:nvGrpSpPr>
          <p:grpSpPr bwMode="auto">
            <a:xfrm>
              <a:off x="608806" y="4420394"/>
              <a:ext cx="1588294" cy="1075531"/>
              <a:chOff x="608806" y="4420394"/>
              <a:chExt cx="1588294" cy="1075531"/>
            </a:xfrm>
          </p:grpSpPr>
          <p:cxnSp>
            <p:nvCxnSpPr>
              <p:cNvPr id="7" name="Straight Connector 6"/>
              <p:cNvCxnSpPr/>
              <p:nvPr/>
            </p:nvCxnSpPr>
            <p:spPr>
              <a:xfrm>
                <a:off x="610393" y="4432775"/>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0393" y="5491795"/>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76121" y="4952758"/>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663462" y="496228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5" name="Group 16"/>
            <p:cNvGrpSpPr>
              <a:grpSpLocks/>
            </p:cNvGrpSpPr>
            <p:nvPr/>
          </p:nvGrpSpPr>
          <p:grpSpPr bwMode="auto">
            <a:xfrm>
              <a:off x="609600" y="5477669"/>
              <a:ext cx="1588294" cy="1075531"/>
              <a:chOff x="608806" y="4420394"/>
              <a:chExt cx="1588294" cy="1075531"/>
            </a:xfrm>
          </p:grpSpPr>
          <p:cxnSp>
            <p:nvCxnSpPr>
              <p:cNvPr id="18" name="Straight Connector 17"/>
              <p:cNvCxnSpPr/>
              <p:nvPr/>
            </p:nvCxnSpPr>
            <p:spPr>
              <a:xfrm>
                <a:off x="609599" y="4432933"/>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599" y="5491953"/>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76913" y="4952916"/>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662668" y="4962443"/>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6" name="Group 21"/>
            <p:cNvGrpSpPr>
              <a:grpSpLocks/>
            </p:cNvGrpSpPr>
            <p:nvPr/>
          </p:nvGrpSpPr>
          <p:grpSpPr bwMode="auto">
            <a:xfrm>
              <a:off x="609600" y="3352800"/>
              <a:ext cx="1588294" cy="1075531"/>
              <a:chOff x="608806" y="4420394"/>
              <a:chExt cx="1588294" cy="1075531"/>
            </a:xfrm>
          </p:grpSpPr>
          <p:cxnSp>
            <p:nvCxnSpPr>
              <p:cNvPr id="23" name="Straight Connector 22"/>
              <p:cNvCxnSpPr/>
              <p:nvPr/>
            </p:nvCxnSpPr>
            <p:spPr>
              <a:xfrm>
                <a:off x="609599" y="4431823"/>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599" y="5490842"/>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76913" y="4953393"/>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662668" y="4961333"/>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9" name="Group 26"/>
            <p:cNvGrpSpPr>
              <a:grpSpLocks/>
            </p:cNvGrpSpPr>
            <p:nvPr/>
          </p:nvGrpSpPr>
          <p:grpSpPr bwMode="auto">
            <a:xfrm>
              <a:off x="609600" y="2305050"/>
              <a:ext cx="1588294" cy="1075531"/>
              <a:chOff x="608806" y="4420394"/>
              <a:chExt cx="1588294" cy="1075531"/>
            </a:xfrm>
          </p:grpSpPr>
          <p:cxnSp>
            <p:nvCxnSpPr>
              <p:cNvPr id="28" name="Straight Connector 27"/>
              <p:cNvCxnSpPr/>
              <p:nvPr/>
            </p:nvCxnSpPr>
            <p:spPr>
              <a:xfrm>
                <a:off x="609599" y="443166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599" y="5490686"/>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76913" y="4953237"/>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662668" y="496117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 name="Group 31"/>
            <p:cNvGrpSpPr>
              <a:grpSpLocks/>
            </p:cNvGrpSpPr>
            <p:nvPr/>
          </p:nvGrpSpPr>
          <p:grpSpPr bwMode="auto">
            <a:xfrm>
              <a:off x="2200275" y="2305050"/>
              <a:ext cx="1588294" cy="1075531"/>
              <a:chOff x="608806" y="4420394"/>
              <a:chExt cx="1588294" cy="1075531"/>
            </a:xfrm>
          </p:grpSpPr>
          <p:cxnSp>
            <p:nvCxnSpPr>
              <p:cNvPr id="33" name="Straight Connector 32"/>
              <p:cNvCxnSpPr/>
              <p:nvPr/>
            </p:nvCxnSpPr>
            <p:spPr>
              <a:xfrm>
                <a:off x="609440" y="443166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9440" y="5490686"/>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76754" y="4953237"/>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1662509" y="496117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 name="Group 36"/>
            <p:cNvGrpSpPr>
              <a:grpSpLocks/>
            </p:cNvGrpSpPr>
            <p:nvPr/>
          </p:nvGrpSpPr>
          <p:grpSpPr bwMode="auto">
            <a:xfrm>
              <a:off x="2190750" y="3371850"/>
              <a:ext cx="1588294" cy="1075531"/>
              <a:chOff x="608806" y="4420394"/>
              <a:chExt cx="1588294" cy="1075531"/>
            </a:xfrm>
          </p:grpSpPr>
          <p:cxnSp>
            <p:nvCxnSpPr>
              <p:cNvPr id="38" name="Straight Connector 37"/>
              <p:cNvCxnSpPr/>
              <p:nvPr/>
            </p:nvCxnSpPr>
            <p:spPr>
              <a:xfrm>
                <a:off x="609441" y="4431826"/>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9441" y="5490845"/>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76755" y="4953396"/>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662510" y="4961336"/>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 name="Group 41"/>
            <p:cNvGrpSpPr>
              <a:grpSpLocks/>
            </p:cNvGrpSpPr>
            <p:nvPr/>
          </p:nvGrpSpPr>
          <p:grpSpPr bwMode="auto">
            <a:xfrm>
              <a:off x="2193131" y="4429919"/>
              <a:ext cx="1588294" cy="1075531"/>
              <a:chOff x="608806" y="4420394"/>
              <a:chExt cx="1588294" cy="1075531"/>
            </a:xfrm>
          </p:grpSpPr>
          <p:cxnSp>
            <p:nvCxnSpPr>
              <p:cNvPr id="43" name="Straight Connector 42"/>
              <p:cNvCxnSpPr/>
              <p:nvPr/>
            </p:nvCxnSpPr>
            <p:spPr>
              <a:xfrm>
                <a:off x="610234" y="4432777"/>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10234" y="549179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75962" y="4952760"/>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1663303" y="496228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 name="Group 46"/>
            <p:cNvGrpSpPr>
              <a:grpSpLocks/>
            </p:cNvGrpSpPr>
            <p:nvPr/>
          </p:nvGrpSpPr>
          <p:grpSpPr bwMode="auto">
            <a:xfrm>
              <a:off x="2190750" y="5486400"/>
              <a:ext cx="1588294" cy="1075531"/>
              <a:chOff x="608806" y="4420394"/>
              <a:chExt cx="1588294" cy="1075531"/>
            </a:xfrm>
          </p:grpSpPr>
          <p:cxnSp>
            <p:nvCxnSpPr>
              <p:cNvPr id="48" name="Straight Connector 47"/>
              <p:cNvCxnSpPr/>
              <p:nvPr/>
            </p:nvCxnSpPr>
            <p:spPr>
              <a:xfrm>
                <a:off x="609441" y="4432142"/>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09441" y="5491161"/>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76755" y="4953713"/>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1662510" y="4961652"/>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6" name="Group 51"/>
            <p:cNvGrpSpPr>
              <a:grpSpLocks/>
            </p:cNvGrpSpPr>
            <p:nvPr/>
          </p:nvGrpSpPr>
          <p:grpSpPr bwMode="auto">
            <a:xfrm>
              <a:off x="2200275" y="1247775"/>
              <a:ext cx="1588294" cy="1075531"/>
              <a:chOff x="608806" y="4420394"/>
              <a:chExt cx="1588294" cy="1075531"/>
            </a:xfrm>
          </p:grpSpPr>
          <p:cxnSp>
            <p:nvCxnSpPr>
              <p:cNvPr id="53" name="Straight Connector 52"/>
              <p:cNvCxnSpPr/>
              <p:nvPr/>
            </p:nvCxnSpPr>
            <p:spPr>
              <a:xfrm>
                <a:off x="609440" y="4431509"/>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9440" y="5490528"/>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76754" y="4953079"/>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1662509" y="4961019"/>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 name="Group 56"/>
            <p:cNvGrpSpPr>
              <a:grpSpLocks/>
            </p:cNvGrpSpPr>
            <p:nvPr/>
          </p:nvGrpSpPr>
          <p:grpSpPr bwMode="auto">
            <a:xfrm>
              <a:off x="3783806" y="1247775"/>
              <a:ext cx="1588294" cy="1075531"/>
              <a:chOff x="608806" y="4420394"/>
              <a:chExt cx="1588294" cy="1075531"/>
            </a:xfrm>
          </p:grpSpPr>
          <p:cxnSp>
            <p:nvCxnSpPr>
              <p:cNvPr id="58" name="Straight Connector 57"/>
              <p:cNvCxnSpPr/>
              <p:nvPr/>
            </p:nvCxnSpPr>
            <p:spPr>
              <a:xfrm>
                <a:off x="610075" y="4431509"/>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10075" y="5490528"/>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75803" y="4953079"/>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1663144" y="4961019"/>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2" name="Group 61"/>
            <p:cNvGrpSpPr>
              <a:grpSpLocks/>
            </p:cNvGrpSpPr>
            <p:nvPr/>
          </p:nvGrpSpPr>
          <p:grpSpPr bwMode="auto">
            <a:xfrm>
              <a:off x="3781425" y="2305050"/>
              <a:ext cx="1588294" cy="1075531"/>
              <a:chOff x="608806" y="4420394"/>
              <a:chExt cx="1588294" cy="1075531"/>
            </a:xfrm>
          </p:grpSpPr>
          <p:cxnSp>
            <p:nvCxnSpPr>
              <p:cNvPr id="63" name="Straight Connector 62"/>
              <p:cNvCxnSpPr/>
              <p:nvPr/>
            </p:nvCxnSpPr>
            <p:spPr>
              <a:xfrm>
                <a:off x="609282" y="443166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09282" y="5490686"/>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76597" y="4953237"/>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1662351" y="496117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7" name="Group 66"/>
            <p:cNvGrpSpPr>
              <a:grpSpLocks/>
            </p:cNvGrpSpPr>
            <p:nvPr/>
          </p:nvGrpSpPr>
          <p:grpSpPr bwMode="auto">
            <a:xfrm>
              <a:off x="3783806" y="3362325"/>
              <a:ext cx="1588294" cy="1075531"/>
              <a:chOff x="608806" y="4420394"/>
              <a:chExt cx="1588294" cy="1075531"/>
            </a:xfrm>
          </p:grpSpPr>
          <p:cxnSp>
            <p:nvCxnSpPr>
              <p:cNvPr id="68" name="Straight Connector 67"/>
              <p:cNvCxnSpPr/>
              <p:nvPr/>
            </p:nvCxnSpPr>
            <p:spPr>
              <a:xfrm>
                <a:off x="610075" y="4431825"/>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10075" y="5490844"/>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75803" y="495339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1663144" y="496133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Group 71"/>
            <p:cNvGrpSpPr>
              <a:grpSpLocks/>
            </p:cNvGrpSpPr>
            <p:nvPr/>
          </p:nvGrpSpPr>
          <p:grpSpPr bwMode="auto">
            <a:xfrm>
              <a:off x="3783806" y="3362325"/>
              <a:ext cx="1588294" cy="1075531"/>
              <a:chOff x="608806" y="4420394"/>
              <a:chExt cx="1588294" cy="1075531"/>
            </a:xfrm>
          </p:grpSpPr>
          <p:cxnSp>
            <p:nvCxnSpPr>
              <p:cNvPr id="73" name="Straight Connector 72"/>
              <p:cNvCxnSpPr/>
              <p:nvPr/>
            </p:nvCxnSpPr>
            <p:spPr>
              <a:xfrm>
                <a:off x="610075" y="4431825"/>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0075" y="5490844"/>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75803" y="495339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1663144" y="496133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7" name="Group 76"/>
            <p:cNvGrpSpPr>
              <a:grpSpLocks/>
            </p:cNvGrpSpPr>
            <p:nvPr/>
          </p:nvGrpSpPr>
          <p:grpSpPr bwMode="auto">
            <a:xfrm>
              <a:off x="3783806" y="4420394"/>
              <a:ext cx="1588294" cy="1075531"/>
              <a:chOff x="608806" y="4420394"/>
              <a:chExt cx="1588294" cy="1075531"/>
            </a:xfrm>
          </p:grpSpPr>
          <p:cxnSp>
            <p:nvCxnSpPr>
              <p:cNvPr id="78" name="Straight Connector 77"/>
              <p:cNvCxnSpPr/>
              <p:nvPr/>
            </p:nvCxnSpPr>
            <p:spPr>
              <a:xfrm>
                <a:off x="610075" y="4432775"/>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10075" y="5491795"/>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75803" y="4952758"/>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663144" y="496228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2" name="Group 81"/>
            <p:cNvGrpSpPr>
              <a:grpSpLocks/>
            </p:cNvGrpSpPr>
            <p:nvPr/>
          </p:nvGrpSpPr>
          <p:grpSpPr bwMode="auto">
            <a:xfrm>
              <a:off x="3781425" y="5477669"/>
              <a:ext cx="1588294" cy="1075531"/>
              <a:chOff x="608806" y="4420394"/>
              <a:chExt cx="1588294" cy="1075531"/>
            </a:xfrm>
          </p:grpSpPr>
          <p:cxnSp>
            <p:nvCxnSpPr>
              <p:cNvPr id="83" name="Straight Connector 82"/>
              <p:cNvCxnSpPr/>
              <p:nvPr/>
            </p:nvCxnSpPr>
            <p:spPr>
              <a:xfrm>
                <a:off x="609282" y="4432933"/>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9282" y="5491953"/>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76597" y="4952916"/>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662351" y="4962443"/>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7" name="Group 86"/>
            <p:cNvGrpSpPr>
              <a:grpSpLocks/>
            </p:cNvGrpSpPr>
            <p:nvPr/>
          </p:nvGrpSpPr>
          <p:grpSpPr bwMode="auto">
            <a:xfrm>
              <a:off x="5364956" y="3362325"/>
              <a:ext cx="1588294" cy="1075531"/>
              <a:chOff x="608806" y="4420394"/>
              <a:chExt cx="1588294" cy="1075531"/>
            </a:xfrm>
          </p:grpSpPr>
          <p:cxnSp>
            <p:nvCxnSpPr>
              <p:cNvPr id="88" name="Straight Connector 87"/>
              <p:cNvCxnSpPr/>
              <p:nvPr/>
            </p:nvCxnSpPr>
            <p:spPr>
              <a:xfrm>
                <a:off x="609917" y="4431825"/>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9917" y="5490844"/>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75645" y="495339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662986" y="4961335"/>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52" name="Group 91"/>
            <p:cNvGrpSpPr>
              <a:grpSpLocks/>
            </p:cNvGrpSpPr>
            <p:nvPr/>
          </p:nvGrpSpPr>
          <p:grpSpPr bwMode="auto">
            <a:xfrm>
              <a:off x="6943725" y="3352800"/>
              <a:ext cx="1588294" cy="1075531"/>
              <a:chOff x="608806" y="4420394"/>
              <a:chExt cx="1588294" cy="1075531"/>
            </a:xfrm>
          </p:grpSpPr>
          <p:cxnSp>
            <p:nvCxnSpPr>
              <p:cNvPr id="93" name="Straight Connector 92"/>
              <p:cNvCxnSpPr/>
              <p:nvPr/>
            </p:nvCxnSpPr>
            <p:spPr>
              <a:xfrm>
                <a:off x="610553" y="4431823"/>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0553" y="5490842"/>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76280" y="4953393"/>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5400000">
                <a:off x="1663621" y="4961333"/>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57" name="Group 96"/>
            <p:cNvGrpSpPr>
              <a:grpSpLocks/>
            </p:cNvGrpSpPr>
            <p:nvPr/>
          </p:nvGrpSpPr>
          <p:grpSpPr bwMode="auto">
            <a:xfrm>
              <a:off x="5364956" y="2305050"/>
              <a:ext cx="1588294" cy="1075531"/>
              <a:chOff x="608806" y="4420394"/>
              <a:chExt cx="1588294" cy="1075531"/>
            </a:xfrm>
          </p:grpSpPr>
          <p:cxnSp>
            <p:nvCxnSpPr>
              <p:cNvPr id="98" name="Straight Connector 97"/>
              <p:cNvCxnSpPr/>
              <p:nvPr/>
            </p:nvCxnSpPr>
            <p:spPr>
              <a:xfrm>
                <a:off x="609917" y="443166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9917" y="5490686"/>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75645" y="495323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1662986" y="496117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62" name="Group 101"/>
            <p:cNvGrpSpPr>
              <a:grpSpLocks/>
            </p:cNvGrpSpPr>
            <p:nvPr/>
          </p:nvGrpSpPr>
          <p:grpSpPr bwMode="auto">
            <a:xfrm>
              <a:off x="6946106" y="2305050"/>
              <a:ext cx="1588294" cy="1075531"/>
              <a:chOff x="608806" y="4420394"/>
              <a:chExt cx="1588294" cy="1075531"/>
            </a:xfrm>
          </p:grpSpPr>
          <p:cxnSp>
            <p:nvCxnSpPr>
              <p:cNvPr id="103" name="Straight Connector 102"/>
              <p:cNvCxnSpPr/>
              <p:nvPr/>
            </p:nvCxnSpPr>
            <p:spPr>
              <a:xfrm>
                <a:off x="609759" y="4431667"/>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09759" y="5490686"/>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5400000">
                <a:off x="75487" y="495323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2828" y="4961177"/>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67" name="Group 106"/>
            <p:cNvGrpSpPr>
              <a:grpSpLocks/>
            </p:cNvGrpSpPr>
            <p:nvPr/>
          </p:nvGrpSpPr>
          <p:grpSpPr bwMode="auto">
            <a:xfrm>
              <a:off x="6943725" y="1247775"/>
              <a:ext cx="1588294" cy="1075531"/>
              <a:chOff x="608806" y="4420394"/>
              <a:chExt cx="1588294" cy="1075531"/>
            </a:xfrm>
          </p:grpSpPr>
          <p:cxnSp>
            <p:nvCxnSpPr>
              <p:cNvPr id="108" name="Straight Connector 107"/>
              <p:cNvCxnSpPr/>
              <p:nvPr/>
            </p:nvCxnSpPr>
            <p:spPr>
              <a:xfrm>
                <a:off x="610553" y="4431509"/>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10553" y="5490528"/>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5400000">
                <a:off x="76280" y="4953079"/>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5400000">
                <a:off x="1663621" y="4961019"/>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2" name="Group 111"/>
            <p:cNvGrpSpPr>
              <a:grpSpLocks/>
            </p:cNvGrpSpPr>
            <p:nvPr/>
          </p:nvGrpSpPr>
          <p:grpSpPr bwMode="auto">
            <a:xfrm>
              <a:off x="5362575" y="1247775"/>
              <a:ext cx="1588294" cy="1075531"/>
              <a:chOff x="608806" y="4420394"/>
              <a:chExt cx="1588294" cy="1075531"/>
            </a:xfrm>
          </p:grpSpPr>
          <p:cxnSp>
            <p:nvCxnSpPr>
              <p:cNvPr id="113" name="Straight Connector 112"/>
              <p:cNvCxnSpPr/>
              <p:nvPr/>
            </p:nvCxnSpPr>
            <p:spPr>
              <a:xfrm>
                <a:off x="609123" y="4431509"/>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09123" y="5490528"/>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5400000">
                <a:off x="76438" y="4953079"/>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a:off x="1662192" y="4961019"/>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7" name="Group 126"/>
            <p:cNvGrpSpPr>
              <a:grpSpLocks/>
            </p:cNvGrpSpPr>
            <p:nvPr/>
          </p:nvGrpSpPr>
          <p:grpSpPr bwMode="auto">
            <a:xfrm>
              <a:off x="5362575" y="5486400"/>
              <a:ext cx="1588294" cy="1075531"/>
              <a:chOff x="608806" y="4420394"/>
              <a:chExt cx="1588294" cy="1075531"/>
            </a:xfrm>
          </p:grpSpPr>
          <p:cxnSp>
            <p:nvCxnSpPr>
              <p:cNvPr id="128" name="Straight Connector 127"/>
              <p:cNvCxnSpPr/>
              <p:nvPr/>
            </p:nvCxnSpPr>
            <p:spPr>
              <a:xfrm>
                <a:off x="609123" y="4432142"/>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9123" y="5491161"/>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5400000">
                <a:off x="76438" y="4953713"/>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5400000">
                <a:off x="1662192" y="4961652"/>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2" name="Group 131"/>
            <p:cNvGrpSpPr>
              <a:grpSpLocks/>
            </p:cNvGrpSpPr>
            <p:nvPr/>
          </p:nvGrpSpPr>
          <p:grpSpPr bwMode="auto">
            <a:xfrm>
              <a:off x="6941344" y="5476875"/>
              <a:ext cx="1588294" cy="1075531"/>
              <a:chOff x="608806" y="4420394"/>
              <a:chExt cx="1588294" cy="1075531"/>
            </a:xfrm>
          </p:grpSpPr>
          <p:cxnSp>
            <p:nvCxnSpPr>
              <p:cNvPr id="133" name="Straight Connector 132"/>
              <p:cNvCxnSpPr/>
              <p:nvPr/>
            </p:nvCxnSpPr>
            <p:spPr>
              <a:xfrm>
                <a:off x="609759" y="4432140"/>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09759" y="5491159"/>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5400000">
                <a:off x="75486" y="4953711"/>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1662827" y="4961650"/>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7" name="Group 136"/>
            <p:cNvGrpSpPr>
              <a:grpSpLocks/>
            </p:cNvGrpSpPr>
            <p:nvPr/>
          </p:nvGrpSpPr>
          <p:grpSpPr bwMode="auto">
            <a:xfrm>
              <a:off x="5362575" y="4429125"/>
              <a:ext cx="1588294" cy="1075531"/>
              <a:chOff x="608806" y="4420394"/>
              <a:chExt cx="1588294" cy="1075531"/>
            </a:xfrm>
          </p:grpSpPr>
          <p:cxnSp>
            <p:nvCxnSpPr>
              <p:cNvPr id="138" name="Straight Connector 137"/>
              <p:cNvCxnSpPr/>
              <p:nvPr/>
            </p:nvCxnSpPr>
            <p:spPr>
              <a:xfrm>
                <a:off x="609123" y="4431984"/>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09123" y="5491003"/>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5400000">
                <a:off x="76438" y="4953555"/>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1662192" y="4961494"/>
                <a:ext cx="1066959"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92" name="Group 141"/>
            <p:cNvGrpSpPr>
              <a:grpSpLocks/>
            </p:cNvGrpSpPr>
            <p:nvPr/>
          </p:nvGrpSpPr>
          <p:grpSpPr bwMode="auto">
            <a:xfrm>
              <a:off x="6943725" y="4429125"/>
              <a:ext cx="1588294" cy="1075531"/>
              <a:chOff x="608806" y="4420394"/>
              <a:chExt cx="1588294" cy="1075531"/>
            </a:xfrm>
          </p:grpSpPr>
          <p:cxnSp>
            <p:nvCxnSpPr>
              <p:cNvPr id="143" name="Straight Connector 142"/>
              <p:cNvCxnSpPr/>
              <p:nvPr/>
            </p:nvCxnSpPr>
            <p:spPr>
              <a:xfrm>
                <a:off x="610553" y="4431984"/>
                <a:ext cx="1580992" cy="158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10553" y="5491003"/>
                <a:ext cx="1580992"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5400000">
                <a:off x="76280" y="4953555"/>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5400000">
                <a:off x="1663621" y="4961494"/>
                <a:ext cx="1066959"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97" name="Group 150"/>
          <p:cNvGrpSpPr>
            <a:grpSpLocks/>
          </p:cNvGrpSpPr>
          <p:nvPr/>
        </p:nvGrpSpPr>
        <p:grpSpPr bwMode="auto">
          <a:xfrm>
            <a:off x="609600" y="1247775"/>
            <a:ext cx="4791075" cy="5305425"/>
            <a:chOff x="609600" y="1247775"/>
            <a:chExt cx="4791075" cy="5305425"/>
          </a:xfrm>
        </p:grpSpPr>
        <p:sp>
          <p:nvSpPr>
            <p:cNvPr id="148" name="Rectangle 147"/>
            <p:cNvSpPr/>
            <p:nvPr/>
          </p:nvSpPr>
          <p:spPr>
            <a:xfrm>
              <a:off x="3781425" y="1247775"/>
              <a:ext cx="1600200" cy="10969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9" name="Rectangle 148"/>
            <p:cNvSpPr/>
            <p:nvPr/>
          </p:nvSpPr>
          <p:spPr>
            <a:xfrm>
              <a:off x="609600" y="5456238"/>
              <a:ext cx="1600200" cy="10969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0" name="Rectangle 149"/>
            <p:cNvSpPr/>
            <p:nvPr/>
          </p:nvSpPr>
          <p:spPr>
            <a:xfrm>
              <a:off x="3800475" y="5456238"/>
              <a:ext cx="1600200" cy="10969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2" name="Group 167"/>
          <p:cNvGrpSpPr>
            <a:grpSpLocks/>
          </p:cNvGrpSpPr>
          <p:nvPr/>
        </p:nvGrpSpPr>
        <p:grpSpPr bwMode="auto">
          <a:xfrm>
            <a:off x="2351086" y="2501900"/>
            <a:ext cx="6037458" cy="3791525"/>
            <a:chOff x="2279649" y="2578098"/>
            <a:chExt cx="6037649" cy="3792113"/>
          </a:xfrm>
        </p:grpSpPr>
        <p:sp>
          <p:nvSpPr>
            <p:cNvPr id="137" name="TextBox 136"/>
            <p:cNvSpPr txBox="1"/>
            <p:nvPr/>
          </p:nvSpPr>
          <p:spPr>
            <a:xfrm>
              <a:off x="3927527" y="2578098"/>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87.4 %</a:t>
              </a:r>
              <a:endParaRPr lang="en-US" sz="3200" dirty="0">
                <a:solidFill>
                  <a:srgbClr val="FF0000"/>
                </a:solidFill>
                <a:effectLst>
                  <a:outerShdw blurRad="38100" dist="38100" dir="2700000" algn="tl">
                    <a:srgbClr val="000000">
                      <a:alpha val="43137"/>
                    </a:srgbClr>
                  </a:outerShdw>
                </a:effectLst>
                <a:latin typeface="+mn-lt"/>
              </a:endParaRPr>
            </a:p>
          </p:txBody>
        </p:sp>
        <p:sp>
          <p:nvSpPr>
            <p:cNvPr id="142" name="TextBox 141"/>
            <p:cNvSpPr txBox="1"/>
            <p:nvPr/>
          </p:nvSpPr>
          <p:spPr>
            <a:xfrm>
              <a:off x="5419824" y="2578098"/>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83.9 </a:t>
              </a:r>
              <a:r>
                <a:rPr lang="en-US" sz="3200" dirty="0">
                  <a:solidFill>
                    <a:srgbClr val="FF0000"/>
                  </a:solidFill>
                  <a:effectLst>
                    <a:outerShdw blurRad="38100" dist="38100" dir="2700000" algn="tl">
                      <a:srgbClr val="000000">
                        <a:alpha val="43137"/>
                      </a:srgbClr>
                    </a:outerShdw>
                  </a:effectLst>
                  <a:latin typeface="+mn-lt"/>
                </a:rPr>
                <a:t>%</a:t>
              </a:r>
            </a:p>
          </p:txBody>
        </p:sp>
        <p:sp>
          <p:nvSpPr>
            <p:cNvPr id="147" name="TextBox 146"/>
            <p:cNvSpPr txBox="1"/>
            <p:nvPr/>
          </p:nvSpPr>
          <p:spPr>
            <a:xfrm>
              <a:off x="7016900" y="2578098"/>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83.8 </a:t>
              </a:r>
              <a:r>
                <a:rPr lang="en-US" sz="3200" dirty="0">
                  <a:solidFill>
                    <a:srgbClr val="FF0000"/>
                  </a:solidFill>
                  <a:effectLst>
                    <a:outerShdw blurRad="38100" dist="38100" dir="2700000" algn="tl">
                      <a:srgbClr val="000000">
                        <a:alpha val="43137"/>
                      </a:srgbClr>
                    </a:outerShdw>
                  </a:effectLst>
                  <a:latin typeface="+mn-lt"/>
                </a:rPr>
                <a:t>%</a:t>
              </a:r>
            </a:p>
          </p:txBody>
        </p:sp>
        <p:sp>
          <p:nvSpPr>
            <p:cNvPr id="151" name="TextBox 150"/>
            <p:cNvSpPr txBox="1"/>
            <p:nvPr/>
          </p:nvSpPr>
          <p:spPr>
            <a:xfrm>
              <a:off x="2279650" y="3613309"/>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84.9 </a:t>
              </a:r>
              <a:r>
                <a:rPr lang="en-US" sz="3200" dirty="0">
                  <a:solidFill>
                    <a:srgbClr val="FF0000"/>
                  </a:solidFill>
                  <a:effectLst>
                    <a:outerShdw blurRad="38100" dist="38100" dir="2700000" algn="tl">
                      <a:srgbClr val="000000">
                        <a:alpha val="43137"/>
                      </a:srgbClr>
                    </a:outerShdw>
                  </a:effectLst>
                  <a:latin typeface="+mn-lt"/>
                </a:rPr>
                <a:t>%</a:t>
              </a:r>
            </a:p>
          </p:txBody>
        </p:sp>
        <p:sp>
          <p:nvSpPr>
            <p:cNvPr id="152" name="TextBox 151"/>
            <p:cNvSpPr txBox="1"/>
            <p:nvPr/>
          </p:nvSpPr>
          <p:spPr>
            <a:xfrm>
              <a:off x="5415062" y="3619660"/>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91.8 </a:t>
              </a:r>
              <a:r>
                <a:rPr lang="en-US" sz="3200" dirty="0">
                  <a:solidFill>
                    <a:srgbClr val="FF0000"/>
                  </a:solidFill>
                  <a:effectLst>
                    <a:outerShdw blurRad="38100" dist="38100" dir="2700000" algn="tl">
                      <a:srgbClr val="000000">
                        <a:alpha val="43137"/>
                      </a:srgbClr>
                    </a:outerShdw>
                  </a:effectLst>
                  <a:latin typeface="+mn-lt"/>
                </a:rPr>
                <a:t>%</a:t>
              </a:r>
            </a:p>
          </p:txBody>
        </p:sp>
        <p:sp>
          <p:nvSpPr>
            <p:cNvPr id="153" name="TextBox 152"/>
            <p:cNvSpPr txBox="1"/>
            <p:nvPr/>
          </p:nvSpPr>
          <p:spPr>
            <a:xfrm>
              <a:off x="7016901" y="3619660"/>
              <a:ext cx="1300203" cy="584291"/>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91.8 </a:t>
              </a:r>
              <a:r>
                <a:rPr lang="en-US" sz="3200" dirty="0">
                  <a:solidFill>
                    <a:srgbClr val="FF0000"/>
                  </a:solidFill>
                  <a:effectLst>
                    <a:outerShdw blurRad="38100" dist="38100" dir="2700000" algn="tl">
                      <a:srgbClr val="000000">
                        <a:alpha val="43137"/>
                      </a:srgbClr>
                    </a:outerShdw>
                  </a:effectLst>
                  <a:latin typeface="+mn-lt"/>
                </a:rPr>
                <a:t>%</a:t>
              </a:r>
            </a:p>
          </p:txBody>
        </p:sp>
        <p:sp>
          <p:nvSpPr>
            <p:cNvPr id="154" name="TextBox 153"/>
            <p:cNvSpPr txBox="1"/>
            <p:nvPr/>
          </p:nvSpPr>
          <p:spPr>
            <a:xfrm>
              <a:off x="3922765" y="4705678"/>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90.8 %</a:t>
              </a:r>
              <a:endParaRPr lang="en-US" sz="3200" dirty="0">
                <a:solidFill>
                  <a:srgbClr val="FF0000"/>
                </a:solidFill>
                <a:effectLst>
                  <a:outerShdw blurRad="38100" dist="38100" dir="2700000" algn="tl">
                    <a:srgbClr val="000000">
                      <a:alpha val="43137"/>
                    </a:srgbClr>
                  </a:outerShdw>
                </a:effectLst>
                <a:latin typeface="+mn-lt"/>
              </a:endParaRPr>
            </a:p>
          </p:txBody>
        </p:sp>
        <p:sp>
          <p:nvSpPr>
            <p:cNvPr id="155" name="TextBox 154"/>
            <p:cNvSpPr txBox="1"/>
            <p:nvPr/>
          </p:nvSpPr>
          <p:spPr>
            <a:xfrm>
              <a:off x="2279649" y="4699327"/>
              <a:ext cx="1300204" cy="584866"/>
            </a:xfrm>
            <a:prstGeom prst="rect">
              <a:avLst/>
            </a:prstGeom>
            <a:solidFill>
              <a:schemeClr val="accent1">
                <a:alpha val="61000"/>
              </a:schemeClr>
            </a:solidFill>
          </p:spPr>
          <p:txBody>
            <a:bodyPr wrap="squar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83.2 %</a:t>
              </a:r>
              <a:endParaRPr lang="en-US" sz="3200" dirty="0">
                <a:solidFill>
                  <a:srgbClr val="FF0000"/>
                </a:solidFill>
                <a:effectLst>
                  <a:outerShdw blurRad="38100" dist="38100" dir="2700000" algn="tl">
                    <a:srgbClr val="000000">
                      <a:alpha val="43137"/>
                    </a:srgbClr>
                  </a:outerShdw>
                </a:effectLst>
                <a:latin typeface="+mn-lt"/>
              </a:endParaRPr>
            </a:p>
          </p:txBody>
        </p:sp>
        <p:sp>
          <p:nvSpPr>
            <p:cNvPr id="156" name="TextBox 155"/>
            <p:cNvSpPr txBox="1"/>
            <p:nvPr/>
          </p:nvSpPr>
          <p:spPr>
            <a:xfrm>
              <a:off x="7016901" y="4705678"/>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93.5 </a:t>
              </a:r>
              <a:r>
                <a:rPr lang="en-US" sz="3200" dirty="0">
                  <a:solidFill>
                    <a:srgbClr val="FF0000"/>
                  </a:solidFill>
                  <a:effectLst>
                    <a:outerShdw blurRad="38100" dist="38100" dir="2700000" algn="tl">
                      <a:srgbClr val="000000">
                        <a:alpha val="43137"/>
                      </a:srgbClr>
                    </a:outerShdw>
                  </a:effectLst>
                  <a:latin typeface="+mn-lt"/>
                </a:rPr>
                <a:t>%</a:t>
              </a:r>
            </a:p>
          </p:txBody>
        </p:sp>
        <p:sp>
          <p:nvSpPr>
            <p:cNvPr id="157" name="TextBox 156"/>
            <p:cNvSpPr txBox="1"/>
            <p:nvPr/>
          </p:nvSpPr>
          <p:spPr>
            <a:xfrm>
              <a:off x="3897364" y="5785345"/>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89.4 </a:t>
              </a:r>
              <a:r>
                <a:rPr lang="en-US" sz="3200" dirty="0">
                  <a:solidFill>
                    <a:srgbClr val="FF0000"/>
                  </a:solidFill>
                  <a:effectLst>
                    <a:outerShdw blurRad="38100" dist="38100" dir="2700000" algn="tl">
                      <a:srgbClr val="000000">
                        <a:alpha val="43137"/>
                      </a:srgbClr>
                    </a:outerShdw>
                  </a:effectLst>
                  <a:latin typeface="+mn-lt"/>
                </a:rPr>
                <a:t>%</a:t>
              </a:r>
            </a:p>
          </p:txBody>
        </p:sp>
        <p:sp>
          <p:nvSpPr>
            <p:cNvPr id="158" name="TextBox 157"/>
            <p:cNvSpPr txBox="1"/>
            <p:nvPr/>
          </p:nvSpPr>
          <p:spPr>
            <a:xfrm>
              <a:off x="2279649" y="5778994"/>
              <a:ext cx="1300204" cy="584866"/>
            </a:xfrm>
            <a:prstGeom prst="rect">
              <a:avLst/>
            </a:prstGeom>
            <a:solidFill>
              <a:schemeClr val="accent1">
                <a:alpha val="61000"/>
              </a:schemeClr>
            </a:solidFill>
          </p:spPr>
          <p:txBody>
            <a:bodyPr wrap="squar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80.2 </a:t>
              </a:r>
              <a:r>
                <a:rPr lang="en-US" sz="3200" dirty="0">
                  <a:solidFill>
                    <a:srgbClr val="FF0000"/>
                  </a:solidFill>
                  <a:effectLst>
                    <a:outerShdw blurRad="38100" dist="38100" dir="2700000" algn="tl">
                      <a:srgbClr val="000000">
                        <a:alpha val="43137"/>
                      </a:srgbClr>
                    </a:outerShdw>
                  </a:effectLst>
                  <a:latin typeface="+mn-lt"/>
                </a:rPr>
                <a:t>%</a:t>
              </a:r>
            </a:p>
          </p:txBody>
        </p:sp>
        <p:sp>
          <p:nvSpPr>
            <p:cNvPr id="159" name="TextBox 158"/>
            <p:cNvSpPr txBox="1"/>
            <p:nvPr/>
          </p:nvSpPr>
          <p:spPr>
            <a:xfrm>
              <a:off x="5446813" y="5785345"/>
              <a:ext cx="1300397" cy="584866"/>
            </a:xfrm>
            <a:prstGeom prst="rect">
              <a:avLst/>
            </a:prstGeom>
            <a:solidFill>
              <a:schemeClr val="accent1">
                <a:alpha val="61000"/>
              </a:schemeClr>
            </a:solidFill>
          </p:spPr>
          <p:txBody>
            <a:bodyPr wrap="none">
              <a:spAutoFit/>
            </a:bodyPr>
            <a:lstStyle/>
            <a:p>
              <a:pPr algn="ctr" fontAlgn="auto">
                <a:spcBef>
                  <a:spcPts val="0"/>
                </a:spcBef>
                <a:spcAft>
                  <a:spcPts val="0"/>
                </a:spcAft>
                <a:defRPr/>
              </a:pPr>
              <a:r>
                <a:rPr lang="en-US" sz="3200" dirty="0" smtClean="0">
                  <a:solidFill>
                    <a:srgbClr val="FF0000"/>
                  </a:solidFill>
                  <a:effectLst>
                    <a:outerShdw blurRad="38100" dist="38100" dir="2700000" algn="tl">
                      <a:srgbClr val="000000">
                        <a:alpha val="43137"/>
                      </a:srgbClr>
                    </a:outerShdw>
                  </a:effectLst>
                  <a:latin typeface="+mn-lt"/>
                </a:rPr>
                <a:t>90.7 </a:t>
              </a:r>
              <a:r>
                <a:rPr lang="en-US" sz="3200" dirty="0">
                  <a:solidFill>
                    <a:srgbClr val="FF0000"/>
                  </a:solidFill>
                  <a:effectLst>
                    <a:outerShdw blurRad="38100" dist="38100" dir="2700000" algn="tl">
                      <a:srgbClr val="000000">
                        <a:alpha val="43137"/>
                      </a:srgbClr>
                    </a:outerShdw>
                  </a:effectLst>
                  <a:latin typeface="+mn-lt"/>
                </a:rPr>
                <a:t>%</a:t>
              </a:r>
            </a:p>
          </p:txBody>
        </p:sp>
      </p:grpSp>
      <p:sp>
        <p:nvSpPr>
          <p:cNvPr id="161" name="TextBox 160"/>
          <p:cNvSpPr txBox="1"/>
          <p:nvPr/>
        </p:nvSpPr>
        <p:spPr>
          <a:xfrm>
            <a:off x="628650" y="1249978"/>
            <a:ext cx="1554480"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400" dirty="0" smtClean="0"/>
              <a:t>Truly Occluded</a:t>
            </a:r>
            <a:endParaRPr lang="en-US" sz="1400" dirty="0"/>
          </a:p>
        </p:txBody>
      </p:sp>
      <p:sp>
        <p:nvSpPr>
          <p:cNvPr id="162" name="TextBox 161"/>
          <p:cNvSpPr txBox="1"/>
          <p:nvPr/>
        </p:nvSpPr>
        <p:spPr>
          <a:xfrm>
            <a:off x="628650" y="1605322"/>
            <a:ext cx="1554480"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400" dirty="0" smtClean="0"/>
              <a:t>Missed Depths</a:t>
            </a:r>
            <a:endParaRPr lang="en-US" sz="1400" dirty="0"/>
          </a:p>
        </p:txBody>
      </p:sp>
      <p:sp>
        <p:nvSpPr>
          <p:cNvPr id="163" name="TextBox 162"/>
          <p:cNvSpPr txBox="1"/>
          <p:nvPr/>
        </p:nvSpPr>
        <p:spPr>
          <a:xfrm>
            <a:off x="628650" y="1947446"/>
            <a:ext cx="1554480"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dirty="0" smtClean="0"/>
              <a:t>Missed Occlusions</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err="1" smtClean="0">
                <a:effectLst>
                  <a:outerShdw blurRad="38100" dist="38100" dir="2700000" algn="tl">
                    <a:srgbClr val="000000">
                      <a:alpha val="43137"/>
                    </a:srgbClr>
                  </a:outerShdw>
                </a:effectLst>
              </a:rPr>
              <a:t>Herz-Jesu</a:t>
            </a:r>
            <a:r>
              <a:rPr lang="en-US" dirty="0" smtClean="0">
                <a:effectLst>
                  <a:outerShdw blurRad="38100" dist="38100" dir="2700000" algn="tl">
                    <a:srgbClr val="000000">
                      <a:alpha val="43137"/>
                    </a:srgbClr>
                  </a:outerShdw>
                </a:effectLst>
              </a:rPr>
              <a:t> Sequence</a:t>
            </a:r>
            <a:endParaRPr lang="en-US" dirty="0">
              <a:effectLst>
                <a:outerShdw blurRad="38100" dist="38100" dir="2700000" algn="tl">
                  <a:srgbClr val="000000">
                    <a:alpha val="43137"/>
                  </a:srgbClr>
                </a:outerShdw>
              </a:effectLst>
            </a:endParaRPr>
          </a:p>
        </p:txBody>
      </p:sp>
      <p:pic>
        <p:nvPicPr>
          <p:cNvPr id="32770" name="Picture 2" descr="Z:\cvpr08\hs52-0.jpg"/>
          <p:cNvPicPr>
            <a:picLocks noChangeAspect="1" noChangeArrowheads="1"/>
          </p:cNvPicPr>
          <p:nvPr/>
        </p:nvPicPr>
        <p:blipFill>
          <a:blip r:embed="rId3"/>
          <a:srcRect/>
          <a:stretch>
            <a:fillRect/>
          </a:stretch>
        </p:blipFill>
        <p:spPr bwMode="auto">
          <a:xfrm>
            <a:off x="4648200" y="1295400"/>
            <a:ext cx="3962400" cy="2641600"/>
          </a:xfrm>
          <a:prstGeom prst="rect">
            <a:avLst/>
          </a:prstGeom>
          <a:ln>
            <a:noFill/>
          </a:ln>
          <a:effectLst>
            <a:outerShdw blurRad="292100" dist="139700" dir="2700000" algn="tl" rotWithShape="0">
              <a:srgbClr val="333333">
                <a:alpha val="65000"/>
              </a:srgbClr>
            </a:outerShdw>
          </a:effectLst>
        </p:spPr>
      </p:pic>
      <p:pic>
        <p:nvPicPr>
          <p:cNvPr id="32771" name="Picture 3" descr="Z:\cvpr08\hs52-1.jpg"/>
          <p:cNvPicPr>
            <a:picLocks noChangeAspect="1" noChangeArrowheads="1"/>
          </p:cNvPicPr>
          <p:nvPr/>
        </p:nvPicPr>
        <p:blipFill>
          <a:blip r:embed="rId4"/>
          <a:srcRect/>
          <a:stretch>
            <a:fillRect/>
          </a:stretch>
        </p:blipFill>
        <p:spPr bwMode="auto">
          <a:xfrm>
            <a:off x="609600" y="1295400"/>
            <a:ext cx="3962400" cy="2641600"/>
          </a:xfrm>
          <a:prstGeom prst="rect">
            <a:avLst/>
          </a:prstGeom>
          <a:ln>
            <a:noFill/>
          </a:ln>
          <a:effectLst>
            <a:outerShdw blurRad="292100" dist="139700" dir="2700000" algn="tl" rotWithShape="0">
              <a:srgbClr val="333333">
                <a:alpha val="65000"/>
              </a:srgbClr>
            </a:outerShdw>
          </a:effectLst>
        </p:spPr>
      </p:pic>
      <p:pic>
        <p:nvPicPr>
          <p:cNvPr id="32772" name="Picture 4" descr="Z:\cvpr08\hs52-map.png"/>
          <p:cNvPicPr>
            <a:picLocks noChangeAspect="1" noChangeArrowheads="1"/>
          </p:cNvPicPr>
          <p:nvPr/>
        </p:nvPicPr>
        <p:blipFill>
          <a:blip r:embed="rId5"/>
          <a:stretch>
            <a:fillRect/>
          </a:stretch>
        </p:blipFill>
        <p:spPr bwMode="auto">
          <a:xfrm>
            <a:off x="609600" y="4038600"/>
            <a:ext cx="3962400" cy="2641600"/>
          </a:xfrm>
          <a:prstGeom prst="rect">
            <a:avLst/>
          </a:prstGeom>
          <a:ln>
            <a:noFill/>
          </a:ln>
          <a:effectLst>
            <a:outerShdw blurRad="292100" dist="139700" dir="2700000" algn="tl" rotWithShape="0">
              <a:srgbClr val="333333">
                <a:alpha val="65000"/>
              </a:srgbClr>
            </a:outerShdw>
          </a:effectLst>
        </p:spPr>
      </p:pic>
      <p:pic>
        <p:nvPicPr>
          <p:cNvPr id="7" name="Picture 2" descr="Z:\cvpr08\hs52-0.jpg"/>
          <p:cNvPicPr>
            <a:picLocks noChangeAspect="1" noChangeArrowheads="1"/>
          </p:cNvPicPr>
          <p:nvPr/>
        </p:nvPicPr>
        <p:blipFill>
          <a:blip r:embed="rId6"/>
          <a:stretch>
            <a:fillRect/>
          </a:stretch>
        </p:blipFill>
        <p:spPr bwMode="auto">
          <a:xfrm>
            <a:off x="4648200" y="4064000"/>
            <a:ext cx="3962400" cy="2641600"/>
          </a:xfrm>
          <a:prstGeom prst="rect">
            <a:avLst/>
          </a:prstGeom>
          <a:ln>
            <a:noFill/>
          </a:ln>
          <a:effectLst>
            <a:outerShdw blurRad="292100" dist="139700" dir="2700000" algn="tl" rotWithShape="0">
              <a:srgbClr val="333333">
                <a:alpha val="65000"/>
              </a:srgbClr>
            </a:outerShdw>
          </a:effectLst>
        </p:spPr>
      </p:pic>
      <p:sp>
        <p:nvSpPr>
          <p:cNvPr id="6151" name="TextBox 7"/>
          <p:cNvSpPr txBox="1">
            <a:spLocks noChangeArrowheads="1"/>
          </p:cNvSpPr>
          <p:nvPr/>
        </p:nvSpPr>
        <p:spPr bwMode="auto">
          <a:xfrm>
            <a:off x="7239000" y="6324600"/>
            <a:ext cx="1445845" cy="369332"/>
          </a:xfrm>
          <a:prstGeom prst="rect">
            <a:avLst/>
          </a:prstGeom>
          <a:noFill/>
          <a:ln w="9525">
            <a:noFill/>
            <a:miter lim="800000"/>
            <a:headEnd/>
            <a:tailEnd/>
          </a:ln>
        </p:spPr>
        <p:txBody>
          <a:bodyPr wrap="none">
            <a:spAutoFit/>
          </a:bodyPr>
          <a:lstStyle/>
          <a:p>
            <a:r>
              <a:rPr lang="en-US" dirty="0" smtClean="0">
                <a:latin typeface="Calibri" pitchFamily="34" charset="0"/>
              </a:rPr>
              <a:t>Ground Truth</a:t>
            </a:r>
            <a:endParaRPr lang="en-US" dirty="0">
              <a:latin typeface="Calibri" pitchFamily="34" charset="0"/>
            </a:endParaRPr>
          </a:p>
        </p:txBody>
      </p:sp>
      <p:sp>
        <p:nvSpPr>
          <p:cNvPr id="6152" name="TextBox 8"/>
          <p:cNvSpPr txBox="1">
            <a:spLocks noChangeArrowheads="1"/>
          </p:cNvSpPr>
          <p:nvPr/>
        </p:nvSpPr>
        <p:spPr bwMode="auto">
          <a:xfrm>
            <a:off x="3841750" y="6324600"/>
            <a:ext cx="730250" cy="369888"/>
          </a:xfrm>
          <a:prstGeom prst="rect">
            <a:avLst/>
          </a:prstGeom>
          <a:noFill/>
          <a:ln w="9525">
            <a:noFill/>
            <a:miter lim="800000"/>
            <a:headEnd/>
            <a:tailEnd/>
          </a:ln>
        </p:spPr>
        <p:txBody>
          <a:bodyPr wrap="none">
            <a:spAutoFit/>
          </a:bodyPr>
          <a:lstStyle/>
          <a:p>
            <a:r>
              <a:rPr lang="en-US" dirty="0">
                <a:latin typeface="Calibri" pitchFamily="34" charset="0"/>
              </a:rPr>
              <a:t>DAISY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Comparison with Strecha’05</a:t>
            </a:r>
            <a:endParaRPr lang="en-US" dirty="0"/>
          </a:p>
        </p:txBody>
      </p:sp>
      <p:pic>
        <p:nvPicPr>
          <p:cNvPr id="6" name="Picture 5" descr="rathaus0.jpg"/>
          <p:cNvPicPr>
            <a:picLocks noChangeAspect="1"/>
          </p:cNvPicPr>
          <p:nvPr/>
        </p:nvPicPr>
        <p:blipFill>
          <a:blip r:embed="rId3"/>
          <a:stretch>
            <a:fillRect/>
          </a:stretch>
        </p:blipFill>
        <p:spPr>
          <a:xfrm>
            <a:off x="6019800" y="1371600"/>
            <a:ext cx="2667000" cy="1778000"/>
          </a:xfrm>
          <a:prstGeom prst="rect">
            <a:avLst/>
          </a:prstGeom>
          <a:ln>
            <a:noFill/>
          </a:ln>
          <a:effectLst>
            <a:outerShdw blurRad="292100" dist="139700" dir="2700000" algn="tl" rotWithShape="0">
              <a:srgbClr val="333333">
                <a:alpha val="65000"/>
              </a:srgbClr>
            </a:outerShdw>
          </a:effectLst>
        </p:spPr>
      </p:pic>
      <p:pic>
        <p:nvPicPr>
          <p:cNvPr id="7" name="Picture 6" descr="rathaus1.jpg"/>
          <p:cNvPicPr>
            <a:picLocks noChangeAspect="1"/>
          </p:cNvPicPr>
          <p:nvPr/>
        </p:nvPicPr>
        <p:blipFill>
          <a:blip r:embed="rId4"/>
          <a:stretch>
            <a:fillRect/>
          </a:stretch>
        </p:blipFill>
        <p:spPr>
          <a:xfrm>
            <a:off x="3257550" y="1371600"/>
            <a:ext cx="2667000" cy="1778000"/>
          </a:xfrm>
          <a:prstGeom prst="rect">
            <a:avLst/>
          </a:prstGeom>
          <a:ln>
            <a:noFill/>
          </a:ln>
          <a:effectLst>
            <a:outerShdw blurRad="292100" dist="139700" dir="2700000" algn="tl" rotWithShape="0">
              <a:srgbClr val="333333">
                <a:alpha val="65000"/>
              </a:srgbClr>
            </a:outerShdw>
          </a:effectLst>
        </p:spPr>
      </p:pic>
      <p:pic>
        <p:nvPicPr>
          <p:cNvPr id="8" name="Picture 7" descr="rathaus2.jpg"/>
          <p:cNvPicPr>
            <a:picLocks noChangeAspect="1"/>
          </p:cNvPicPr>
          <p:nvPr/>
        </p:nvPicPr>
        <p:blipFill>
          <a:blip r:embed="rId5"/>
          <a:stretch>
            <a:fillRect/>
          </a:stretch>
        </p:blipFill>
        <p:spPr>
          <a:xfrm>
            <a:off x="457200" y="1371600"/>
            <a:ext cx="2705100" cy="1803400"/>
          </a:xfrm>
          <a:prstGeom prst="rect">
            <a:avLst/>
          </a:prstGeom>
          <a:ln>
            <a:noFill/>
          </a:ln>
          <a:effectLst>
            <a:outerShdw blurRad="292100" dist="139700" dir="2700000" algn="tl" rotWithShape="0">
              <a:srgbClr val="333333">
                <a:alpha val="65000"/>
              </a:srgbClr>
            </a:outerShdw>
          </a:effectLst>
        </p:spPr>
      </p:pic>
      <p:pic>
        <p:nvPicPr>
          <p:cNvPr id="9" name="Picture 8" descr="rathaus_christoph.eps"/>
          <p:cNvPicPr>
            <a:picLocks noChangeAspect="1"/>
          </p:cNvPicPr>
          <p:nvPr/>
        </p:nvPicPr>
        <p:blipFill>
          <a:blip r:embed="rId6">
            <a:lum bright="-16000"/>
          </a:blip>
          <a:stretch>
            <a:fillRect/>
          </a:stretch>
        </p:blipFill>
        <p:spPr>
          <a:xfrm>
            <a:off x="2743200" y="3352800"/>
            <a:ext cx="3962400" cy="2743200"/>
          </a:xfrm>
          <a:prstGeom prst="rect">
            <a:avLst/>
          </a:prstGeom>
          <a:ln>
            <a:noFill/>
          </a:ln>
          <a:effectLst>
            <a:outerShdw blurRad="292100" dist="139700" dir="2700000" algn="tl" rotWithShape="0">
              <a:srgbClr val="333333">
                <a:alpha val="65000"/>
              </a:srgbClr>
            </a:outerShdw>
          </a:effectLst>
        </p:spPr>
      </p:pic>
      <p:sp>
        <p:nvSpPr>
          <p:cNvPr id="37896" name="TextBox 15"/>
          <p:cNvSpPr txBox="1">
            <a:spLocks noChangeArrowheads="1"/>
          </p:cNvSpPr>
          <p:nvPr/>
        </p:nvSpPr>
        <p:spPr bwMode="auto">
          <a:xfrm>
            <a:off x="1257300" y="6259513"/>
            <a:ext cx="6629400" cy="339725"/>
          </a:xfrm>
          <a:prstGeom prst="rect">
            <a:avLst/>
          </a:prstGeom>
          <a:noFill/>
          <a:ln w="9525">
            <a:noFill/>
            <a:miter lim="800000"/>
            <a:headEnd/>
            <a:tailEnd/>
          </a:ln>
        </p:spPr>
        <p:txBody>
          <a:bodyPr>
            <a:spAutoFit/>
          </a:bodyPr>
          <a:lstStyle/>
          <a:p>
            <a:r>
              <a:rPr lang="en-US" sz="1600">
                <a:latin typeface="Calibri" pitchFamily="34" charset="0"/>
              </a:rPr>
              <a:t>Strecha’05: Wide baseline stereo from Multiple Views: A probabilistic Account </a:t>
            </a:r>
          </a:p>
        </p:txBody>
      </p:sp>
      <p:sp>
        <p:nvSpPr>
          <p:cNvPr id="37899" name="TextBox 11"/>
          <p:cNvSpPr txBox="1">
            <a:spLocks noChangeArrowheads="1"/>
          </p:cNvSpPr>
          <p:nvPr/>
        </p:nvSpPr>
        <p:spPr bwMode="auto">
          <a:xfrm>
            <a:off x="4572000" y="3352800"/>
            <a:ext cx="2133600" cy="369332"/>
          </a:xfrm>
          <a:prstGeom prst="rect">
            <a:avLst/>
          </a:prstGeom>
          <a:noFill/>
          <a:ln w="9525">
            <a:noFill/>
            <a:miter lim="800000"/>
            <a:headEnd/>
            <a:tailEnd/>
          </a:ln>
        </p:spPr>
        <p:txBody>
          <a:bodyPr wrap="square">
            <a:spAutoFit/>
          </a:bodyPr>
          <a:lstStyle/>
          <a:p>
            <a:pPr algn="r"/>
            <a:r>
              <a:rPr lang="en-US" dirty="0" smtClean="0">
                <a:solidFill>
                  <a:srgbClr val="FFFF00"/>
                </a:solidFill>
                <a:latin typeface="Calibri" pitchFamily="34" charset="0"/>
              </a:rPr>
              <a:t>Strecha: 3072x2048</a:t>
            </a:r>
            <a:endParaRPr lang="en-US" dirty="0">
              <a:solidFill>
                <a:srgbClr val="FFFF00"/>
              </a:solidFill>
              <a:latin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Comparison with Strecha’05</a:t>
            </a:r>
            <a:endParaRPr lang="en-US" dirty="0"/>
          </a:p>
        </p:txBody>
      </p:sp>
      <p:pic>
        <p:nvPicPr>
          <p:cNvPr id="6" name="Picture 5" descr="rathaus1.jpg"/>
          <p:cNvPicPr>
            <a:picLocks noChangeAspect="1"/>
          </p:cNvPicPr>
          <p:nvPr/>
        </p:nvPicPr>
        <p:blipFill>
          <a:blip r:embed="rId3"/>
          <a:stretch>
            <a:fillRect/>
          </a:stretch>
        </p:blipFill>
        <p:spPr>
          <a:xfrm>
            <a:off x="930275" y="1355725"/>
            <a:ext cx="3565525" cy="2378075"/>
          </a:xfrm>
          <a:prstGeom prst="rect">
            <a:avLst/>
          </a:prstGeom>
          <a:ln>
            <a:noFill/>
          </a:ln>
          <a:effectLst>
            <a:outerShdw blurRad="292100" dist="139700" dir="2700000" algn="tl" rotWithShape="0">
              <a:srgbClr val="333333">
                <a:alpha val="65000"/>
              </a:srgbClr>
            </a:outerShdw>
          </a:effectLst>
        </p:spPr>
      </p:pic>
      <p:pic>
        <p:nvPicPr>
          <p:cNvPr id="9" name="Picture 8" descr="rathaus_proj.png"/>
          <p:cNvPicPr>
            <a:picLocks noChangeAspect="1"/>
          </p:cNvPicPr>
          <p:nvPr/>
        </p:nvPicPr>
        <p:blipFill>
          <a:blip r:embed="rId4"/>
          <a:stretch>
            <a:fillRect/>
          </a:stretch>
        </p:blipFill>
        <p:spPr>
          <a:xfrm>
            <a:off x="930275" y="3794125"/>
            <a:ext cx="3565525" cy="2378075"/>
          </a:xfrm>
          <a:prstGeom prst="rect">
            <a:avLst/>
          </a:prstGeom>
          <a:ln>
            <a:noFill/>
          </a:ln>
          <a:effectLst>
            <a:outerShdw blurRad="292100" dist="139700" dir="2700000" algn="tl" rotWithShape="0">
              <a:srgbClr val="333333">
                <a:alpha val="65000"/>
              </a:srgbClr>
            </a:outerShdw>
          </a:effectLst>
        </p:spPr>
      </p:pic>
      <p:pic>
        <p:nvPicPr>
          <p:cNvPr id="10" name="Picture 9" descr="rathaus_proj_ori.jpg"/>
          <p:cNvPicPr>
            <a:picLocks noChangeAspect="1"/>
          </p:cNvPicPr>
          <p:nvPr/>
        </p:nvPicPr>
        <p:blipFill>
          <a:blip r:embed="rId5"/>
          <a:stretch>
            <a:fillRect/>
          </a:stretch>
        </p:blipFill>
        <p:spPr>
          <a:xfrm>
            <a:off x="4511675" y="3794125"/>
            <a:ext cx="3565525" cy="2378075"/>
          </a:xfrm>
          <a:prstGeom prst="rect">
            <a:avLst/>
          </a:prstGeom>
          <a:ln>
            <a:noFill/>
          </a:ln>
          <a:effectLst>
            <a:outerShdw blurRad="292100" dist="139700" dir="2700000" algn="tl" rotWithShape="0">
              <a:srgbClr val="333333">
                <a:alpha val="65000"/>
              </a:srgbClr>
            </a:outerShdw>
          </a:effectLst>
        </p:spPr>
      </p:pic>
      <p:pic>
        <p:nvPicPr>
          <p:cNvPr id="11" name="Picture 10" descr="rathaus-map.png"/>
          <p:cNvPicPr>
            <a:picLocks noChangeAspect="1"/>
          </p:cNvPicPr>
          <p:nvPr/>
        </p:nvPicPr>
        <p:blipFill>
          <a:blip r:embed="rId6">
            <a:lum bright="18000" contrast="32000"/>
          </a:blip>
          <a:stretch>
            <a:fillRect/>
          </a:stretch>
        </p:blipFill>
        <p:spPr>
          <a:xfrm>
            <a:off x="4511675" y="1355725"/>
            <a:ext cx="3565525" cy="2378075"/>
          </a:xfrm>
          <a:prstGeom prst="rect">
            <a:avLst/>
          </a:prstGeom>
          <a:ln>
            <a:noFill/>
          </a:ln>
          <a:effectLst>
            <a:outerShdw blurRad="292100" dist="139700" dir="2700000" algn="tl" rotWithShape="0">
              <a:srgbClr val="333333">
                <a:alpha val="65000"/>
              </a:srgbClr>
            </a:outerShdw>
          </a:effectLst>
        </p:spPr>
      </p:pic>
      <p:sp>
        <p:nvSpPr>
          <p:cNvPr id="38919" name="TextBox 11"/>
          <p:cNvSpPr txBox="1">
            <a:spLocks noChangeArrowheads="1"/>
          </p:cNvSpPr>
          <p:nvPr/>
        </p:nvSpPr>
        <p:spPr bwMode="auto">
          <a:xfrm>
            <a:off x="1257300" y="6259513"/>
            <a:ext cx="6629400" cy="339725"/>
          </a:xfrm>
          <a:prstGeom prst="rect">
            <a:avLst/>
          </a:prstGeom>
          <a:noFill/>
          <a:ln w="9525">
            <a:noFill/>
            <a:miter lim="800000"/>
            <a:headEnd/>
            <a:tailEnd/>
          </a:ln>
        </p:spPr>
        <p:txBody>
          <a:bodyPr>
            <a:spAutoFit/>
          </a:bodyPr>
          <a:lstStyle/>
          <a:p>
            <a:r>
              <a:rPr lang="en-US" sz="1600">
                <a:latin typeface="Calibri" pitchFamily="34" charset="0"/>
              </a:rPr>
              <a:t>Strecha’05: Wide baseline stereo from Multiple Views: A probabilistic Account </a:t>
            </a:r>
          </a:p>
        </p:txBody>
      </p:sp>
      <p:sp>
        <p:nvSpPr>
          <p:cNvPr id="13" name="Rectangle 12"/>
          <p:cNvSpPr/>
          <p:nvPr/>
        </p:nvSpPr>
        <p:spPr>
          <a:xfrm>
            <a:off x="914400" y="1362075"/>
            <a:ext cx="7162800" cy="2362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5" name="Picture 14" descr="rathaus-daisy-r-err.png"/>
          <p:cNvPicPr>
            <a:picLocks noChangeAspect="1"/>
          </p:cNvPicPr>
          <p:nvPr/>
        </p:nvPicPr>
        <p:blipFill>
          <a:blip r:embed="rId7"/>
          <a:srcRect/>
          <a:stretch>
            <a:fillRect/>
          </a:stretch>
        </p:blipFill>
        <p:spPr bwMode="auto">
          <a:xfrm>
            <a:off x="4514850" y="3800475"/>
            <a:ext cx="3565525" cy="2378075"/>
          </a:xfrm>
          <a:prstGeom prst="rect">
            <a:avLst/>
          </a:prstGeom>
          <a:noFill/>
          <a:ln w="9525">
            <a:noFill/>
            <a:miter lim="800000"/>
            <a:headEnd/>
            <a:tailEnd/>
          </a:ln>
        </p:spPr>
      </p:pic>
      <p:sp>
        <p:nvSpPr>
          <p:cNvPr id="14" name="Rectangle 13"/>
          <p:cNvSpPr/>
          <p:nvPr/>
        </p:nvSpPr>
        <p:spPr>
          <a:xfrm>
            <a:off x="4505325" y="3798888"/>
            <a:ext cx="3565525" cy="2376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11"/>
          <p:cNvSpPr txBox="1">
            <a:spLocks noChangeArrowheads="1"/>
          </p:cNvSpPr>
          <p:nvPr/>
        </p:nvSpPr>
        <p:spPr bwMode="auto">
          <a:xfrm>
            <a:off x="7086600" y="3352800"/>
            <a:ext cx="990600" cy="369332"/>
          </a:xfrm>
          <a:prstGeom prst="rect">
            <a:avLst/>
          </a:prstGeom>
          <a:noFill/>
          <a:ln w="9525">
            <a:noFill/>
            <a:miter lim="800000"/>
            <a:headEnd/>
            <a:tailEnd/>
          </a:ln>
        </p:spPr>
        <p:txBody>
          <a:bodyPr wrap="square">
            <a:spAutoFit/>
          </a:bodyPr>
          <a:lstStyle/>
          <a:p>
            <a:pPr algn="r"/>
            <a:r>
              <a:rPr lang="en-US" dirty="0" smtClean="0">
                <a:solidFill>
                  <a:srgbClr val="FFFF00"/>
                </a:solidFill>
                <a:latin typeface="Calibri" pitchFamily="34" charset="0"/>
              </a:rPr>
              <a:t>768x512</a:t>
            </a:r>
            <a:endParaRPr lang="en-US" dirty="0">
              <a:solidFill>
                <a:srgbClr val="FFFF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3600" dirty="0" smtClean="0"/>
              <a:t>Image Transforms</a:t>
            </a:r>
            <a:endParaRPr lang="en-US" sz="3600" dirty="0"/>
          </a:p>
        </p:txBody>
      </p:sp>
      <p:sp>
        <p:nvSpPr>
          <p:cNvPr id="45" name="TextBox 44"/>
          <p:cNvSpPr txBox="1"/>
          <p:nvPr/>
        </p:nvSpPr>
        <p:spPr>
          <a:xfrm>
            <a:off x="457200" y="1219200"/>
            <a:ext cx="822960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Contrast Change</a:t>
            </a:r>
          </a:p>
        </p:txBody>
      </p:sp>
      <p:sp>
        <p:nvSpPr>
          <p:cNvPr id="47" name="TextBox 46"/>
          <p:cNvSpPr txBox="1"/>
          <p:nvPr/>
        </p:nvSpPr>
        <p:spPr>
          <a:xfrm>
            <a:off x="457200" y="3097213"/>
            <a:ext cx="822960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Scale</a:t>
            </a:r>
          </a:p>
        </p:txBody>
      </p:sp>
      <p:sp>
        <p:nvSpPr>
          <p:cNvPr id="48" name="TextBox 47"/>
          <p:cNvSpPr txBox="1"/>
          <p:nvPr/>
        </p:nvSpPr>
        <p:spPr>
          <a:xfrm>
            <a:off x="457200" y="4900613"/>
            <a:ext cx="8229600" cy="277812"/>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Blurry Webcam Images</a:t>
            </a:r>
          </a:p>
        </p:txBody>
      </p:sp>
      <p:sp>
        <p:nvSpPr>
          <p:cNvPr id="29" name="TextBox 28"/>
          <p:cNvSpPr txBox="1"/>
          <p:nvPr/>
        </p:nvSpPr>
        <p:spPr>
          <a:xfrm>
            <a:off x="6629400" y="1219200"/>
            <a:ext cx="1981200" cy="307975"/>
          </a:xfrm>
          <a:prstGeom prst="rect">
            <a:avLst/>
          </a:prstGeom>
          <a:solidFill>
            <a:schemeClr val="tx1">
              <a:alpha val="55000"/>
            </a:schemeClr>
          </a:solidFill>
        </p:spPr>
        <p:txBody>
          <a:bodyPr>
            <a:spAutoFit/>
          </a:bodyPr>
          <a:lstStyle/>
          <a:p>
            <a:pPr algn="ctr" fontAlgn="auto">
              <a:spcBef>
                <a:spcPts val="0"/>
              </a:spcBef>
              <a:spcAft>
                <a:spcPts val="0"/>
              </a:spcAft>
              <a:defRPr/>
            </a:pPr>
            <a:r>
              <a:rPr lang="en-US" sz="1400" dirty="0">
                <a:solidFill>
                  <a:schemeClr val="bg1"/>
                </a:solidFill>
                <a:effectLst>
                  <a:outerShdw blurRad="38100" dist="38100" dir="2700000" algn="tl">
                    <a:srgbClr val="000000">
                      <a:alpha val="43137"/>
                    </a:srgbClr>
                  </a:outerShdw>
                </a:effectLst>
                <a:latin typeface="+mn-lt"/>
              </a:rPr>
              <a:t>SIFT</a:t>
            </a:r>
          </a:p>
        </p:txBody>
      </p:sp>
      <p:sp>
        <p:nvSpPr>
          <p:cNvPr id="24" name="TextBox 23"/>
          <p:cNvSpPr txBox="1"/>
          <p:nvPr/>
        </p:nvSpPr>
        <p:spPr>
          <a:xfrm>
            <a:off x="4572000" y="1219200"/>
            <a:ext cx="1981200" cy="307975"/>
          </a:xfrm>
          <a:prstGeom prst="rect">
            <a:avLst/>
          </a:prstGeom>
          <a:solidFill>
            <a:schemeClr val="tx1">
              <a:alpha val="55000"/>
            </a:schemeClr>
          </a:solidFill>
        </p:spPr>
        <p:txBody>
          <a:bodyPr>
            <a:spAutoFit/>
          </a:bodyPr>
          <a:lstStyle/>
          <a:p>
            <a:pPr algn="ctr" fontAlgn="auto">
              <a:spcBef>
                <a:spcPts val="0"/>
              </a:spcBef>
              <a:spcAft>
                <a:spcPts val="0"/>
              </a:spcAft>
              <a:defRPr/>
            </a:pPr>
            <a:r>
              <a:rPr lang="en-US" sz="1400" dirty="0">
                <a:solidFill>
                  <a:schemeClr val="bg1"/>
                </a:solidFill>
                <a:effectLst>
                  <a:outerShdw blurRad="38100" dist="38100" dir="2700000" algn="tl">
                    <a:srgbClr val="000000">
                      <a:alpha val="43137"/>
                    </a:srgbClr>
                  </a:outerShdw>
                </a:effectLst>
                <a:latin typeface="+mn-lt"/>
              </a:rPr>
              <a:t>NCC</a:t>
            </a:r>
          </a:p>
        </p:txBody>
      </p:sp>
      <p:pic>
        <p:nvPicPr>
          <p:cNvPr id="39944" name="Picture 19" descr="ncc-mapc.png"/>
          <p:cNvPicPr>
            <a:picLocks noChangeAspect="1"/>
          </p:cNvPicPr>
          <p:nvPr/>
        </p:nvPicPr>
        <p:blipFill>
          <a:blip r:embed="rId3"/>
          <a:srcRect/>
          <a:stretch>
            <a:fillRect/>
          </a:stretch>
        </p:blipFill>
        <p:spPr bwMode="auto">
          <a:xfrm>
            <a:off x="4618038" y="5241925"/>
            <a:ext cx="1951037" cy="1463675"/>
          </a:xfrm>
          <a:prstGeom prst="rect">
            <a:avLst/>
          </a:prstGeom>
          <a:noFill/>
          <a:ln w="9525">
            <a:noFill/>
            <a:miter lim="800000"/>
            <a:headEnd/>
            <a:tailEnd/>
          </a:ln>
        </p:spPr>
      </p:pic>
      <p:pic>
        <p:nvPicPr>
          <p:cNvPr id="39945" name="Picture 20" descr="daisy-mapc.png"/>
          <p:cNvPicPr>
            <a:picLocks noChangeAspect="1"/>
          </p:cNvPicPr>
          <p:nvPr/>
        </p:nvPicPr>
        <p:blipFill>
          <a:blip r:embed="rId4"/>
          <a:srcRect/>
          <a:stretch>
            <a:fillRect/>
          </a:stretch>
        </p:blipFill>
        <p:spPr bwMode="auto">
          <a:xfrm>
            <a:off x="6659563" y="5241925"/>
            <a:ext cx="1951037" cy="1463675"/>
          </a:xfrm>
          <a:prstGeom prst="rect">
            <a:avLst/>
          </a:prstGeom>
          <a:noFill/>
          <a:ln w="9525">
            <a:noFill/>
            <a:miter lim="800000"/>
            <a:headEnd/>
            <a:tailEnd/>
          </a:ln>
        </p:spPr>
      </p:pic>
      <p:pic>
        <p:nvPicPr>
          <p:cNvPr id="39946" name="Picture 21" descr="image0.png"/>
          <p:cNvPicPr>
            <a:picLocks noChangeAspect="1"/>
          </p:cNvPicPr>
          <p:nvPr/>
        </p:nvPicPr>
        <p:blipFill>
          <a:blip r:embed="rId5"/>
          <a:srcRect/>
          <a:stretch>
            <a:fillRect/>
          </a:stretch>
        </p:blipFill>
        <p:spPr bwMode="auto">
          <a:xfrm>
            <a:off x="533400" y="5241925"/>
            <a:ext cx="1951038" cy="1463675"/>
          </a:xfrm>
          <a:prstGeom prst="rect">
            <a:avLst/>
          </a:prstGeom>
          <a:noFill/>
          <a:ln w="9525">
            <a:noFill/>
            <a:miter lim="800000"/>
            <a:headEnd/>
            <a:tailEnd/>
          </a:ln>
        </p:spPr>
      </p:pic>
      <p:pic>
        <p:nvPicPr>
          <p:cNvPr id="39947" name="Picture 22" descr="image1.png"/>
          <p:cNvPicPr>
            <a:picLocks noChangeAspect="1"/>
          </p:cNvPicPr>
          <p:nvPr/>
        </p:nvPicPr>
        <p:blipFill>
          <a:blip r:embed="rId6"/>
          <a:srcRect/>
          <a:stretch>
            <a:fillRect/>
          </a:stretch>
        </p:blipFill>
        <p:spPr bwMode="auto">
          <a:xfrm>
            <a:off x="2574925" y="5241925"/>
            <a:ext cx="1951038" cy="1463675"/>
          </a:xfrm>
          <a:prstGeom prst="rect">
            <a:avLst/>
          </a:prstGeom>
          <a:noFill/>
          <a:ln w="9525">
            <a:noFill/>
            <a:miter lim="800000"/>
            <a:headEnd/>
            <a:tailEnd/>
          </a:ln>
        </p:spPr>
      </p:pic>
      <p:pic>
        <p:nvPicPr>
          <p:cNvPr id="39948" name="Picture 24" descr="ncc-mapc.png"/>
          <p:cNvPicPr>
            <a:picLocks noChangeAspect="1"/>
          </p:cNvPicPr>
          <p:nvPr/>
        </p:nvPicPr>
        <p:blipFill>
          <a:blip r:embed="rId7">
            <a:lum bright="50000" contrast="60000"/>
          </a:blip>
          <a:srcRect/>
          <a:stretch>
            <a:fillRect/>
          </a:stretch>
        </p:blipFill>
        <p:spPr bwMode="auto">
          <a:xfrm>
            <a:off x="4618038" y="3405188"/>
            <a:ext cx="1951037" cy="1463675"/>
          </a:xfrm>
          <a:prstGeom prst="rect">
            <a:avLst/>
          </a:prstGeom>
          <a:noFill/>
          <a:ln w="9525">
            <a:noFill/>
            <a:miter lim="800000"/>
            <a:headEnd/>
            <a:tailEnd/>
          </a:ln>
        </p:spPr>
      </p:pic>
      <p:pic>
        <p:nvPicPr>
          <p:cNvPr id="39949" name="Picture 25" descr="daisy-mapc.png"/>
          <p:cNvPicPr>
            <a:picLocks noChangeAspect="1"/>
          </p:cNvPicPr>
          <p:nvPr/>
        </p:nvPicPr>
        <p:blipFill>
          <a:blip r:embed="rId8">
            <a:lum bright="50000" contrast="60000"/>
          </a:blip>
          <a:srcRect/>
          <a:stretch>
            <a:fillRect/>
          </a:stretch>
        </p:blipFill>
        <p:spPr bwMode="auto">
          <a:xfrm>
            <a:off x="6659563" y="3405188"/>
            <a:ext cx="1951037" cy="1463675"/>
          </a:xfrm>
          <a:prstGeom prst="rect">
            <a:avLst/>
          </a:prstGeom>
          <a:noFill/>
          <a:ln w="9525">
            <a:noFill/>
            <a:miter lim="800000"/>
            <a:headEnd/>
            <a:tailEnd/>
          </a:ln>
        </p:spPr>
      </p:pic>
      <p:pic>
        <p:nvPicPr>
          <p:cNvPr id="39950" name="Picture 26" descr="f0.jpg"/>
          <p:cNvPicPr>
            <a:picLocks noChangeAspect="1"/>
          </p:cNvPicPr>
          <p:nvPr/>
        </p:nvPicPr>
        <p:blipFill>
          <a:blip r:embed="rId9"/>
          <a:srcRect/>
          <a:stretch>
            <a:fillRect/>
          </a:stretch>
        </p:blipFill>
        <p:spPr bwMode="auto">
          <a:xfrm>
            <a:off x="2574925" y="3405188"/>
            <a:ext cx="1951038" cy="1463675"/>
          </a:xfrm>
          <a:prstGeom prst="rect">
            <a:avLst/>
          </a:prstGeom>
          <a:noFill/>
          <a:ln w="9525">
            <a:noFill/>
            <a:miter lim="800000"/>
            <a:headEnd/>
            <a:tailEnd/>
          </a:ln>
        </p:spPr>
      </p:pic>
      <p:pic>
        <p:nvPicPr>
          <p:cNvPr id="39951" name="Picture 27" descr="f1.jpg"/>
          <p:cNvPicPr>
            <a:picLocks noChangeAspect="1"/>
          </p:cNvPicPr>
          <p:nvPr/>
        </p:nvPicPr>
        <p:blipFill>
          <a:blip r:embed="rId10"/>
          <a:srcRect/>
          <a:stretch>
            <a:fillRect/>
          </a:stretch>
        </p:blipFill>
        <p:spPr bwMode="auto">
          <a:xfrm>
            <a:off x="533400" y="3405188"/>
            <a:ext cx="1951038" cy="1463675"/>
          </a:xfrm>
          <a:prstGeom prst="rect">
            <a:avLst/>
          </a:prstGeom>
          <a:noFill/>
          <a:ln w="9525">
            <a:noFill/>
            <a:miter lim="800000"/>
            <a:headEnd/>
            <a:tailEnd/>
          </a:ln>
        </p:spPr>
      </p:pic>
      <p:pic>
        <p:nvPicPr>
          <p:cNvPr id="39952" name="Picture 32" descr="ncc-mapc.png"/>
          <p:cNvPicPr>
            <a:picLocks noChangeAspect="1"/>
          </p:cNvPicPr>
          <p:nvPr/>
        </p:nvPicPr>
        <p:blipFill>
          <a:blip r:embed="rId11"/>
          <a:srcRect/>
          <a:stretch>
            <a:fillRect/>
          </a:stretch>
        </p:blipFill>
        <p:spPr bwMode="auto">
          <a:xfrm>
            <a:off x="4618038" y="1568450"/>
            <a:ext cx="1951037" cy="1463675"/>
          </a:xfrm>
          <a:prstGeom prst="rect">
            <a:avLst/>
          </a:prstGeom>
          <a:noFill/>
          <a:ln w="9525">
            <a:noFill/>
            <a:miter lim="800000"/>
            <a:headEnd/>
            <a:tailEnd/>
          </a:ln>
        </p:spPr>
      </p:pic>
      <p:pic>
        <p:nvPicPr>
          <p:cNvPr id="39953" name="Picture 33" descr="daisy-mapc.png"/>
          <p:cNvPicPr>
            <a:picLocks noChangeAspect="1"/>
          </p:cNvPicPr>
          <p:nvPr/>
        </p:nvPicPr>
        <p:blipFill>
          <a:blip r:embed="rId12"/>
          <a:srcRect/>
          <a:stretch>
            <a:fillRect/>
          </a:stretch>
        </p:blipFill>
        <p:spPr bwMode="auto">
          <a:xfrm>
            <a:off x="6659563" y="1568450"/>
            <a:ext cx="1951037" cy="1463675"/>
          </a:xfrm>
          <a:prstGeom prst="rect">
            <a:avLst/>
          </a:prstGeom>
          <a:noFill/>
          <a:ln w="9525">
            <a:noFill/>
            <a:miter lim="800000"/>
            <a:headEnd/>
            <a:tailEnd/>
          </a:ln>
        </p:spPr>
      </p:pic>
      <p:pic>
        <p:nvPicPr>
          <p:cNvPr id="39954" name="Picture 43" descr="contrast1.jpg"/>
          <p:cNvPicPr>
            <a:picLocks noChangeAspect="1"/>
          </p:cNvPicPr>
          <p:nvPr/>
        </p:nvPicPr>
        <p:blipFill>
          <a:blip r:embed="rId13"/>
          <a:srcRect/>
          <a:stretch>
            <a:fillRect/>
          </a:stretch>
        </p:blipFill>
        <p:spPr bwMode="auto">
          <a:xfrm>
            <a:off x="533400" y="1568450"/>
            <a:ext cx="1951038" cy="1463675"/>
          </a:xfrm>
          <a:prstGeom prst="rect">
            <a:avLst/>
          </a:prstGeom>
          <a:noFill/>
          <a:ln w="9525">
            <a:noFill/>
            <a:miter lim="800000"/>
            <a:headEnd/>
            <a:tailEnd/>
          </a:ln>
        </p:spPr>
      </p:pic>
      <p:pic>
        <p:nvPicPr>
          <p:cNvPr id="39955" name="Picture 45" descr="contrast0.jpg"/>
          <p:cNvPicPr>
            <a:picLocks noChangeAspect="1"/>
          </p:cNvPicPr>
          <p:nvPr/>
        </p:nvPicPr>
        <p:blipFill>
          <a:blip r:embed="rId14"/>
          <a:srcRect/>
          <a:stretch>
            <a:fillRect/>
          </a:stretch>
        </p:blipFill>
        <p:spPr bwMode="auto">
          <a:xfrm>
            <a:off x="2574925" y="1568450"/>
            <a:ext cx="1951038" cy="146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3600" dirty="0" smtClean="0"/>
              <a:t>Image Transforms</a:t>
            </a:r>
            <a:endParaRPr lang="en-US" sz="3600" dirty="0"/>
          </a:p>
        </p:txBody>
      </p:sp>
      <p:sp>
        <p:nvSpPr>
          <p:cNvPr id="45" name="TextBox 44"/>
          <p:cNvSpPr txBox="1"/>
          <p:nvPr/>
        </p:nvSpPr>
        <p:spPr>
          <a:xfrm>
            <a:off x="457200" y="1219200"/>
            <a:ext cx="822960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Contrast Change</a:t>
            </a:r>
          </a:p>
        </p:txBody>
      </p:sp>
      <p:sp>
        <p:nvSpPr>
          <p:cNvPr id="47" name="TextBox 46"/>
          <p:cNvSpPr txBox="1"/>
          <p:nvPr/>
        </p:nvSpPr>
        <p:spPr>
          <a:xfrm>
            <a:off x="457200" y="3097213"/>
            <a:ext cx="822960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Scale</a:t>
            </a:r>
          </a:p>
        </p:txBody>
      </p:sp>
      <p:sp>
        <p:nvSpPr>
          <p:cNvPr id="48" name="TextBox 47"/>
          <p:cNvSpPr txBox="1"/>
          <p:nvPr/>
        </p:nvSpPr>
        <p:spPr>
          <a:xfrm>
            <a:off x="457200" y="4900613"/>
            <a:ext cx="8229600" cy="277812"/>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sz="1200" dirty="0"/>
              <a:t>Blurry Webcam Images</a:t>
            </a:r>
          </a:p>
        </p:txBody>
      </p:sp>
      <p:sp>
        <p:nvSpPr>
          <p:cNvPr id="29" name="TextBox 28"/>
          <p:cNvSpPr txBox="1"/>
          <p:nvPr/>
        </p:nvSpPr>
        <p:spPr>
          <a:xfrm>
            <a:off x="6629400" y="1219200"/>
            <a:ext cx="1981200" cy="307975"/>
          </a:xfrm>
          <a:prstGeom prst="rect">
            <a:avLst/>
          </a:prstGeom>
          <a:solidFill>
            <a:schemeClr val="tx1">
              <a:alpha val="55000"/>
            </a:schemeClr>
          </a:solidFill>
        </p:spPr>
        <p:txBody>
          <a:bodyPr>
            <a:spAutoFit/>
          </a:bodyPr>
          <a:lstStyle/>
          <a:p>
            <a:pPr algn="ctr" fontAlgn="auto">
              <a:spcBef>
                <a:spcPts val="0"/>
              </a:spcBef>
              <a:spcAft>
                <a:spcPts val="0"/>
              </a:spcAft>
              <a:defRPr/>
            </a:pPr>
            <a:r>
              <a:rPr lang="en-US" sz="1400" dirty="0">
                <a:solidFill>
                  <a:schemeClr val="bg1"/>
                </a:solidFill>
                <a:effectLst>
                  <a:outerShdw blurRad="38100" dist="38100" dir="2700000" algn="tl">
                    <a:srgbClr val="000000">
                      <a:alpha val="43137"/>
                    </a:srgbClr>
                  </a:outerShdw>
                </a:effectLst>
                <a:latin typeface="+mn-lt"/>
              </a:rPr>
              <a:t>DAISY</a:t>
            </a:r>
          </a:p>
        </p:txBody>
      </p:sp>
      <p:sp>
        <p:nvSpPr>
          <p:cNvPr id="24" name="TextBox 23"/>
          <p:cNvSpPr txBox="1"/>
          <p:nvPr/>
        </p:nvSpPr>
        <p:spPr>
          <a:xfrm>
            <a:off x="4572000" y="1219200"/>
            <a:ext cx="1981200" cy="307975"/>
          </a:xfrm>
          <a:prstGeom prst="rect">
            <a:avLst/>
          </a:prstGeom>
          <a:solidFill>
            <a:schemeClr val="tx1">
              <a:alpha val="55000"/>
            </a:schemeClr>
          </a:solidFill>
        </p:spPr>
        <p:txBody>
          <a:bodyPr>
            <a:spAutoFit/>
          </a:bodyPr>
          <a:lstStyle/>
          <a:p>
            <a:pPr algn="ctr" fontAlgn="auto">
              <a:spcBef>
                <a:spcPts val="0"/>
              </a:spcBef>
              <a:spcAft>
                <a:spcPts val="0"/>
              </a:spcAft>
              <a:defRPr/>
            </a:pPr>
            <a:r>
              <a:rPr lang="en-US" sz="1400" dirty="0">
                <a:solidFill>
                  <a:schemeClr val="bg1"/>
                </a:solidFill>
                <a:effectLst>
                  <a:outerShdw blurRad="38100" dist="38100" dir="2700000" algn="tl">
                    <a:srgbClr val="000000">
                      <a:alpha val="43137"/>
                    </a:srgbClr>
                  </a:outerShdw>
                </a:effectLst>
                <a:latin typeface="+mn-lt"/>
              </a:rPr>
              <a:t>NCC</a:t>
            </a:r>
          </a:p>
        </p:txBody>
      </p:sp>
      <p:pic>
        <p:nvPicPr>
          <p:cNvPr id="40968" name="Picture 19" descr="ncc-mapc.png"/>
          <p:cNvPicPr>
            <a:picLocks noChangeAspect="1"/>
          </p:cNvPicPr>
          <p:nvPr/>
        </p:nvPicPr>
        <p:blipFill>
          <a:blip r:embed="rId3"/>
          <a:srcRect/>
          <a:stretch>
            <a:fillRect/>
          </a:stretch>
        </p:blipFill>
        <p:spPr bwMode="auto">
          <a:xfrm>
            <a:off x="4618038" y="5241925"/>
            <a:ext cx="1951037" cy="1463675"/>
          </a:xfrm>
          <a:prstGeom prst="rect">
            <a:avLst/>
          </a:prstGeom>
          <a:noFill/>
          <a:ln w="9525">
            <a:noFill/>
            <a:miter lim="800000"/>
            <a:headEnd/>
            <a:tailEnd/>
          </a:ln>
        </p:spPr>
      </p:pic>
      <p:pic>
        <p:nvPicPr>
          <p:cNvPr id="40969" name="Picture 20" descr="daisy-mapc.png"/>
          <p:cNvPicPr>
            <a:picLocks noChangeAspect="1"/>
          </p:cNvPicPr>
          <p:nvPr/>
        </p:nvPicPr>
        <p:blipFill>
          <a:blip r:embed="rId4"/>
          <a:srcRect/>
          <a:stretch>
            <a:fillRect/>
          </a:stretch>
        </p:blipFill>
        <p:spPr bwMode="auto">
          <a:xfrm>
            <a:off x="6659563" y="5241925"/>
            <a:ext cx="1951037" cy="1463675"/>
          </a:xfrm>
          <a:prstGeom prst="rect">
            <a:avLst/>
          </a:prstGeom>
          <a:noFill/>
          <a:ln w="9525">
            <a:noFill/>
            <a:miter lim="800000"/>
            <a:headEnd/>
            <a:tailEnd/>
          </a:ln>
        </p:spPr>
      </p:pic>
      <p:pic>
        <p:nvPicPr>
          <p:cNvPr id="40970" name="Picture 21" descr="image0.png"/>
          <p:cNvPicPr>
            <a:picLocks noChangeAspect="1"/>
          </p:cNvPicPr>
          <p:nvPr/>
        </p:nvPicPr>
        <p:blipFill>
          <a:blip r:embed="rId5"/>
          <a:srcRect/>
          <a:stretch>
            <a:fillRect/>
          </a:stretch>
        </p:blipFill>
        <p:spPr bwMode="auto">
          <a:xfrm>
            <a:off x="533400" y="5241925"/>
            <a:ext cx="1951038" cy="1463675"/>
          </a:xfrm>
          <a:prstGeom prst="rect">
            <a:avLst/>
          </a:prstGeom>
          <a:noFill/>
          <a:ln w="9525">
            <a:noFill/>
            <a:miter lim="800000"/>
            <a:headEnd/>
            <a:tailEnd/>
          </a:ln>
        </p:spPr>
      </p:pic>
      <p:pic>
        <p:nvPicPr>
          <p:cNvPr id="40971" name="Picture 22" descr="image1.png"/>
          <p:cNvPicPr>
            <a:picLocks noChangeAspect="1"/>
          </p:cNvPicPr>
          <p:nvPr/>
        </p:nvPicPr>
        <p:blipFill>
          <a:blip r:embed="rId6"/>
          <a:srcRect/>
          <a:stretch>
            <a:fillRect/>
          </a:stretch>
        </p:blipFill>
        <p:spPr bwMode="auto">
          <a:xfrm>
            <a:off x="2574925" y="5241925"/>
            <a:ext cx="1951038" cy="1463675"/>
          </a:xfrm>
          <a:prstGeom prst="rect">
            <a:avLst/>
          </a:prstGeom>
          <a:noFill/>
          <a:ln w="9525">
            <a:noFill/>
            <a:miter lim="800000"/>
            <a:headEnd/>
            <a:tailEnd/>
          </a:ln>
        </p:spPr>
      </p:pic>
      <p:pic>
        <p:nvPicPr>
          <p:cNvPr id="40972" name="Picture 24" descr="ncc-mapc.png"/>
          <p:cNvPicPr>
            <a:picLocks noChangeAspect="1"/>
          </p:cNvPicPr>
          <p:nvPr/>
        </p:nvPicPr>
        <p:blipFill>
          <a:blip r:embed="rId7">
            <a:lum bright="50000" contrast="60000"/>
          </a:blip>
          <a:srcRect/>
          <a:stretch>
            <a:fillRect/>
          </a:stretch>
        </p:blipFill>
        <p:spPr bwMode="auto">
          <a:xfrm>
            <a:off x="4618038" y="3405188"/>
            <a:ext cx="1951037" cy="1463675"/>
          </a:xfrm>
          <a:prstGeom prst="rect">
            <a:avLst/>
          </a:prstGeom>
          <a:noFill/>
          <a:ln w="9525">
            <a:noFill/>
            <a:miter lim="800000"/>
            <a:headEnd/>
            <a:tailEnd/>
          </a:ln>
        </p:spPr>
      </p:pic>
      <p:pic>
        <p:nvPicPr>
          <p:cNvPr id="40973" name="Picture 25" descr="daisy-mapc.png"/>
          <p:cNvPicPr>
            <a:picLocks noChangeAspect="1"/>
          </p:cNvPicPr>
          <p:nvPr/>
        </p:nvPicPr>
        <p:blipFill>
          <a:blip r:embed="rId8">
            <a:lum bright="50000" contrast="60000"/>
          </a:blip>
          <a:srcRect/>
          <a:stretch>
            <a:fillRect/>
          </a:stretch>
        </p:blipFill>
        <p:spPr bwMode="auto">
          <a:xfrm>
            <a:off x="6659563" y="3405188"/>
            <a:ext cx="1951037" cy="1463675"/>
          </a:xfrm>
          <a:prstGeom prst="rect">
            <a:avLst/>
          </a:prstGeom>
          <a:noFill/>
          <a:ln w="9525">
            <a:noFill/>
            <a:miter lim="800000"/>
            <a:headEnd/>
            <a:tailEnd/>
          </a:ln>
        </p:spPr>
      </p:pic>
      <p:pic>
        <p:nvPicPr>
          <p:cNvPr id="40974" name="Picture 26" descr="f0.jpg"/>
          <p:cNvPicPr>
            <a:picLocks noChangeAspect="1"/>
          </p:cNvPicPr>
          <p:nvPr/>
        </p:nvPicPr>
        <p:blipFill>
          <a:blip r:embed="rId9"/>
          <a:srcRect/>
          <a:stretch>
            <a:fillRect/>
          </a:stretch>
        </p:blipFill>
        <p:spPr bwMode="auto">
          <a:xfrm>
            <a:off x="2574925" y="3405188"/>
            <a:ext cx="1951038" cy="1463675"/>
          </a:xfrm>
          <a:prstGeom prst="rect">
            <a:avLst/>
          </a:prstGeom>
          <a:noFill/>
          <a:ln w="9525">
            <a:noFill/>
            <a:miter lim="800000"/>
            <a:headEnd/>
            <a:tailEnd/>
          </a:ln>
        </p:spPr>
      </p:pic>
      <p:pic>
        <p:nvPicPr>
          <p:cNvPr id="40975" name="Picture 27" descr="f1.jpg"/>
          <p:cNvPicPr>
            <a:picLocks noChangeAspect="1"/>
          </p:cNvPicPr>
          <p:nvPr/>
        </p:nvPicPr>
        <p:blipFill>
          <a:blip r:embed="rId10"/>
          <a:srcRect/>
          <a:stretch>
            <a:fillRect/>
          </a:stretch>
        </p:blipFill>
        <p:spPr bwMode="auto">
          <a:xfrm>
            <a:off x="533400" y="3405188"/>
            <a:ext cx="1951038" cy="1463675"/>
          </a:xfrm>
          <a:prstGeom prst="rect">
            <a:avLst/>
          </a:prstGeom>
          <a:noFill/>
          <a:ln w="9525">
            <a:noFill/>
            <a:miter lim="800000"/>
            <a:headEnd/>
            <a:tailEnd/>
          </a:ln>
        </p:spPr>
      </p:pic>
      <p:pic>
        <p:nvPicPr>
          <p:cNvPr id="40976" name="Picture 32" descr="ncc-mapc.png"/>
          <p:cNvPicPr>
            <a:picLocks noChangeAspect="1"/>
          </p:cNvPicPr>
          <p:nvPr/>
        </p:nvPicPr>
        <p:blipFill>
          <a:blip r:embed="rId11"/>
          <a:srcRect/>
          <a:stretch>
            <a:fillRect/>
          </a:stretch>
        </p:blipFill>
        <p:spPr bwMode="auto">
          <a:xfrm>
            <a:off x="4618038" y="1568450"/>
            <a:ext cx="1951037" cy="1463675"/>
          </a:xfrm>
          <a:prstGeom prst="rect">
            <a:avLst/>
          </a:prstGeom>
          <a:noFill/>
          <a:ln w="9525">
            <a:noFill/>
            <a:miter lim="800000"/>
            <a:headEnd/>
            <a:tailEnd/>
          </a:ln>
        </p:spPr>
      </p:pic>
      <p:pic>
        <p:nvPicPr>
          <p:cNvPr id="40977" name="Picture 33" descr="daisy-mapc.png"/>
          <p:cNvPicPr>
            <a:picLocks noChangeAspect="1"/>
          </p:cNvPicPr>
          <p:nvPr/>
        </p:nvPicPr>
        <p:blipFill>
          <a:blip r:embed="rId12"/>
          <a:srcRect/>
          <a:stretch>
            <a:fillRect/>
          </a:stretch>
        </p:blipFill>
        <p:spPr bwMode="auto">
          <a:xfrm>
            <a:off x="6659563" y="1568450"/>
            <a:ext cx="1951037" cy="1463675"/>
          </a:xfrm>
          <a:prstGeom prst="rect">
            <a:avLst/>
          </a:prstGeom>
          <a:noFill/>
          <a:ln w="9525">
            <a:noFill/>
            <a:miter lim="800000"/>
            <a:headEnd/>
            <a:tailEnd/>
          </a:ln>
        </p:spPr>
      </p:pic>
      <p:pic>
        <p:nvPicPr>
          <p:cNvPr id="40978" name="Picture 43" descr="contrast1.jpg"/>
          <p:cNvPicPr>
            <a:picLocks noChangeAspect="1"/>
          </p:cNvPicPr>
          <p:nvPr/>
        </p:nvPicPr>
        <p:blipFill>
          <a:blip r:embed="rId13"/>
          <a:srcRect/>
          <a:stretch>
            <a:fillRect/>
          </a:stretch>
        </p:blipFill>
        <p:spPr bwMode="auto">
          <a:xfrm>
            <a:off x="533400" y="1568450"/>
            <a:ext cx="1951038" cy="1463675"/>
          </a:xfrm>
          <a:prstGeom prst="rect">
            <a:avLst/>
          </a:prstGeom>
          <a:noFill/>
          <a:ln w="9525">
            <a:noFill/>
            <a:miter lim="800000"/>
            <a:headEnd/>
            <a:tailEnd/>
          </a:ln>
        </p:spPr>
      </p:pic>
      <p:pic>
        <p:nvPicPr>
          <p:cNvPr id="40979" name="Picture 45" descr="contrast0.jpg"/>
          <p:cNvPicPr>
            <a:picLocks noChangeAspect="1"/>
          </p:cNvPicPr>
          <p:nvPr/>
        </p:nvPicPr>
        <p:blipFill>
          <a:blip r:embed="rId14"/>
          <a:srcRect/>
          <a:stretch>
            <a:fillRect/>
          </a:stretch>
        </p:blipFill>
        <p:spPr bwMode="auto">
          <a:xfrm>
            <a:off x="2574925" y="1568450"/>
            <a:ext cx="1951038" cy="146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eaLnBrk="1" fontAlgn="auto" hangingPunct="1">
              <a:spcAft>
                <a:spcPts val="0"/>
              </a:spcAft>
              <a:defRPr/>
            </a:pPr>
            <a:r>
              <a:rPr lang="en-US" dirty="0" smtClean="0"/>
              <a:t>Conclusion</a:t>
            </a:r>
            <a:endParaRPr lang="en-US" dirty="0"/>
          </a:p>
        </p:txBody>
      </p:sp>
      <p:sp>
        <p:nvSpPr>
          <p:cNvPr id="34" name="TextBox 33"/>
          <p:cNvSpPr txBox="1"/>
          <p:nvPr/>
        </p:nvSpPr>
        <p:spPr>
          <a:xfrm>
            <a:off x="457200" y="1600200"/>
            <a:ext cx="8229600" cy="267811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sz="2800" dirty="0">
                <a:solidFill>
                  <a:srgbClr val="FFFFFF"/>
                </a:solidFill>
              </a:rPr>
              <a:t>DAISY:</a:t>
            </a:r>
          </a:p>
          <a:p>
            <a:pPr>
              <a:buFontTx/>
              <a:buChar char="•"/>
              <a:defRPr/>
            </a:pPr>
            <a:r>
              <a:rPr lang="en-US" sz="2800" dirty="0">
                <a:solidFill>
                  <a:srgbClr val="FFFFFF"/>
                </a:solidFill>
              </a:rPr>
              <a:t> Efficient descriptor for dense wide baseline matching.</a:t>
            </a:r>
          </a:p>
          <a:p>
            <a:pPr>
              <a:buFontTx/>
              <a:buChar char="•"/>
              <a:defRPr/>
            </a:pPr>
            <a:r>
              <a:rPr lang="en-US" sz="2800" dirty="0">
                <a:solidFill>
                  <a:srgbClr val="FFFFFF"/>
                </a:solidFill>
              </a:rPr>
              <a:t> Handles occlusions correctly.  </a:t>
            </a:r>
          </a:p>
          <a:p>
            <a:pPr>
              <a:buFontTx/>
              <a:buChar char="•"/>
              <a:defRPr/>
            </a:pPr>
            <a:r>
              <a:rPr lang="en-US" sz="2800" dirty="0">
                <a:solidFill>
                  <a:srgbClr val="FFFFFF"/>
                </a:solidFill>
              </a:rPr>
              <a:t> Robust to perspective distortions.</a:t>
            </a:r>
          </a:p>
          <a:p>
            <a:pPr>
              <a:buFontTx/>
              <a:buChar char="•"/>
              <a:defRPr/>
            </a:pPr>
            <a:r>
              <a:rPr lang="en-US" sz="2800" dirty="0">
                <a:solidFill>
                  <a:srgbClr val="FFFFFF"/>
                </a:solidFill>
              </a:rPr>
              <a:t> Robust to lighting changes. </a:t>
            </a:r>
          </a:p>
          <a:p>
            <a:pPr>
              <a:buFontTx/>
              <a:buChar char="•"/>
              <a:defRPr/>
            </a:pPr>
            <a:r>
              <a:rPr lang="en-US" sz="2800" dirty="0">
                <a:solidFill>
                  <a:srgbClr val="FFFFFF"/>
                </a:solidFill>
              </a:rPr>
              <a:t> Can handle low quality imagery.</a:t>
            </a:r>
            <a:r>
              <a:rPr lang="en-US" dirty="0">
                <a:solidFill>
                  <a:srgbClr val="FFFFFF"/>
                </a:solidFill>
              </a:rPr>
              <a:t> </a:t>
            </a:r>
          </a:p>
        </p:txBody>
      </p:sp>
      <p:sp>
        <p:nvSpPr>
          <p:cNvPr id="3" name="TextBox 33"/>
          <p:cNvSpPr txBox="1"/>
          <p:nvPr/>
        </p:nvSpPr>
        <p:spPr>
          <a:xfrm>
            <a:off x="457200" y="4572000"/>
            <a:ext cx="8229600" cy="141128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sz="2800" dirty="0">
                <a:solidFill>
                  <a:srgbClr val="FFFFFF"/>
                </a:solidFill>
              </a:rPr>
              <a:t>Future work:</a:t>
            </a:r>
          </a:p>
          <a:p>
            <a:pPr>
              <a:buFontTx/>
              <a:buChar char="•"/>
              <a:defRPr/>
            </a:pPr>
            <a:r>
              <a:rPr lang="en-US" sz="2800" dirty="0">
                <a:solidFill>
                  <a:srgbClr val="FFFFFF"/>
                </a:solidFill>
              </a:rPr>
              <a:t> Image-based rendering from widely spaced cameras. </a:t>
            </a:r>
          </a:p>
          <a:p>
            <a:pPr>
              <a:buFontTx/>
              <a:buChar char="•"/>
              <a:defRPr/>
            </a:pPr>
            <a:r>
              <a:rPr lang="en-US" sz="2800" dirty="0">
                <a:solidFill>
                  <a:srgbClr val="FFFFFF"/>
                </a:solidFill>
              </a:rPr>
              <a:t> Object detection and recognition.</a:t>
            </a:r>
            <a:endParaRPr lang="en-US" dirty="0">
              <a:solidFill>
                <a:srgbClr val="FF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295400"/>
            <a:ext cx="8229600" cy="4216539"/>
          </a:xfrm>
          <a:prstGeom prst="rect">
            <a:avLst/>
          </a:prstGeom>
          <a:solidFill>
            <a:schemeClr val="accent5">
              <a:alpha val="61000"/>
            </a:schemeClr>
          </a:solidFill>
        </p:spPr>
        <p:style>
          <a:lnRef idx="3">
            <a:schemeClr val="lt1"/>
          </a:lnRef>
          <a:fillRef idx="1">
            <a:schemeClr val="accent5"/>
          </a:fillRef>
          <a:effectRef idx="1">
            <a:schemeClr val="accent5"/>
          </a:effectRef>
          <a:fontRef idx="minor">
            <a:schemeClr val="lt1"/>
          </a:fontRef>
        </p:style>
        <p:txBody>
          <a:bodyPr>
            <a:spAutoFit/>
          </a:bodyPr>
          <a:lstStyle/>
          <a:p>
            <a:pPr algn="ctr">
              <a:defRPr/>
            </a:pPr>
            <a:endParaRPr lang="en-US" dirty="0">
              <a:solidFill>
                <a:srgbClr val="FFFFFF"/>
              </a:solidFill>
            </a:endParaRPr>
          </a:p>
          <a:p>
            <a:pPr algn="ctr">
              <a:defRPr/>
            </a:pPr>
            <a:r>
              <a:rPr lang="en-US" sz="4000" dirty="0" smtClean="0">
                <a:solidFill>
                  <a:srgbClr val="FFFFFF"/>
                </a:solidFill>
                <a:effectLst>
                  <a:outerShdw blurRad="38100" dist="38100" dir="2700000" algn="tl">
                    <a:srgbClr val="000000"/>
                  </a:outerShdw>
                </a:effectLst>
              </a:rPr>
              <a:t>DAISY </a:t>
            </a:r>
            <a:r>
              <a:rPr lang="en-US" sz="4000" dirty="0">
                <a:solidFill>
                  <a:srgbClr val="FFFFFF"/>
                </a:solidFill>
                <a:effectLst>
                  <a:outerShdw blurRad="38100" dist="38100" dir="2700000" algn="tl">
                    <a:srgbClr val="000000"/>
                  </a:outerShdw>
                </a:effectLst>
              </a:rPr>
              <a:t>Source Code</a:t>
            </a:r>
          </a:p>
          <a:p>
            <a:pPr algn="ctr">
              <a:defRPr/>
            </a:pPr>
            <a:r>
              <a:rPr lang="en-US" sz="4000" dirty="0">
                <a:solidFill>
                  <a:srgbClr val="FFFFFF"/>
                </a:solidFill>
                <a:hlinkClick r:id="rId3"/>
              </a:rPr>
              <a:t>http://cvlab.epfl.ch/software</a:t>
            </a:r>
            <a:endParaRPr lang="en-US" sz="4000" dirty="0">
              <a:solidFill>
                <a:srgbClr val="FFFFFF"/>
              </a:solidFill>
            </a:endParaRPr>
          </a:p>
          <a:p>
            <a:pPr algn="ctr">
              <a:defRPr/>
            </a:pPr>
            <a:endParaRPr lang="en-US" dirty="0">
              <a:solidFill>
                <a:srgbClr val="FFFFFF"/>
              </a:solidFill>
            </a:endParaRPr>
          </a:p>
          <a:p>
            <a:pPr algn="ctr">
              <a:defRPr/>
            </a:pPr>
            <a:endParaRPr lang="en-US" dirty="0">
              <a:solidFill>
                <a:srgbClr val="FFFFFF"/>
              </a:solidFill>
            </a:endParaRPr>
          </a:p>
          <a:p>
            <a:pPr algn="ctr">
              <a:defRPr/>
            </a:pPr>
            <a:r>
              <a:rPr lang="en-US" sz="4000" dirty="0">
                <a:solidFill>
                  <a:srgbClr val="FFFFFF"/>
                </a:solidFill>
                <a:effectLst>
                  <a:outerShdw blurRad="38100" dist="38100" dir="2700000" algn="tl">
                    <a:srgbClr val="000000"/>
                  </a:outerShdw>
                </a:effectLst>
              </a:rPr>
              <a:t>Stereo Data and Ground Truth</a:t>
            </a:r>
            <a:endParaRPr lang="en-US" dirty="0">
              <a:solidFill>
                <a:srgbClr val="FFFFFF"/>
              </a:solidFill>
            </a:endParaRPr>
          </a:p>
          <a:p>
            <a:pPr algn="ctr">
              <a:defRPr/>
            </a:pPr>
            <a:r>
              <a:rPr lang="en-US" sz="4000" dirty="0">
                <a:solidFill>
                  <a:srgbClr val="FFFFFF"/>
                </a:solidFill>
                <a:hlinkClick r:id="rId4"/>
              </a:rPr>
              <a:t>http://cvlab.epfl.ch/data</a:t>
            </a:r>
            <a:endParaRPr lang="en-US" sz="4000" dirty="0">
              <a:solidFill>
                <a:srgbClr val="FFFFFF"/>
              </a:solidFill>
            </a:endParaRPr>
          </a:p>
          <a:p>
            <a:pPr algn="ctr">
              <a:defRPr/>
            </a:pPr>
            <a:r>
              <a:rPr lang="en-US" dirty="0">
                <a:solidFill>
                  <a:schemeClr val="tx1"/>
                </a:solidFill>
                <a:latin typeface="Verdana" charset="0"/>
              </a:rPr>
              <a:t>C. Strecha et al. On Benchmarking Camera Calibration </a:t>
            </a:r>
          </a:p>
          <a:p>
            <a:pPr algn="ctr">
              <a:defRPr/>
            </a:pPr>
            <a:r>
              <a:rPr lang="en-US" dirty="0">
                <a:solidFill>
                  <a:schemeClr val="tx1"/>
                </a:solidFill>
                <a:latin typeface="Verdana" charset="0"/>
              </a:rPr>
              <a:t>and Multi-View Stereo for High Resolution Imagery, CVPR</a:t>
            </a:r>
            <a:r>
              <a:rPr lang="en-US" dirty="0">
                <a:solidFill>
                  <a:schemeClr val="tx1"/>
                </a:solidFill>
              </a:rPr>
              <a:t>’</a:t>
            </a:r>
            <a:r>
              <a:rPr lang="en-US" dirty="0">
                <a:solidFill>
                  <a:schemeClr val="tx1"/>
                </a:solidFill>
                <a:latin typeface="Verdana" charset="0"/>
              </a:rPr>
              <a:t>08</a:t>
            </a:r>
            <a:endParaRPr lang="en-US" dirty="0">
              <a:solidFill>
                <a:srgbClr val="FFFFFF"/>
              </a:solidFill>
            </a:endParaRPr>
          </a:p>
          <a:p>
            <a:pPr algn="ctr">
              <a:defRPr/>
            </a:pPr>
            <a:endParaRPr lang="en-US" dirty="0">
              <a:solidFill>
                <a:srgbClr val="FFFFFF"/>
              </a:solidFill>
            </a:endParaRPr>
          </a:p>
        </p:txBody>
      </p:sp>
      <p:sp>
        <p:nvSpPr>
          <p:cNvPr id="2" name="Title 1"/>
          <p:cNvSpPr>
            <a:spLocks noGrp="1"/>
          </p:cNvSpPr>
          <p:nvPr>
            <p:ph type="title"/>
          </p:nvPr>
        </p:nvSpPr>
        <p:spPr/>
        <p:txBody>
          <a:bodyPr/>
          <a:lstStyle/>
          <a:p>
            <a:pPr eaLnBrk="1" fontAlgn="auto" hangingPunct="1">
              <a:spcAft>
                <a:spcPts val="0"/>
              </a:spcAft>
              <a:defRPr/>
            </a:pPr>
            <a:r>
              <a:rPr lang="en-US" dirty="0" smtClean="0"/>
              <a:t>Source Code &amp; Data</a:t>
            </a:r>
            <a:endParaRPr lang="en-US" dirty="0"/>
          </a:p>
        </p:txBody>
      </p:sp>
      <p:grpSp>
        <p:nvGrpSpPr>
          <p:cNvPr id="4" name="Group 73"/>
          <p:cNvGrpSpPr>
            <a:grpSpLocks/>
          </p:cNvGrpSpPr>
          <p:nvPr/>
        </p:nvGrpSpPr>
        <p:grpSpPr bwMode="auto">
          <a:xfrm>
            <a:off x="7878763" y="342900"/>
            <a:ext cx="731837" cy="731838"/>
            <a:chOff x="457200" y="1981200"/>
            <a:chExt cx="2743200" cy="2743200"/>
          </a:xfrm>
        </p:grpSpPr>
        <p:sp>
          <p:nvSpPr>
            <p:cNvPr id="75" name="Oval 74"/>
            <p:cNvSpPr/>
            <p:nvPr/>
          </p:nvSpPr>
          <p:spPr>
            <a:xfrm flipH="1" flipV="1">
              <a:off x="1433090" y="3932977"/>
              <a:ext cx="803322" cy="79142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Oval 75"/>
            <p:cNvSpPr/>
            <p:nvPr/>
          </p:nvSpPr>
          <p:spPr>
            <a:xfrm flipV="1">
              <a:off x="1861529" y="3385527"/>
              <a:ext cx="285626" cy="279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flipV="1">
              <a:off x="1688961" y="3212963"/>
              <a:ext cx="279678" cy="2796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flipV="1">
              <a:off x="1926983" y="3212963"/>
              <a:ext cx="285626" cy="2796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flipV="1">
              <a:off x="2141203" y="3135604"/>
              <a:ext cx="434392" cy="43439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2087650" y="2308481"/>
              <a:ext cx="809274"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1433090" y="1981200"/>
              <a:ext cx="803322" cy="79142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1688961" y="2974942"/>
              <a:ext cx="279678" cy="2796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1611606" y="2617909"/>
              <a:ext cx="434388" cy="4284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Oval 83"/>
            <p:cNvSpPr/>
            <p:nvPr/>
          </p:nvSpPr>
          <p:spPr>
            <a:xfrm flipV="1">
              <a:off x="2087650" y="3599746"/>
              <a:ext cx="803322"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Oval 84"/>
            <p:cNvSpPr/>
            <p:nvPr/>
          </p:nvSpPr>
          <p:spPr>
            <a:xfrm flipV="1">
              <a:off x="2397078" y="2963041"/>
              <a:ext cx="803322"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 name="Oval 85"/>
            <p:cNvSpPr/>
            <p:nvPr/>
          </p:nvSpPr>
          <p:spPr>
            <a:xfrm flipV="1">
              <a:off x="1683013" y="3450985"/>
              <a:ext cx="285626" cy="2796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Oval 86"/>
            <p:cNvSpPr/>
            <p:nvPr/>
          </p:nvSpPr>
          <p:spPr>
            <a:xfrm flipV="1">
              <a:off x="1968639" y="3486688"/>
              <a:ext cx="434388" cy="43438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Oval 87"/>
            <p:cNvSpPr/>
            <p:nvPr/>
          </p:nvSpPr>
          <p:spPr>
            <a:xfrm flipH="1" flipV="1">
              <a:off x="1510445" y="3385527"/>
              <a:ext cx="285626" cy="279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Oval 88"/>
            <p:cNvSpPr/>
            <p:nvPr/>
          </p:nvSpPr>
          <p:spPr>
            <a:xfrm flipH="1" flipV="1">
              <a:off x="1444991" y="3212963"/>
              <a:ext cx="279674" cy="2796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Oval 89"/>
            <p:cNvSpPr/>
            <p:nvPr/>
          </p:nvSpPr>
          <p:spPr>
            <a:xfrm flipH="1" flipV="1">
              <a:off x="1082005" y="3135604"/>
              <a:ext cx="434392" cy="43439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flipH="1">
              <a:off x="457200" y="2963041"/>
              <a:ext cx="803322"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flipH="1">
              <a:off x="1248621" y="2784525"/>
              <a:ext cx="434392" cy="4284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flipH="1">
              <a:off x="760676" y="2308481"/>
              <a:ext cx="809274"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flipH="1">
              <a:off x="1510445" y="3046348"/>
              <a:ext cx="279678" cy="2737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flipH="1" flipV="1">
              <a:off x="760676" y="3599746"/>
              <a:ext cx="809274" cy="7973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flipH="1" flipV="1">
              <a:off x="1248621" y="3486688"/>
              <a:ext cx="440340" cy="43438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flipV="1">
              <a:off x="1599705" y="3659252"/>
              <a:ext cx="434388" cy="4284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1861529" y="3046348"/>
              <a:ext cx="285626" cy="2737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Oval 98"/>
            <p:cNvSpPr/>
            <p:nvPr/>
          </p:nvSpPr>
          <p:spPr>
            <a:xfrm>
              <a:off x="1974587" y="2784525"/>
              <a:ext cx="434392" cy="43438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Oval 99"/>
            <p:cNvSpPr/>
            <p:nvPr/>
          </p:nvSpPr>
          <p:spPr>
            <a:xfrm flipH="1" flipV="1">
              <a:off x="1433090" y="3932977"/>
              <a:ext cx="803322" cy="79142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flipV="1">
              <a:off x="1861529" y="3385527"/>
              <a:ext cx="285626" cy="279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flipV="1">
              <a:off x="1688961" y="3212963"/>
              <a:ext cx="279678" cy="2796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flipV="1">
              <a:off x="1926983" y="3212963"/>
              <a:ext cx="285626" cy="2796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flipV="1">
              <a:off x="2141203" y="3135604"/>
              <a:ext cx="434392" cy="43439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2087650" y="2308481"/>
              <a:ext cx="809274"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1433090" y="1981200"/>
              <a:ext cx="803322" cy="79142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1688961" y="2974942"/>
              <a:ext cx="279678" cy="2796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1611606" y="2617909"/>
              <a:ext cx="434388" cy="4284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flipV="1">
              <a:off x="2087650" y="3599746"/>
              <a:ext cx="803322"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flipV="1">
              <a:off x="2397078" y="2963041"/>
              <a:ext cx="803322"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Oval 110"/>
            <p:cNvSpPr/>
            <p:nvPr/>
          </p:nvSpPr>
          <p:spPr>
            <a:xfrm flipV="1">
              <a:off x="1683013" y="3450985"/>
              <a:ext cx="285626" cy="2796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flipV="1">
              <a:off x="1968639" y="3486688"/>
              <a:ext cx="434388" cy="43438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flipH="1" flipV="1">
              <a:off x="1510445" y="3385527"/>
              <a:ext cx="285626" cy="279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flipH="1" flipV="1">
              <a:off x="1444991" y="3212963"/>
              <a:ext cx="279674" cy="2796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Oval 114"/>
            <p:cNvSpPr/>
            <p:nvPr/>
          </p:nvSpPr>
          <p:spPr>
            <a:xfrm flipH="1" flipV="1">
              <a:off x="1082005" y="3135604"/>
              <a:ext cx="434392" cy="43439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Oval 115"/>
            <p:cNvSpPr/>
            <p:nvPr/>
          </p:nvSpPr>
          <p:spPr>
            <a:xfrm flipH="1">
              <a:off x="457200" y="2963041"/>
              <a:ext cx="803322"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Oval 116"/>
            <p:cNvSpPr/>
            <p:nvPr/>
          </p:nvSpPr>
          <p:spPr>
            <a:xfrm flipH="1">
              <a:off x="1248621" y="2784525"/>
              <a:ext cx="434392" cy="4284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8" name="Oval 117"/>
            <p:cNvSpPr/>
            <p:nvPr/>
          </p:nvSpPr>
          <p:spPr>
            <a:xfrm flipH="1">
              <a:off x="760676" y="2308481"/>
              <a:ext cx="809274"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9" name="Oval 118"/>
            <p:cNvSpPr/>
            <p:nvPr/>
          </p:nvSpPr>
          <p:spPr>
            <a:xfrm flipH="1">
              <a:off x="1510445" y="3046348"/>
              <a:ext cx="279678" cy="2737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0" name="Oval 119"/>
            <p:cNvSpPr/>
            <p:nvPr/>
          </p:nvSpPr>
          <p:spPr>
            <a:xfrm flipH="1" flipV="1">
              <a:off x="760676" y="3599746"/>
              <a:ext cx="809274" cy="797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1" name="Oval 120"/>
            <p:cNvSpPr/>
            <p:nvPr/>
          </p:nvSpPr>
          <p:spPr>
            <a:xfrm flipH="1" flipV="1">
              <a:off x="1248621" y="3486688"/>
              <a:ext cx="440340" cy="43438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 name="Oval 121"/>
            <p:cNvSpPr/>
            <p:nvPr/>
          </p:nvSpPr>
          <p:spPr>
            <a:xfrm flipV="1">
              <a:off x="1599705" y="3659252"/>
              <a:ext cx="434388" cy="4284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3" name="Oval 122"/>
            <p:cNvSpPr/>
            <p:nvPr/>
          </p:nvSpPr>
          <p:spPr>
            <a:xfrm>
              <a:off x="1861529" y="3046348"/>
              <a:ext cx="285626" cy="2737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4" name="Oval 123"/>
            <p:cNvSpPr/>
            <p:nvPr/>
          </p:nvSpPr>
          <p:spPr>
            <a:xfrm>
              <a:off x="1974587" y="2784525"/>
              <a:ext cx="434392" cy="43438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31749" name="Picture 1"/>
          <p:cNvPicPr>
            <a:picLocks noChangeAspect="1" noChangeArrowheads="1"/>
          </p:cNvPicPr>
          <p:nvPr/>
        </p:nvPicPr>
        <p:blipFill>
          <a:blip r:embed="rId5"/>
          <a:srcRect/>
          <a:stretch>
            <a:fillRect/>
          </a:stretch>
        </p:blipFill>
        <p:spPr bwMode="auto">
          <a:xfrm>
            <a:off x="3429000" y="5791200"/>
            <a:ext cx="1143000" cy="600075"/>
          </a:xfrm>
          <a:prstGeom prst="rect">
            <a:avLst/>
          </a:prstGeom>
          <a:noFill/>
          <a:ln w="9525">
            <a:noFill/>
            <a:miter lim="800000"/>
            <a:headEnd/>
            <a:tailEnd/>
          </a:ln>
        </p:spPr>
      </p:pic>
      <p:pic>
        <p:nvPicPr>
          <p:cNvPr id="31750" name="Picture 7" descr="cvlab"/>
          <p:cNvPicPr>
            <a:picLocks noChangeAspect="1" noChangeArrowheads="1"/>
          </p:cNvPicPr>
          <p:nvPr/>
        </p:nvPicPr>
        <p:blipFill>
          <a:blip r:embed="rId6"/>
          <a:srcRect/>
          <a:stretch>
            <a:fillRect/>
          </a:stretch>
        </p:blipFill>
        <p:spPr bwMode="auto">
          <a:xfrm>
            <a:off x="4648200" y="5791200"/>
            <a:ext cx="1306513"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Motivation</a:t>
            </a:r>
            <a:endParaRPr lang="en-US" dirty="0">
              <a:effectLst>
                <a:outerShdw blurRad="38100" dist="38100" dir="2700000" algn="tl">
                  <a:srgbClr val="000000">
                    <a:alpha val="43137"/>
                  </a:srgbClr>
                </a:outerShdw>
              </a:effectLst>
            </a:endParaRPr>
          </a:p>
        </p:txBody>
      </p:sp>
      <p:sp>
        <p:nvSpPr>
          <p:cNvPr id="12" name="TextBox 11"/>
          <p:cNvSpPr txBox="1"/>
          <p:nvPr/>
        </p:nvSpPr>
        <p:spPr>
          <a:xfrm>
            <a:off x="457200" y="1230313"/>
            <a:ext cx="82296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solidFill>
                  <a:schemeClr val="tx1"/>
                </a:solidFill>
                <a:effectLst>
                  <a:outerShdw blurRad="38100" dist="38100" dir="2700000" algn="tl">
                    <a:srgbClr val="000000">
                      <a:alpha val="43137"/>
                    </a:srgbClr>
                  </a:outerShdw>
                </a:effectLst>
              </a:rPr>
              <a:t>Wide baseline </a:t>
            </a:r>
            <a:r>
              <a:rPr lang="en-US" dirty="0">
                <a:effectLst>
                  <a:outerShdw blurRad="38100" dist="38100" dir="2700000" algn="tl">
                    <a:srgbClr val="000000">
                      <a:alpha val="43137"/>
                    </a:srgbClr>
                  </a:outerShdw>
                </a:effectLst>
              </a:rPr>
              <a:t>: Pixel Difference + Graph Cuts</a:t>
            </a:r>
          </a:p>
        </p:txBody>
      </p:sp>
      <p:grpSp>
        <p:nvGrpSpPr>
          <p:cNvPr id="18436" name="Group 15"/>
          <p:cNvGrpSpPr>
            <a:grpSpLocks/>
          </p:cNvGrpSpPr>
          <p:nvPr/>
        </p:nvGrpSpPr>
        <p:grpSpPr bwMode="auto">
          <a:xfrm>
            <a:off x="968375" y="1736725"/>
            <a:ext cx="7207250" cy="4816475"/>
            <a:chOff x="716280" y="1737360"/>
            <a:chExt cx="7208520" cy="4815840"/>
          </a:xfrm>
        </p:grpSpPr>
        <p:pic>
          <p:nvPicPr>
            <p:cNvPr id="18442" name="Picture 7" descr="frame4.png"/>
            <p:cNvPicPr>
              <a:picLocks noChangeAspect="1"/>
            </p:cNvPicPr>
            <p:nvPr/>
          </p:nvPicPr>
          <p:blipFill>
            <a:blip r:embed="rId3"/>
            <a:srcRect/>
            <a:stretch>
              <a:fillRect/>
            </a:stretch>
          </p:blipFill>
          <p:spPr bwMode="auto">
            <a:xfrm>
              <a:off x="4358640" y="1737360"/>
              <a:ext cx="3566160" cy="2377440"/>
            </a:xfrm>
            <a:prstGeom prst="rect">
              <a:avLst/>
            </a:prstGeom>
            <a:noFill/>
            <a:ln w="9525">
              <a:noFill/>
              <a:miter lim="800000"/>
              <a:headEnd/>
              <a:tailEnd/>
            </a:ln>
          </p:spPr>
        </p:pic>
        <p:pic>
          <p:nvPicPr>
            <p:cNvPr id="18443" name="Picture 9" descr="frame3.png"/>
            <p:cNvPicPr>
              <a:picLocks noChangeAspect="1"/>
            </p:cNvPicPr>
            <p:nvPr/>
          </p:nvPicPr>
          <p:blipFill>
            <a:blip r:embed="rId4"/>
            <a:srcRect/>
            <a:stretch>
              <a:fillRect/>
            </a:stretch>
          </p:blipFill>
          <p:spPr bwMode="auto">
            <a:xfrm>
              <a:off x="716280" y="1737360"/>
              <a:ext cx="3566160" cy="2377440"/>
            </a:xfrm>
            <a:prstGeom prst="rect">
              <a:avLst/>
            </a:prstGeom>
            <a:noFill/>
            <a:ln w="9525">
              <a:noFill/>
              <a:miter lim="800000"/>
              <a:headEnd/>
              <a:tailEnd/>
            </a:ln>
          </p:spPr>
        </p:pic>
        <p:pic>
          <p:nvPicPr>
            <p:cNvPr id="18444" name="Picture 10" descr="35-gt.jpg"/>
            <p:cNvPicPr>
              <a:picLocks noChangeAspect="1"/>
            </p:cNvPicPr>
            <p:nvPr/>
          </p:nvPicPr>
          <p:blipFill>
            <a:blip r:embed="rId5"/>
            <a:srcRect/>
            <a:stretch>
              <a:fillRect/>
            </a:stretch>
          </p:blipFill>
          <p:spPr bwMode="auto">
            <a:xfrm>
              <a:off x="716280" y="4175760"/>
              <a:ext cx="3566160" cy="2377440"/>
            </a:xfrm>
            <a:prstGeom prst="rect">
              <a:avLst/>
            </a:prstGeom>
            <a:noFill/>
            <a:ln w="9525">
              <a:noFill/>
              <a:miter lim="800000"/>
              <a:headEnd/>
              <a:tailEnd/>
            </a:ln>
          </p:spPr>
        </p:pic>
        <p:pic>
          <p:nvPicPr>
            <p:cNvPr id="18445" name="Picture 12" descr="34-pix-d.png"/>
            <p:cNvPicPr>
              <a:picLocks noChangeAspect="1"/>
            </p:cNvPicPr>
            <p:nvPr/>
          </p:nvPicPr>
          <p:blipFill>
            <a:blip r:embed="rId6"/>
            <a:srcRect/>
            <a:stretch>
              <a:fillRect/>
            </a:stretch>
          </p:blipFill>
          <p:spPr bwMode="auto">
            <a:xfrm>
              <a:off x="4358640" y="4175760"/>
              <a:ext cx="3566160" cy="2377440"/>
            </a:xfrm>
            <a:prstGeom prst="rect">
              <a:avLst/>
            </a:prstGeom>
            <a:noFill/>
            <a:ln w="9525">
              <a:noFill/>
              <a:miter lim="800000"/>
              <a:headEnd/>
              <a:tailEnd/>
            </a:ln>
          </p:spPr>
        </p:pic>
      </p:grpSp>
      <p:sp>
        <p:nvSpPr>
          <p:cNvPr id="18437" name="TextBox 17"/>
          <p:cNvSpPr txBox="1">
            <a:spLocks noChangeArrowheads="1"/>
          </p:cNvSpPr>
          <p:nvPr/>
        </p:nvSpPr>
        <p:spPr bwMode="auto">
          <a:xfrm>
            <a:off x="3505200" y="4114800"/>
            <a:ext cx="10668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groundtruth</a:t>
            </a:r>
          </a:p>
        </p:txBody>
      </p:sp>
      <p:sp>
        <p:nvSpPr>
          <p:cNvPr id="20" name="TextBox 19"/>
          <p:cNvSpPr txBox="1"/>
          <p:nvPr/>
        </p:nvSpPr>
        <p:spPr>
          <a:xfrm>
            <a:off x="4038600" y="358775"/>
            <a:ext cx="4572000" cy="7080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4000" dirty="0"/>
              <a:t>USE A DESCRIPTOR</a:t>
            </a:r>
          </a:p>
        </p:txBody>
      </p:sp>
      <p:sp>
        <p:nvSpPr>
          <p:cNvPr id="18439" name="TextBox 16"/>
          <p:cNvSpPr txBox="1">
            <a:spLocks noChangeArrowheads="1"/>
          </p:cNvSpPr>
          <p:nvPr/>
        </p:nvSpPr>
        <p:spPr bwMode="auto">
          <a:xfrm>
            <a:off x="718185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18440" name="TextBox 20"/>
          <p:cNvSpPr txBox="1">
            <a:spLocks noChangeArrowheads="1"/>
          </p:cNvSpPr>
          <p:nvPr/>
        </p:nvSpPr>
        <p:spPr bwMode="auto">
          <a:xfrm>
            <a:off x="354330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18441" name="TextBox 22"/>
          <p:cNvSpPr txBox="1">
            <a:spLocks noChangeArrowheads="1"/>
          </p:cNvSpPr>
          <p:nvPr/>
        </p:nvSpPr>
        <p:spPr bwMode="auto">
          <a:xfrm>
            <a:off x="7010400" y="4114800"/>
            <a:ext cx="123825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pixel difference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Questions</a:t>
            </a:r>
            <a:endParaRPr lang="en-US" dirty="0"/>
          </a:p>
        </p:txBody>
      </p:sp>
      <p:sp>
        <p:nvSpPr>
          <p:cNvPr id="3" name="TextBox 2"/>
          <p:cNvSpPr txBox="1"/>
          <p:nvPr/>
        </p:nvSpPr>
        <p:spPr>
          <a:xfrm>
            <a:off x="457200" y="1524000"/>
            <a:ext cx="8229600" cy="4524375"/>
          </a:xfrm>
          <a:prstGeom prst="rect">
            <a:avLst/>
          </a:prstGeom>
          <a:solidFill>
            <a:schemeClr val="accent5">
              <a:alpha val="61000"/>
            </a:schemeClr>
          </a:solidFill>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endParaRPr lang="en-US" dirty="0"/>
          </a:p>
          <a:p>
            <a:pPr algn="r" fontAlgn="auto">
              <a:spcBef>
                <a:spcPts val="0"/>
              </a:spcBef>
              <a:spcAft>
                <a:spcPts val="0"/>
              </a:spcAft>
              <a:defRPr/>
            </a:pPr>
            <a:endParaRPr lang="en-US" dirty="0"/>
          </a:p>
          <a:p>
            <a:pPr algn="r" fontAlgn="auto">
              <a:spcBef>
                <a:spcPts val="0"/>
              </a:spcBef>
              <a:spcAft>
                <a:spcPts val="0"/>
              </a:spcAft>
              <a:defRPr/>
            </a:pPr>
            <a:r>
              <a:rPr lang="en-US" dirty="0"/>
              <a:t>DAISY Source Code</a:t>
            </a:r>
          </a:p>
          <a:p>
            <a:pPr algn="r" fontAlgn="auto">
              <a:spcBef>
                <a:spcPts val="0"/>
              </a:spcBef>
              <a:spcAft>
                <a:spcPts val="0"/>
              </a:spcAft>
              <a:defRPr/>
            </a:pPr>
            <a:r>
              <a:rPr lang="en-US" dirty="0">
                <a:hlinkClick r:id="rId3"/>
              </a:rPr>
              <a:t>http://cvlab.epfl.ch/software</a:t>
            </a:r>
            <a:endParaRPr lang="en-US" dirty="0"/>
          </a:p>
          <a:p>
            <a:pPr algn="r" fontAlgn="auto">
              <a:spcBef>
                <a:spcPts val="0"/>
              </a:spcBef>
              <a:spcAft>
                <a:spcPts val="0"/>
              </a:spcAft>
              <a:defRPr/>
            </a:pPr>
            <a:endParaRPr lang="en-US" dirty="0"/>
          </a:p>
          <a:p>
            <a:pPr algn="r" fontAlgn="auto">
              <a:spcBef>
                <a:spcPts val="0"/>
              </a:spcBef>
              <a:spcAft>
                <a:spcPts val="0"/>
              </a:spcAft>
              <a:defRPr/>
            </a:pPr>
            <a:r>
              <a:rPr lang="en-US" dirty="0"/>
              <a:t>Images</a:t>
            </a:r>
          </a:p>
          <a:p>
            <a:pPr algn="r" fontAlgn="auto">
              <a:spcBef>
                <a:spcPts val="0"/>
              </a:spcBef>
              <a:spcAft>
                <a:spcPts val="0"/>
              </a:spcAft>
              <a:defRPr/>
            </a:pPr>
            <a:r>
              <a:rPr lang="en-US" dirty="0">
                <a:hlinkClick r:id="rId4"/>
              </a:rPr>
              <a:t>http://cvlab.epfl.ch/data</a:t>
            </a:r>
            <a:endParaRPr lang="en-US" dirty="0"/>
          </a:p>
          <a:p>
            <a:pPr algn="r" fontAlgn="auto">
              <a:spcBef>
                <a:spcPts val="0"/>
              </a:spcBef>
              <a:spcAft>
                <a:spcPts val="0"/>
              </a:spcAft>
              <a:defRPr/>
            </a:pPr>
            <a:endParaRPr lang="en-US" dirty="0"/>
          </a:p>
          <a:p>
            <a:pPr algn="r" fontAlgn="auto">
              <a:spcBef>
                <a:spcPts val="0"/>
              </a:spcBef>
              <a:spcAft>
                <a:spcPts val="0"/>
              </a:spcAft>
              <a:defRPr/>
            </a:pPr>
            <a:endParaRPr lang="en-US" dirty="0"/>
          </a:p>
          <a:p>
            <a:pPr algn="r" fontAlgn="auto">
              <a:spcBef>
                <a:spcPts val="0"/>
              </a:spcBef>
              <a:spcAft>
                <a:spcPts val="0"/>
              </a:spcAft>
              <a:defRPr/>
            </a:pPr>
            <a:endParaRPr lang="en-US" dirty="0"/>
          </a:p>
          <a:p>
            <a:pPr algn="r" fontAlgn="auto">
              <a:spcBef>
                <a:spcPts val="0"/>
              </a:spcBef>
              <a:spcAft>
                <a:spcPts val="0"/>
              </a:spcAft>
              <a:defRPr/>
            </a:pPr>
            <a:r>
              <a:rPr lang="en-US" dirty="0">
                <a:hlinkClick r:id="rId5"/>
              </a:rPr>
              <a:t>http://cvlab.epfl.ch/~tola</a:t>
            </a:r>
            <a:endParaRPr lang="en-US" dirty="0"/>
          </a:p>
          <a:p>
            <a:pPr algn="r" fontAlgn="auto">
              <a:spcBef>
                <a:spcPts val="0"/>
              </a:spcBef>
              <a:spcAft>
                <a:spcPts val="0"/>
              </a:spcAft>
              <a:defRPr/>
            </a:pPr>
            <a:r>
              <a:rPr lang="en-US" dirty="0" err="1">
                <a:effectLst>
                  <a:outerShdw blurRad="38100" dist="38100" dir="2700000" algn="tl">
                    <a:srgbClr val="000000">
                      <a:alpha val="43137"/>
                    </a:srgbClr>
                  </a:outerShdw>
                </a:effectLst>
              </a:rPr>
              <a:t>Engin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Tola</a:t>
            </a:r>
            <a:endParaRPr lang="en-US" dirty="0">
              <a:effectLst>
                <a:outerShdw blurRad="38100" dist="38100" dir="2700000" algn="tl">
                  <a:srgbClr val="000000">
                    <a:alpha val="43137"/>
                  </a:srgbClr>
                </a:outerShdw>
              </a:effectLst>
            </a:endParaRPr>
          </a:p>
          <a:p>
            <a:pPr algn="r" fontAlgn="auto">
              <a:spcBef>
                <a:spcPts val="0"/>
              </a:spcBef>
              <a:spcAft>
                <a:spcPts val="0"/>
              </a:spcAft>
              <a:defRPr/>
            </a:pPr>
            <a:endParaRPr lang="en-US" dirty="0"/>
          </a:p>
          <a:p>
            <a:pPr algn="r" fontAlgn="auto">
              <a:spcBef>
                <a:spcPts val="0"/>
              </a:spcBef>
              <a:spcAft>
                <a:spcPts val="0"/>
              </a:spcAft>
              <a:defRPr/>
            </a:pPr>
            <a:endParaRPr lang="en-US" dirty="0"/>
          </a:p>
          <a:p>
            <a:pPr algn="r" fontAlgn="auto">
              <a:spcBef>
                <a:spcPts val="0"/>
              </a:spcBef>
              <a:spcAft>
                <a:spcPts val="0"/>
              </a:spcAft>
              <a:defRPr/>
            </a:pPr>
            <a:endParaRPr lang="en-US" dirty="0"/>
          </a:p>
          <a:p>
            <a:pPr algn="ctr" fontAlgn="auto">
              <a:spcBef>
                <a:spcPts val="0"/>
              </a:spcBef>
              <a:spcAft>
                <a:spcPts val="0"/>
              </a:spcAft>
              <a:defRPr/>
            </a:pPr>
            <a:endParaRPr lang="en-US" dirty="0"/>
          </a:p>
        </p:txBody>
      </p:sp>
      <p:grpSp>
        <p:nvGrpSpPr>
          <p:cNvPr id="44036" name="Group 73"/>
          <p:cNvGrpSpPr>
            <a:grpSpLocks/>
          </p:cNvGrpSpPr>
          <p:nvPr/>
        </p:nvGrpSpPr>
        <p:grpSpPr bwMode="auto">
          <a:xfrm>
            <a:off x="685800" y="1752600"/>
            <a:ext cx="4114800" cy="4114800"/>
            <a:chOff x="457200" y="1981200"/>
            <a:chExt cx="2743200" cy="2743200"/>
          </a:xfrm>
        </p:grpSpPr>
        <p:sp>
          <p:nvSpPr>
            <p:cNvPr id="75" name="Oval 74"/>
            <p:cNvSpPr/>
            <p:nvPr/>
          </p:nvSpPr>
          <p:spPr>
            <a:xfrm flipH="1" flipV="1">
              <a:off x="1432983" y="3930650"/>
              <a:ext cx="805392"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 name="Oval 75"/>
            <p:cNvSpPr/>
            <p:nvPr/>
          </p:nvSpPr>
          <p:spPr>
            <a:xfrm flipV="1">
              <a:off x="1861609" y="3384550"/>
              <a:ext cx="282575" cy="278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flipV="1">
              <a:off x="1685925" y="3210983"/>
              <a:ext cx="283633"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flipV="1">
              <a:off x="1929342" y="3212042"/>
              <a:ext cx="283633"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flipV="1">
              <a:off x="2138892" y="3137959"/>
              <a:ext cx="437091" cy="4307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2088092" y="230928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1430867" y="1981200"/>
              <a:ext cx="805392"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1686983" y="2976033"/>
              <a:ext cx="282575" cy="278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1610783" y="2615142"/>
              <a:ext cx="436033" cy="42968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Oval 83"/>
            <p:cNvSpPr/>
            <p:nvPr/>
          </p:nvSpPr>
          <p:spPr>
            <a:xfrm flipV="1">
              <a:off x="2085975" y="3602567"/>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Oval 84"/>
            <p:cNvSpPr/>
            <p:nvPr/>
          </p:nvSpPr>
          <p:spPr>
            <a:xfrm flipV="1">
              <a:off x="2393950" y="2963333"/>
              <a:ext cx="806450" cy="79480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 name="Oval 85"/>
            <p:cNvSpPr/>
            <p:nvPr/>
          </p:nvSpPr>
          <p:spPr>
            <a:xfrm flipV="1">
              <a:off x="1684867" y="3451225"/>
              <a:ext cx="283633" cy="2783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Oval 86"/>
            <p:cNvSpPr/>
            <p:nvPr/>
          </p:nvSpPr>
          <p:spPr>
            <a:xfrm flipV="1">
              <a:off x="1967442" y="3488267"/>
              <a:ext cx="436033" cy="4307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8" name="Oval 87"/>
            <p:cNvSpPr/>
            <p:nvPr/>
          </p:nvSpPr>
          <p:spPr>
            <a:xfrm flipH="1" flipV="1">
              <a:off x="1511300" y="3384550"/>
              <a:ext cx="282575" cy="2783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Oval 88"/>
            <p:cNvSpPr/>
            <p:nvPr/>
          </p:nvSpPr>
          <p:spPr>
            <a:xfrm flipH="1" flipV="1">
              <a:off x="1442509" y="3212042"/>
              <a:ext cx="283633"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Oval 89"/>
            <p:cNvSpPr/>
            <p:nvPr/>
          </p:nvSpPr>
          <p:spPr>
            <a:xfrm flipH="1" flipV="1">
              <a:off x="1079500" y="3137959"/>
              <a:ext cx="437092" cy="4307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flipH="1">
              <a:off x="457200" y="2963333"/>
              <a:ext cx="806450" cy="79480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flipH="1">
              <a:off x="1247775" y="2785533"/>
              <a:ext cx="437091" cy="42968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flipH="1">
              <a:off x="760942" y="230928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flipH="1">
              <a:off x="1510242" y="3043767"/>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flipH="1" flipV="1">
              <a:off x="763059" y="3602567"/>
              <a:ext cx="805391"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flipH="1" flipV="1">
              <a:off x="1252009" y="3488267"/>
              <a:ext cx="436033" cy="43074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flipV="1">
              <a:off x="1600200" y="3660775"/>
              <a:ext cx="436033" cy="42968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1862667" y="3043767"/>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Oval 98"/>
            <p:cNvSpPr/>
            <p:nvPr/>
          </p:nvSpPr>
          <p:spPr>
            <a:xfrm>
              <a:off x="1971675" y="2786592"/>
              <a:ext cx="437091" cy="43074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Oval 99"/>
            <p:cNvSpPr/>
            <p:nvPr/>
          </p:nvSpPr>
          <p:spPr>
            <a:xfrm flipH="1" flipV="1">
              <a:off x="1432983" y="3930650"/>
              <a:ext cx="805392"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flipV="1">
              <a:off x="1861609" y="3384550"/>
              <a:ext cx="282575" cy="278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flipV="1">
              <a:off x="1685925" y="3210983"/>
              <a:ext cx="283633"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flipV="1">
              <a:off x="1929342" y="3212042"/>
              <a:ext cx="283633"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flipV="1">
              <a:off x="2138892" y="3137959"/>
              <a:ext cx="437091" cy="4307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2088092" y="230928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1430867" y="1981200"/>
              <a:ext cx="805392"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1686983" y="2976033"/>
              <a:ext cx="282575" cy="278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1610783" y="2615142"/>
              <a:ext cx="436033" cy="42968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flipV="1">
              <a:off x="2085975" y="3602567"/>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flipV="1">
              <a:off x="2393950" y="2963333"/>
              <a:ext cx="806450" cy="79480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Oval 110"/>
            <p:cNvSpPr/>
            <p:nvPr/>
          </p:nvSpPr>
          <p:spPr>
            <a:xfrm flipV="1">
              <a:off x="1684867" y="3451225"/>
              <a:ext cx="283633" cy="2783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flipV="1">
              <a:off x="1967442" y="3488267"/>
              <a:ext cx="436033" cy="4307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flipH="1" flipV="1">
              <a:off x="1511300" y="3384550"/>
              <a:ext cx="282575" cy="2783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flipH="1" flipV="1">
              <a:off x="1442509" y="3212042"/>
              <a:ext cx="283633"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Oval 114"/>
            <p:cNvSpPr/>
            <p:nvPr/>
          </p:nvSpPr>
          <p:spPr>
            <a:xfrm flipH="1" flipV="1">
              <a:off x="1079500" y="3137959"/>
              <a:ext cx="437092" cy="4307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Oval 115"/>
            <p:cNvSpPr/>
            <p:nvPr/>
          </p:nvSpPr>
          <p:spPr>
            <a:xfrm flipH="1">
              <a:off x="457200" y="2963333"/>
              <a:ext cx="806450" cy="79480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Oval 116"/>
            <p:cNvSpPr/>
            <p:nvPr/>
          </p:nvSpPr>
          <p:spPr>
            <a:xfrm flipH="1">
              <a:off x="1247775" y="2785533"/>
              <a:ext cx="437091" cy="42968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8" name="Oval 117"/>
            <p:cNvSpPr/>
            <p:nvPr/>
          </p:nvSpPr>
          <p:spPr>
            <a:xfrm flipH="1">
              <a:off x="760942" y="230928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9" name="Oval 118"/>
            <p:cNvSpPr/>
            <p:nvPr/>
          </p:nvSpPr>
          <p:spPr>
            <a:xfrm flipH="1">
              <a:off x="1510242" y="3043767"/>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0" name="Oval 119"/>
            <p:cNvSpPr/>
            <p:nvPr/>
          </p:nvSpPr>
          <p:spPr>
            <a:xfrm flipH="1" flipV="1">
              <a:off x="763059" y="3602567"/>
              <a:ext cx="805391"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1" name="Oval 120"/>
            <p:cNvSpPr/>
            <p:nvPr/>
          </p:nvSpPr>
          <p:spPr>
            <a:xfrm flipH="1" flipV="1">
              <a:off x="1252009" y="3488267"/>
              <a:ext cx="436033" cy="4307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 name="Oval 121"/>
            <p:cNvSpPr/>
            <p:nvPr/>
          </p:nvSpPr>
          <p:spPr>
            <a:xfrm flipV="1">
              <a:off x="1600200" y="3660775"/>
              <a:ext cx="436033" cy="42968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3" name="Oval 122"/>
            <p:cNvSpPr/>
            <p:nvPr/>
          </p:nvSpPr>
          <p:spPr>
            <a:xfrm>
              <a:off x="1862667" y="3043767"/>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4" name="Oval 123"/>
            <p:cNvSpPr/>
            <p:nvPr/>
          </p:nvSpPr>
          <p:spPr>
            <a:xfrm>
              <a:off x="1971675" y="2786592"/>
              <a:ext cx="437091" cy="43074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44037" name="Picture 7" descr="cvlab"/>
          <p:cNvPicPr>
            <a:picLocks noChangeAspect="1" noChangeArrowheads="1"/>
          </p:cNvPicPr>
          <p:nvPr/>
        </p:nvPicPr>
        <p:blipFill>
          <a:blip r:embed="rId6"/>
          <a:srcRect/>
          <a:stretch>
            <a:fillRect/>
          </a:stretch>
        </p:blipFill>
        <p:spPr bwMode="auto">
          <a:xfrm>
            <a:off x="7332663" y="5391150"/>
            <a:ext cx="1306512"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isy.jpg"/>
          <p:cNvPicPr>
            <a:picLocks noChangeAspect="1"/>
          </p:cNvPicPr>
          <p:nvPr/>
        </p:nvPicPr>
        <p:blipFill>
          <a:blip r:embed="rId3"/>
          <a:srcRect t="1261"/>
          <a:stretch>
            <a:fillRect/>
          </a:stretch>
        </p:blipFill>
        <p:spPr>
          <a:xfrm>
            <a:off x="0" y="0"/>
            <a:ext cx="9142413" cy="6858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638800" y="381000"/>
            <a:ext cx="3200400" cy="6248400"/>
          </a:xfrm>
          <a:prstGeom prst="rect">
            <a:avLst/>
          </a:prstGeom>
          <a:solidFill>
            <a:schemeClr val="accent1">
              <a:alpha val="35000"/>
            </a:schemeClr>
          </a:solidFill>
        </p:spPr>
        <p:txBody>
          <a:bodyPr>
            <a:spAutoFit/>
          </a:bodyPr>
          <a:lstStyle/>
          <a:p>
            <a:pPr algn="r" fontAlgn="auto">
              <a:spcBef>
                <a:spcPts val="0"/>
              </a:spcBef>
              <a:spcAft>
                <a:spcPts val="0"/>
              </a:spcAft>
              <a:defRPr/>
            </a:pPr>
            <a:endParaRPr lang="en-US" dirty="0">
              <a:latin typeface="+mn-lt"/>
            </a:endParaRPr>
          </a:p>
          <a:p>
            <a:pPr algn="r" fontAlgn="auto">
              <a:spcBef>
                <a:spcPts val="0"/>
              </a:spcBef>
              <a:spcAft>
                <a:spcPts val="0"/>
              </a:spcAft>
              <a:defRPr/>
            </a:pPr>
            <a:endParaRPr lang="en-US" dirty="0">
              <a:latin typeface="+mn-lt"/>
            </a:endParaRPr>
          </a:p>
          <a:p>
            <a:pPr algn="r" fontAlgn="auto">
              <a:spcBef>
                <a:spcPts val="0"/>
              </a:spcBef>
              <a:spcAft>
                <a:spcPts val="0"/>
              </a:spcAft>
              <a:defRPr/>
            </a:pPr>
            <a:endParaRPr lang="en-US" dirty="0">
              <a:latin typeface="+mn-lt"/>
            </a:endParaRPr>
          </a:p>
          <a:p>
            <a:pPr algn="r" fontAlgn="auto">
              <a:spcBef>
                <a:spcPts val="0"/>
              </a:spcBef>
              <a:spcAft>
                <a:spcPts val="0"/>
              </a:spcAft>
              <a:defRPr/>
            </a:pPr>
            <a:endParaRPr lang="en-US" dirty="0">
              <a:latin typeface="+mn-lt"/>
            </a:endParaRPr>
          </a:p>
          <a:p>
            <a:pPr algn="r" fontAlgn="auto">
              <a:spcBef>
                <a:spcPts val="0"/>
              </a:spcBef>
              <a:spcAft>
                <a:spcPts val="0"/>
              </a:spcAft>
              <a:defRPr/>
            </a:pPr>
            <a:endParaRPr lang="en-US" dirty="0">
              <a:solidFill>
                <a:srgbClr val="FFFF00"/>
              </a:solidFill>
              <a:latin typeface="+mn-lt"/>
            </a:endParaRPr>
          </a:p>
          <a:p>
            <a:pPr algn="r" fontAlgn="auto">
              <a:spcBef>
                <a:spcPts val="0"/>
              </a:spcBef>
              <a:spcAft>
                <a:spcPts val="0"/>
              </a:spcAft>
              <a:defRPr/>
            </a:pPr>
            <a:r>
              <a:rPr lang="en-US" sz="2000" dirty="0">
                <a:solidFill>
                  <a:srgbClr val="FFFF00"/>
                </a:solidFill>
                <a:effectLst>
                  <a:outerShdw blurRad="38100" dist="38100" dir="2700000" algn="tl">
                    <a:srgbClr val="000000">
                      <a:alpha val="43137"/>
                    </a:srgbClr>
                  </a:outerShdw>
                </a:effectLst>
                <a:latin typeface="+mn-lt"/>
              </a:rPr>
              <a:t>DAISY Source Code</a:t>
            </a:r>
          </a:p>
          <a:p>
            <a:pPr algn="r" fontAlgn="auto">
              <a:spcBef>
                <a:spcPts val="0"/>
              </a:spcBef>
              <a:spcAft>
                <a:spcPts val="0"/>
              </a:spcAft>
              <a:defRPr/>
            </a:pPr>
            <a:r>
              <a:rPr lang="en-US" sz="2000" dirty="0">
                <a:solidFill>
                  <a:srgbClr val="FFFF00"/>
                </a:solidFill>
                <a:effectLst>
                  <a:outerShdw blurRad="38100" dist="38100" dir="2700000" algn="tl">
                    <a:srgbClr val="000000">
                      <a:alpha val="43137"/>
                    </a:srgbClr>
                  </a:outerShdw>
                </a:effectLst>
                <a:latin typeface="+mn-lt"/>
              </a:rPr>
              <a:t>http://cvlab.epfl.ch/software</a:t>
            </a:r>
          </a:p>
          <a:p>
            <a:pPr algn="r" fontAlgn="auto">
              <a:spcBef>
                <a:spcPts val="0"/>
              </a:spcBef>
              <a:spcAft>
                <a:spcPts val="0"/>
              </a:spcAft>
              <a:defRPr/>
            </a:pP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r>
              <a:rPr lang="en-US" sz="2000" dirty="0">
                <a:solidFill>
                  <a:srgbClr val="FFFF00"/>
                </a:solidFill>
                <a:effectLst>
                  <a:outerShdw blurRad="38100" dist="38100" dir="2700000" algn="tl">
                    <a:srgbClr val="000000">
                      <a:alpha val="43137"/>
                    </a:srgbClr>
                  </a:outerShdw>
                </a:effectLst>
                <a:latin typeface="+mn-lt"/>
              </a:rPr>
              <a:t>Images</a:t>
            </a:r>
          </a:p>
          <a:p>
            <a:pPr algn="r" fontAlgn="auto">
              <a:spcBef>
                <a:spcPts val="0"/>
              </a:spcBef>
              <a:spcAft>
                <a:spcPts val="0"/>
              </a:spcAft>
              <a:defRPr/>
            </a:pPr>
            <a:r>
              <a:rPr lang="en-US" sz="2000" dirty="0">
                <a:solidFill>
                  <a:srgbClr val="FFFF00"/>
                </a:solidFill>
                <a:effectLst>
                  <a:outerShdw blurRad="38100" dist="38100" dir="2700000" algn="tl">
                    <a:srgbClr val="000000">
                      <a:alpha val="43137"/>
                    </a:srgbClr>
                  </a:outerShdw>
                </a:effectLst>
                <a:latin typeface="+mn-lt"/>
              </a:rPr>
              <a:t>http://cvlab.epfl.ch/data</a:t>
            </a:r>
          </a:p>
          <a:p>
            <a:pPr algn="r" fontAlgn="auto">
              <a:spcBef>
                <a:spcPts val="0"/>
              </a:spcBef>
              <a:spcAft>
                <a:spcPts val="0"/>
              </a:spcAft>
              <a:defRPr/>
            </a:pP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r>
              <a:rPr lang="en-US" sz="2000" dirty="0">
                <a:solidFill>
                  <a:srgbClr val="FFFF00"/>
                </a:solidFill>
                <a:effectLst>
                  <a:outerShdw blurRad="38100" dist="38100" dir="2700000" algn="tl">
                    <a:srgbClr val="000000">
                      <a:alpha val="43137"/>
                    </a:srgbClr>
                  </a:outerShdw>
                </a:effectLst>
                <a:latin typeface="+mn-lt"/>
              </a:rPr>
              <a:t>http://cvlab.epfl.ch/~tola</a:t>
            </a:r>
          </a:p>
          <a:p>
            <a:pPr algn="r" fontAlgn="auto">
              <a:spcBef>
                <a:spcPts val="0"/>
              </a:spcBef>
              <a:spcAft>
                <a:spcPts val="0"/>
              </a:spcAft>
              <a:defRPr/>
            </a:pPr>
            <a:r>
              <a:rPr lang="en-US" sz="2000" dirty="0" err="1">
                <a:solidFill>
                  <a:srgbClr val="FFFF00"/>
                </a:solidFill>
                <a:effectLst>
                  <a:outerShdw blurRad="38100" dist="38100" dir="2700000" algn="tl">
                    <a:srgbClr val="000000">
                      <a:alpha val="43137"/>
                    </a:srgbClr>
                  </a:outerShdw>
                </a:effectLst>
                <a:latin typeface="+mn-lt"/>
              </a:rPr>
              <a:t>Engin</a:t>
            </a:r>
            <a:r>
              <a:rPr lang="en-US" sz="2000" dirty="0">
                <a:solidFill>
                  <a:srgbClr val="FFFF00"/>
                </a:solidFill>
                <a:effectLst>
                  <a:outerShdw blurRad="38100" dist="38100" dir="2700000" algn="tl">
                    <a:srgbClr val="000000">
                      <a:alpha val="43137"/>
                    </a:srgbClr>
                  </a:outerShdw>
                </a:effectLst>
                <a:latin typeface="+mn-lt"/>
              </a:rPr>
              <a:t> </a:t>
            </a:r>
            <a:r>
              <a:rPr lang="en-US" sz="2000" dirty="0" err="1">
                <a:solidFill>
                  <a:srgbClr val="FFFF00"/>
                </a:solidFill>
                <a:effectLst>
                  <a:outerShdw blurRad="38100" dist="38100" dir="2700000" algn="tl">
                    <a:srgbClr val="000000">
                      <a:alpha val="43137"/>
                    </a:srgbClr>
                  </a:outerShdw>
                </a:effectLst>
                <a:latin typeface="+mn-lt"/>
              </a:rPr>
              <a:t>Tola</a:t>
            </a: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sz="2000"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dirty="0">
              <a:solidFill>
                <a:srgbClr val="FFFF00"/>
              </a:solidFill>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dirty="0">
              <a:effectLst>
                <a:outerShdw blurRad="38100" dist="38100" dir="2700000" algn="tl">
                  <a:srgbClr val="000000">
                    <a:alpha val="43137"/>
                  </a:srgbClr>
                </a:outerShdw>
              </a:effectLst>
              <a:latin typeface="+mn-lt"/>
            </a:endParaRPr>
          </a:p>
          <a:p>
            <a:pPr algn="r" fontAlgn="auto">
              <a:spcBef>
                <a:spcPts val="0"/>
              </a:spcBef>
              <a:spcAft>
                <a:spcPts val="0"/>
              </a:spcAft>
              <a:defRPr/>
            </a:pPr>
            <a:endParaRPr lang="en-US" dirty="0">
              <a:effectLst>
                <a:outerShdw blurRad="38100" dist="38100" dir="2700000" algn="tl">
                  <a:srgbClr val="000000">
                    <a:alpha val="43137"/>
                  </a:srgbClr>
                </a:outerShdw>
              </a:effectLst>
              <a:latin typeface="+mn-lt"/>
            </a:endParaRPr>
          </a:p>
        </p:txBody>
      </p:sp>
      <p:sp>
        <p:nvSpPr>
          <p:cNvPr id="6" name="Rectangle 5"/>
          <p:cNvSpPr/>
          <p:nvPr/>
        </p:nvSpPr>
        <p:spPr>
          <a:xfrm>
            <a:off x="304800" y="381000"/>
            <a:ext cx="5334000" cy="1077913"/>
          </a:xfrm>
          <a:prstGeom prst="rect">
            <a:avLst/>
          </a:prstGeom>
          <a:solidFill>
            <a:schemeClr val="accent1">
              <a:alpha val="35000"/>
            </a:schemeClr>
          </a:solidFill>
        </p:spPr>
        <p:txBody>
          <a:bodyPr>
            <a:spAutoFit/>
          </a:bodyPr>
          <a:lstStyle/>
          <a:p>
            <a:pPr algn="ctr" fontAlgn="auto">
              <a:spcBef>
                <a:spcPts val="0"/>
              </a:spcBef>
              <a:spcAft>
                <a:spcPts val="0"/>
              </a:spcAft>
              <a:defRPr/>
            </a:pPr>
            <a:endParaRPr lang="en-US" sz="1000" dirty="0">
              <a:solidFill>
                <a:srgbClr val="FFFF00"/>
              </a:solidFill>
              <a:effectLst>
                <a:outerShdw blurRad="38100" dist="38100" dir="2700000" algn="tl">
                  <a:srgbClr val="000000">
                    <a:alpha val="43137"/>
                  </a:srgbClr>
                </a:outerShdw>
              </a:effectLst>
              <a:latin typeface="+mn-lt"/>
            </a:endParaRPr>
          </a:p>
          <a:p>
            <a:pPr fontAlgn="auto">
              <a:spcBef>
                <a:spcPts val="0"/>
              </a:spcBef>
              <a:spcAft>
                <a:spcPts val="0"/>
              </a:spcAft>
              <a:defRPr/>
            </a:pPr>
            <a:r>
              <a:rPr lang="en-US" sz="4400" dirty="0">
                <a:solidFill>
                  <a:srgbClr val="FFFF00"/>
                </a:solidFill>
                <a:effectLst>
                  <a:outerShdw blurRad="38100" dist="38100" dir="2700000" algn="tl">
                    <a:srgbClr val="000000">
                      <a:alpha val="43137"/>
                    </a:srgbClr>
                  </a:outerShdw>
                </a:effectLst>
                <a:latin typeface="+mn-lt"/>
              </a:rPr>
              <a:t>QUESTIONS ?</a:t>
            </a:r>
          </a:p>
          <a:p>
            <a:pPr algn="ctr" fontAlgn="auto">
              <a:spcBef>
                <a:spcPts val="0"/>
              </a:spcBef>
              <a:spcAft>
                <a:spcPts val="0"/>
              </a:spcAft>
              <a:defRPr/>
            </a:pPr>
            <a:endParaRPr lang="en-US" sz="1000" dirty="0">
              <a:solidFill>
                <a:srgbClr val="FFFF00"/>
              </a:solidFill>
              <a:effectLst>
                <a:outerShdw blurRad="38100" dist="38100" dir="2700000" algn="tl">
                  <a:srgbClr val="000000">
                    <a:alpha val="43137"/>
                  </a:srgbClr>
                </a:outerShdw>
              </a:effectLst>
              <a:latin typeface="+mn-lt"/>
            </a:endParaRPr>
          </a:p>
        </p:txBody>
      </p:sp>
      <p:pic>
        <p:nvPicPr>
          <p:cNvPr id="5" name="Picture 7" descr="cvlab"/>
          <p:cNvPicPr>
            <a:picLocks noChangeAspect="1" noChangeArrowheads="1"/>
          </p:cNvPicPr>
          <p:nvPr/>
        </p:nvPicPr>
        <p:blipFill>
          <a:blip r:embed="rId4"/>
          <a:srcRect/>
          <a:stretch>
            <a:fillRect/>
          </a:stretch>
        </p:blipFill>
        <p:spPr bwMode="auto">
          <a:xfrm>
            <a:off x="7332663" y="5391150"/>
            <a:ext cx="1306512"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6225"/>
            <a:ext cx="8229600" cy="86836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p:spPr>
        <p:txBody>
          <a:bodyPr anchor="ctr">
            <a:normAutofit/>
          </a:bodyPr>
          <a:lstStyle/>
          <a:p>
            <a:pPr fontAlgn="auto">
              <a:spcAft>
                <a:spcPts val="0"/>
              </a:spcAft>
              <a:defRPr/>
            </a:pPr>
            <a:r>
              <a:rPr lang="en-US" sz="4400" dirty="0">
                <a:solidFill>
                  <a:schemeClr val="bg1"/>
                </a:solidFill>
                <a:effectLst>
                  <a:outerShdw blurRad="38100" dist="38100" dir="2700000" algn="tl">
                    <a:srgbClr val="000000">
                      <a:alpha val="43137"/>
                    </a:srgbClr>
                  </a:outerShdw>
                </a:effectLst>
                <a:latin typeface="+mj-lt"/>
                <a:ea typeface="+mj-ea"/>
                <a:cs typeface="+mj-cs"/>
              </a:rPr>
              <a:t>Parameter Selection</a:t>
            </a:r>
          </a:p>
        </p:txBody>
      </p:sp>
      <p:grpSp>
        <p:nvGrpSpPr>
          <p:cNvPr id="2" name="Group 77"/>
          <p:cNvGrpSpPr>
            <a:grpSpLocks/>
          </p:cNvGrpSpPr>
          <p:nvPr/>
        </p:nvGrpSpPr>
        <p:grpSpPr bwMode="auto">
          <a:xfrm>
            <a:off x="1600200" y="2286000"/>
            <a:ext cx="3200400" cy="4171950"/>
            <a:chOff x="1181594" y="2278380"/>
            <a:chExt cx="3200400" cy="4172648"/>
          </a:xfrm>
        </p:grpSpPr>
        <p:pic>
          <p:nvPicPr>
            <p:cNvPr id="2492" name="Picture 3" descr="desc-param-35-nb.jpg"/>
            <p:cNvPicPr>
              <a:picLocks noChangeAspect="1"/>
            </p:cNvPicPr>
            <p:nvPr/>
          </p:nvPicPr>
          <p:blipFill>
            <a:blip r:embed="rId2"/>
            <a:srcRect/>
            <a:stretch>
              <a:fillRect/>
            </a:stretch>
          </p:blipFill>
          <p:spPr bwMode="auto">
            <a:xfrm>
              <a:off x="1181594" y="2286001"/>
              <a:ext cx="3200400" cy="4165027"/>
            </a:xfrm>
            <a:prstGeom prst="rect">
              <a:avLst/>
            </a:prstGeom>
            <a:noFill/>
            <a:ln w="9525">
              <a:noFill/>
              <a:miter lim="800000"/>
              <a:headEnd/>
              <a:tailEnd/>
            </a:ln>
          </p:spPr>
        </p:pic>
        <p:grpSp>
          <p:nvGrpSpPr>
            <p:cNvPr id="4" name="Group 21"/>
            <p:cNvGrpSpPr>
              <a:grpSpLocks/>
            </p:cNvGrpSpPr>
            <p:nvPr/>
          </p:nvGrpSpPr>
          <p:grpSpPr bwMode="auto">
            <a:xfrm>
              <a:off x="1188720" y="2278380"/>
              <a:ext cx="2743200" cy="4145280"/>
              <a:chOff x="1188720" y="2278380"/>
              <a:chExt cx="2743200" cy="4145280"/>
            </a:xfrm>
          </p:grpSpPr>
          <p:sp>
            <p:nvSpPr>
              <p:cNvPr id="13" name="Rectangle 12"/>
              <p:cNvSpPr/>
              <p:nvPr/>
            </p:nvSpPr>
            <p:spPr>
              <a:xfrm>
                <a:off x="1187944" y="2278380"/>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2102344" y="2278380"/>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3016744" y="2278380"/>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3016744" y="3666087"/>
                <a:ext cx="914400" cy="137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2102344" y="3666087"/>
                <a:ext cx="914400" cy="137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1187944" y="3666087"/>
                <a:ext cx="914400" cy="137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3016744" y="5044267"/>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2102344" y="5044267"/>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ectangle 20"/>
              <p:cNvSpPr/>
              <p:nvPr/>
            </p:nvSpPr>
            <p:spPr>
              <a:xfrm>
                <a:off x="1187944" y="5044267"/>
                <a:ext cx="914400" cy="1379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sp>
        <p:nvSpPr>
          <p:cNvPr id="60" name="TextBox 59"/>
          <p:cNvSpPr txBox="1"/>
          <p:nvPr/>
        </p:nvSpPr>
        <p:spPr>
          <a:xfrm rot="5400000">
            <a:off x="669132" y="2804319"/>
            <a:ext cx="1371600" cy="33813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THQ=2</a:t>
            </a:r>
          </a:p>
        </p:txBody>
      </p:sp>
      <p:sp>
        <p:nvSpPr>
          <p:cNvPr id="61" name="TextBox 60"/>
          <p:cNvSpPr txBox="1"/>
          <p:nvPr/>
        </p:nvSpPr>
        <p:spPr>
          <a:xfrm rot="5400000">
            <a:off x="669132" y="4174331"/>
            <a:ext cx="1371600" cy="33813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THQ=4</a:t>
            </a:r>
          </a:p>
        </p:txBody>
      </p:sp>
      <p:grpSp>
        <p:nvGrpSpPr>
          <p:cNvPr id="5" name="Group 93"/>
          <p:cNvGrpSpPr>
            <a:grpSpLocks/>
          </p:cNvGrpSpPr>
          <p:nvPr/>
        </p:nvGrpSpPr>
        <p:grpSpPr bwMode="auto">
          <a:xfrm>
            <a:off x="804863" y="2287588"/>
            <a:ext cx="338137" cy="4129087"/>
            <a:chOff x="423446" y="2287513"/>
            <a:chExt cx="338554" cy="4129081"/>
          </a:xfrm>
        </p:grpSpPr>
        <p:sp>
          <p:nvSpPr>
            <p:cNvPr id="59" name="TextBox 58"/>
            <p:cNvSpPr txBox="1"/>
            <p:nvPr/>
          </p:nvSpPr>
          <p:spPr>
            <a:xfrm rot="5400000">
              <a:off x="-93076" y="2804035"/>
              <a:ext cx="1371598" cy="33855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600" dirty="0"/>
                <a:t>R: 5-&gt;30</a:t>
              </a:r>
            </a:p>
          </p:txBody>
        </p:sp>
        <p:sp>
          <p:nvSpPr>
            <p:cNvPr id="56" name="TextBox 55"/>
            <p:cNvSpPr txBox="1"/>
            <p:nvPr/>
          </p:nvSpPr>
          <p:spPr>
            <a:xfrm rot="5400000">
              <a:off x="-93076" y="4174045"/>
              <a:ext cx="1371598" cy="33855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600" dirty="0"/>
                <a:t>R: 5-&gt;30</a:t>
              </a:r>
            </a:p>
          </p:txBody>
        </p:sp>
        <p:sp>
          <p:nvSpPr>
            <p:cNvPr id="58" name="TextBox 57"/>
            <p:cNvSpPr txBox="1"/>
            <p:nvPr/>
          </p:nvSpPr>
          <p:spPr>
            <a:xfrm rot="5400000">
              <a:off x="-93076" y="5561517"/>
              <a:ext cx="1371598" cy="338554"/>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600" dirty="0"/>
                <a:t>R: 5-&gt;30</a:t>
              </a:r>
            </a:p>
          </p:txBody>
        </p:sp>
      </p:grpSp>
      <p:sp>
        <p:nvSpPr>
          <p:cNvPr id="62" name="TextBox 61"/>
          <p:cNvSpPr txBox="1"/>
          <p:nvPr/>
        </p:nvSpPr>
        <p:spPr>
          <a:xfrm rot="5400000">
            <a:off x="669132" y="5561806"/>
            <a:ext cx="1371600" cy="33813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THQ=8</a:t>
            </a:r>
          </a:p>
        </p:txBody>
      </p:sp>
      <p:sp>
        <p:nvSpPr>
          <p:cNvPr id="63" name="TextBox 62"/>
          <p:cNvSpPr txBox="1"/>
          <p:nvPr/>
        </p:nvSpPr>
        <p:spPr>
          <a:xfrm>
            <a:off x="1590675" y="1905000"/>
            <a:ext cx="868363" cy="307975"/>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400" dirty="0"/>
              <a:t>HQ=2</a:t>
            </a:r>
          </a:p>
        </p:txBody>
      </p:sp>
      <p:sp>
        <p:nvSpPr>
          <p:cNvPr id="64" name="TextBox 63"/>
          <p:cNvSpPr txBox="1"/>
          <p:nvPr/>
        </p:nvSpPr>
        <p:spPr>
          <a:xfrm>
            <a:off x="2501900" y="1905000"/>
            <a:ext cx="869950" cy="307975"/>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400" dirty="0"/>
              <a:t>HQ=4</a:t>
            </a:r>
          </a:p>
        </p:txBody>
      </p:sp>
      <p:sp>
        <p:nvSpPr>
          <p:cNvPr id="65" name="TextBox 64"/>
          <p:cNvSpPr txBox="1"/>
          <p:nvPr/>
        </p:nvSpPr>
        <p:spPr>
          <a:xfrm>
            <a:off x="3419475" y="1905000"/>
            <a:ext cx="868363" cy="307975"/>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400" dirty="0"/>
              <a:t>HQ=8</a:t>
            </a:r>
          </a:p>
        </p:txBody>
      </p:sp>
      <p:grpSp>
        <p:nvGrpSpPr>
          <p:cNvPr id="6" name="Group 88"/>
          <p:cNvGrpSpPr>
            <a:grpSpLocks/>
          </p:cNvGrpSpPr>
          <p:nvPr/>
        </p:nvGrpSpPr>
        <p:grpSpPr bwMode="auto">
          <a:xfrm>
            <a:off x="1558925" y="1524000"/>
            <a:ext cx="2708275" cy="307975"/>
            <a:chOff x="1177312" y="1524000"/>
            <a:chExt cx="2708888" cy="307777"/>
          </a:xfrm>
        </p:grpSpPr>
        <p:sp>
          <p:nvSpPr>
            <p:cNvPr id="72" name="TextBox 71"/>
            <p:cNvSpPr txBox="1"/>
            <p:nvPr/>
          </p:nvSpPr>
          <p:spPr>
            <a:xfrm>
              <a:off x="1177312" y="1524000"/>
              <a:ext cx="868560" cy="30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400" dirty="0"/>
                <a:t>RQ:2-&gt;5</a:t>
              </a:r>
            </a:p>
          </p:txBody>
        </p:sp>
        <p:sp>
          <p:nvSpPr>
            <p:cNvPr id="73" name="TextBox 72"/>
            <p:cNvSpPr txBox="1"/>
            <p:nvPr/>
          </p:nvSpPr>
          <p:spPr>
            <a:xfrm>
              <a:off x="2101446" y="1524000"/>
              <a:ext cx="868560" cy="30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400" dirty="0"/>
                <a:t>RQ:2-&gt;5</a:t>
              </a:r>
            </a:p>
          </p:txBody>
        </p:sp>
        <p:sp>
          <p:nvSpPr>
            <p:cNvPr id="74" name="TextBox 73"/>
            <p:cNvSpPr txBox="1"/>
            <p:nvPr/>
          </p:nvSpPr>
          <p:spPr>
            <a:xfrm>
              <a:off x="3017641" y="1524000"/>
              <a:ext cx="868559" cy="30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400" dirty="0"/>
                <a:t>RQ:2-&gt;5</a:t>
              </a:r>
            </a:p>
          </p:txBody>
        </p:sp>
      </p:grpSp>
      <p:grpSp>
        <p:nvGrpSpPr>
          <p:cNvPr id="7" name="Group 375"/>
          <p:cNvGrpSpPr>
            <a:grpSpLocks/>
          </p:cNvGrpSpPr>
          <p:nvPr/>
        </p:nvGrpSpPr>
        <p:grpSpPr bwMode="auto">
          <a:xfrm>
            <a:off x="1600200" y="2971800"/>
            <a:ext cx="6629400" cy="3417888"/>
            <a:chOff x="1600200" y="2971800"/>
            <a:chExt cx="6629400" cy="3417570"/>
          </a:xfrm>
        </p:grpSpPr>
        <p:grpSp>
          <p:nvGrpSpPr>
            <p:cNvPr id="8" name="Group 98"/>
            <p:cNvGrpSpPr>
              <a:grpSpLocks/>
            </p:cNvGrpSpPr>
            <p:nvPr/>
          </p:nvGrpSpPr>
          <p:grpSpPr bwMode="auto">
            <a:xfrm>
              <a:off x="1600200" y="3429001"/>
              <a:ext cx="2743200" cy="2960369"/>
              <a:chOff x="1600200" y="2286001"/>
              <a:chExt cx="2743200" cy="2960369"/>
            </a:xfrm>
          </p:grpSpPr>
          <p:sp>
            <p:nvSpPr>
              <p:cNvPr id="100" name="Rectangle 99"/>
              <p:cNvSpPr/>
              <p:nvPr/>
            </p:nvSpPr>
            <p:spPr>
              <a:xfrm>
                <a:off x="1600200" y="2285957"/>
                <a:ext cx="2743200" cy="228579"/>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1" name="Rectangle 100"/>
              <p:cNvSpPr/>
              <p:nvPr/>
            </p:nvSpPr>
            <p:spPr>
              <a:xfrm>
                <a:off x="1600200" y="3657430"/>
                <a:ext cx="2743200" cy="228579"/>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 name="Rectangle 101"/>
              <p:cNvSpPr/>
              <p:nvPr/>
            </p:nvSpPr>
            <p:spPr>
              <a:xfrm>
                <a:off x="1600200" y="5017791"/>
                <a:ext cx="2743200" cy="228579"/>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 name="Group 73"/>
            <p:cNvGrpSpPr>
              <a:grpSpLocks/>
            </p:cNvGrpSpPr>
            <p:nvPr/>
          </p:nvGrpSpPr>
          <p:grpSpPr bwMode="auto">
            <a:xfrm>
              <a:off x="5486400" y="2971800"/>
              <a:ext cx="2743200" cy="2743200"/>
              <a:chOff x="457200" y="1981200"/>
              <a:chExt cx="2743200" cy="2743200"/>
            </a:xfrm>
          </p:grpSpPr>
          <p:sp>
            <p:nvSpPr>
              <p:cNvPr id="323" name="Oval 322"/>
              <p:cNvSpPr/>
              <p:nvPr/>
            </p:nvSpPr>
            <p:spPr>
              <a:xfrm flipH="1" flipV="1">
                <a:off x="1431925" y="3930469"/>
                <a:ext cx="806450" cy="79367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4" name="Oval 323"/>
              <p:cNvSpPr/>
              <p:nvPr/>
            </p:nvSpPr>
            <p:spPr>
              <a:xfrm flipV="1">
                <a:off x="1862138" y="3384420"/>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5" name="Oval 324"/>
              <p:cNvSpPr/>
              <p:nvPr/>
            </p:nvSpPr>
            <p:spPr>
              <a:xfrm flipV="1">
                <a:off x="1685925" y="3211399"/>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6" name="Oval 325"/>
              <p:cNvSpPr/>
              <p:nvPr/>
            </p:nvSpPr>
            <p:spPr>
              <a:xfrm flipV="1">
                <a:off x="1930400" y="3211399"/>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7" name="Oval 326"/>
              <p:cNvSpPr/>
              <p:nvPr/>
            </p:nvSpPr>
            <p:spPr>
              <a:xfrm flipV="1">
                <a:off x="2139950" y="3138380"/>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8" name="Oval 327"/>
              <p:cNvSpPr/>
              <p:nvPr/>
            </p:nvSpPr>
            <p:spPr>
              <a:xfrm>
                <a:off x="2087563" y="2308195"/>
                <a:ext cx="806450" cy="79526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9" name="Oval 328"/>
              <p:cNvSpPr/>
              <p:nvPr/>
            </p:nvSpPr>
            <p:spPr>
              <a:xfrm>
                <a:off x="1430338" y="1981200"/>
                <a:ext cx="806450" cy="79367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0" name="Oval 329"/>
              <p:cNvSpPr/>
              <p:nvPr/>
            </p:nvSpPr>
            <p:spPr>
              <a:xfrm>
                <a:off x="1685925" y="2976470"/>
                <a:ext cx="284163" cy="27778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1" name="Oval 330"/>
              <p:cNvSpPr/>
              <p:nvPr/>
            </p:nvSpPr>
            <p:spPr>
              <a:xfrm>
                <a:off x="1609725" y="2614554"/>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2" name="Oval 331"/>
              <p:cNvSpPr/>
              <p:nvPr/>
            </p:nvSpPr>
            <p:spPr>
              <a:xfrm flipV="1">
                <a:off x="2085975" y="3601887"/>
                <a:ext cx="806450" cy="79526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3" name="Oval 332"/>
              <p:cNvSpPr/>
              <p:nvPr/>
            </p:nvSpPr>
            <p:spPr>
              <a:xfrm flipV="1">
                <a:off x="2393950" y="2963772"/>
                <a:ext cx="806450" cy="79367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4" name="Oval 333"/>
              <p:cNvSpPr/>
              <p:nvPr/>
            </p:nvSpPr>
            <p:spPr>
              <a:xfrm flipV="1">
                <a:off x="1685925" y="3451088"/>
                <a:ext cx="282575" cy="27778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5" name="Oval 334"/>
              <p:cNvSpPr/>
              <p:nvPr/>
            </p:nvSpPr>
            <p:spPr>
              <a:xfrm flipV="1">
                <a:off x="1966913" y="3489185"/>
                <a:ext cx="436562"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6" name="Oval 335"/>
              <p:cNvSpPr/>
              <p:nvPr/>
            </p:nvSpPr>
            <p:spPr>
              <a:xfrm flipH="1" flipV="1">
                <a:off x="1511300" y="3384420"/>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7" name="Oval 336"/>
              <p:cNvSpPr/>
              <p:nvPr/>
            </p:nvSpPr>
            <p:spPr>
              <a:xfrm flipH="1" flipV="1">
                <a:off x="1443038" y="3211399"/>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8" name="Oval 337"/>
              <p:cNvSpPr/>
              <p:nvPr/>
            </p:nvSpPr>
            <p:spPr>
              <a:xfrm flipH="1" flipV="1">
                <a:off x="1079500" y="3138380"/>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9" name="Oval 338"/>
              <p:cNvSpPr/>
              <p:nvPr/>
            </p:nvSpPr>
            <p:spPr>
              <a:xfrm flipH="1">
                <a:off x="457200" y="2963772"/>
                <a:ext cx="806450" cy="79367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0" name="Oval 339"/>
              <p:cNvSpPr/>
              <p:nvPr/>
            </p:nvSpPr>
            <p:spPr>
              <a:xfrm flipH="1">
                <a:off x="1247775" y="2784400"/>
                <a:ext cx="436563"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1" name="Oval 340"/>
              <p:cNvSpPr/>
              <p:nvPr/>
            </p:nvSpPr>
            <p:spPr>
              <a:xfrm flipH="1">
                <a:off x="760413" y="2308195"/>
                <a:ext cx="806450" cy="79526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2" name="Oval 341"/>
              <p:cNvSpPr/>
              <p:nvPr/>
            </p:nvSpPr>
            <p:spPr>
              <a:xfrm flipH="1">
                <a:off x="1509713" y="3043139"/>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3" name="Oval 342"/>
              <p:cNvSpPr/>
              <p:nvPr/>
            </p:nvSpPr>
            <p:spPr>
              <a:xfrm flipH="1" flipV="1">
                <a:off x="763588" y="3601887"/>
                <a:ext cx="804862" cy="79526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4" name="Oval 343"/>
              <p:cNvSpPr/>
              <p:nvPr/>
            </p:nvSpPr>
            <p:spPr>
              <a:xfrm flipH="1" flipV="1">
                <a:off x="1250950" y="3489185"/>
                <a:ext cx="436563"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5" name="Oval 344"/>
              <p:cNvSpPr/>
              <p:nvPr/>
            </p:nvSpPr>
            <p:spPr>
              <a:xfrm flipV="1">
                <a:off x="1600200" y="3660619"/>
                <a:ext cx="436563"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6" name="Oval 345"/>
              <p:cNvSpPr/>
              <p:nvPr/>
            </p:nvSpPr>
            <p:spPr>
              <a:xfrm>
                <a:off x="1862138" y="3043139"/>
                <a:ext cx="284162"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7" name="Oval 346"/>
              <p:cNvSpPr/>
              <p:nvPr/>
            </p:nvSpPr>
            <p:spPr>
              <a:xfrm>
                <a:off x="1971675" y="2785988"/>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48" name="Oval 347"/>
              <p:cNvSpPr/>
              <p:nvPr/>
            </p:nvSpPr>
            <p:spPr>
              <a:xfrm flipH="1" flipV="1">
                <a:off x="1431925" y="3930469"/>
                <a:ext cx="806450" cy="7936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9" name="Oval 348"/>
              <p:cNvSpPr/>
              <p:nvPr/>
            </p:nvSpPr>
            <p:spPr>
              <a:xfrm flipV="1">
                <a:off x="1862138" y="3384420"/>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0" name="Oval 349"/>
              <p:cNvSpPr/>
              <p:nvPr/>
            </p:nvSpPr>
            <p:spPr>
              <a:xfrm flipV="1">
                <a:off x="1685925" y="3211399"/>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1" name="Oval 350"/>
              <p:cNvSpPr/>
              <p:nvPr/>
            </p:nvSpPr>
            <p:spPr>
              <a:xfrm flipV="1">
                <a:off x="1930400" y="3211399"/>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2" name="Oval 351"/>
              <p:cNvSpPr/>
              <p:nvPr/>
            </p:nvSpPr>
            <p:spPr>
              <a:xfrm flipV="1">
                <a:off x="2139950" y="3138380"/>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3" name="Oval 352"/>
              <p:cNvSpPr/>
              <p:nvPr/>
            </p:nvSpPr>
            <p:spPr>
              <a:xfrm>
                <a:off x="2087563" y="2308195"/>
                <a:ext cx="806450" cy="79526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4" name="Oval 353"/>
              <p:cNvSpPr/>
              <p:nvPr/>
            </p:nvSpPr>
            <p:spPr>
              <a:xfrm>
                <a:off x="1430338" y="1981200"/>
                <a:ext cx="806450" cy="7936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5" name="Oval 354"/>
              <p:cNvSpPr/>
              <p:nvPr/>
            </p:nvSpPr>
            <p:spPr>
              <a:xfrm>
                <a:off x="1685925" y="2976470"/>
                <a:ext cx="284163" cy="27778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6" name="Oval 355"/>
              <p:cNvSpPr/>
              <p:nvPr/>
            </p:nvSpPr>
            <p:spPr>
              <a:xfrm>
                <a:off x="1609725" y="2614554"/>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7" name="Oval 356"/>
              <p:cNvSpPr/>
              <p:nvPr/>
            </p:nvSpPr>
            <p:spPr>
              <a:xfrm flipV="1">
                <a:off x="2085975" y="3601887"/>
                <a:ext cx="806450" cy="79526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 name="Oval 357"/>
              <p:cNvSpPr/>
              <p:nvPr/>
            </p:nvSpPr>
            <p:spPr>
              <a:xfrm flipV="1">
                <a:off x="2393950" y="2963772"/>
                <a:ext cx="806450" cy="7936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9" name="Oval 358"/>
              <p:cNvSpPr/>
              <p:nvPr/>
            </p:nvSpPr>
            <p:spPr>
              <a:xfrm flipV="1">
                <a:off x="1685925" y="3451088"/>
                <a:ext cx="282575" cy="27778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0" name="Oval 359"/>
              <p:cNvSpPr/>
              <p:nvPr/>
            </p:nvSpPr>
            <p:spPr>
              <a:xfrm flipV="1">
                <a:off x="1966913" y="3489185"/>
                <a:ext cx="436562"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1" name="Oval 360"/>
              <p:cNvSpPr/>
              <p:nvPr/>
            </p:nvSpPr>
            <p:spPr>
              <a:xfrm flipH="1" flipV="1">
                <a:off x="1511300" y="3384420"/>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2" name="Oval 361"/>
              <p:cNvSpPr/>
              <p:nvPr/>
            </p:nvSpPr>
            <p:spPr>
              <a:xfrm flipH="1" flipV="1">
                <a:off x="1443038" y="3211399"/>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3" name="Oval 362"/>
              <p:cNvSpPr/>
              <p:nvPr/>
            </p:nvSpPr>
            <p:spPr>
              <a:xfrm flipH="1" flipV="1">
                <a:off x="1079500" y="3138380"/>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4" name="Oval 363"/>
              <p:cNvSpPr/>
              <p:nvPr/>
            </p:nvSpPr>
            <p:spPr>
              <a:xfrm flipH="1">
                <a:off x="457200" y="2963772"/>
                <a:ext cx="806450" cy="79367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5" name="Oval 364"/>
              <p:cNvSpPr/>
              <p:nvPr/>
            </p:nvSpPr>
            <p:spPr>
              <a:xfrm flipH="1">
                <a:off x="1247775" y="2784400"/>
                <a:ext cx="436563"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6" name="Oval 365"/>
              <p:cNvSpPr/>
              <p:nvPr/>
            </p:nvSpPr>
            <p:spPr>
              <a:xfrm flipH="1">
                <a:off x="760413" y="2308195"/>
                <a:ext cx="806450" cy="79526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7" name="Oval 366"/>
              <p:cNvSpPr/>
              <p:nvPr/>
            </p:nvSpPr>
            <p:spPr>
              <a:xfrm flipH="1">
                <a:off x="1509713" y="3043139"/>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8" name="Oval 367"/>
              <p:cNvSpPr/>
              <p:nvPr/>
            </p:nvSpPr>
            <p:spPr>
              <a:xfrm flipH="1" flipV="1">
                <a:off x="763588" y="3601887"/>
                <a:ext cx="804862" cy="79526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 name="Oval 368"/>
              <p:cNvSpPr/>
              <p:nvPr/>
            </p:nvSpPr>
            <p:spPr>
              <a:xfrm flipH="1" flipV="1">
                <a:off x="1250950" y="3489185"/>
                <a:ext cx="436563"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0" name="Oval 369"/>
              <p:cNvSpPr/>
              <p:nvPr/>
            </p:nvSpPr>
            <p:spPr>
              <a:xfrm flipV="1">
                <a:off x="1600200" y="3660619"/>
                <a:ext cx="436563"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1" name="Oval 370"/>
              <p:cNvSpPr/>
              <p:nvPr/>
            </p:nvSpPr>
            <p:spPr>
              <a:xfrm>
                <a:off x="1862138" y="3043139"/>
                <a:ext cx="284162"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2" name="Oval 371"/>
              <p:cNvSpPr/>
              <p:nvPr/>
            </p:nvSpPr>
            <p:spPr>
              <a:xfrm>
                <a:off x="1971675" y="2785988"/>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grpSp>
        <p:nvGrpSpPr>
          <p:cNvPr id="10" name="Group 374"/>
          <p:cNvGrpSpPr>
            <a:grpSpLocks/>
          </p:cNvGrpSpPr>
          <p:nvPr/>
        </p:nvGrpSpPr>
        <p:grpSpPr bwMode="auto">
          <a:xfrm>
            <a:off x="1600200" y="2286000"/>
            <a:ext cx="5715000" cy="2971800"/>
            <a:chOff x="1600200" y="2286001"/>
            <a:chExt cx="5715000" cy="2971799"/>
          </a:xfrm>
        </p:grpSpPr>
        <p:grpSp>
          <p:nvGrpSpPr>
            <p:cNvPr id="11" name="Group 97"/>
            <p:cNvGrpSpPr>
              <a:grpSpLocks/>
            </p:cNvGrpSpPr>
            <p:nvPr/>
          </p:nvGrpSpPr>
          <p:grpSpPr bwMode="auto">
            <a:xfrm>
              <a:off x="1600200" y="2286001"/>
              <a:ext cx="2743200" cy="2971799"/>
              <a:chOff x="1600200" y="2286001"/>
              <a:chExt cx="2743200" cy="2971799"/>
            </a:xfrm>
          </p:grpSpPr>
          <p:sp>
            <p:nvSpPr>
              <p:cNvPr id="95" name="Rectangle 94"/>
              <p:cNvSpPr/>
              <p:nvPr/>
            </p:nvSpPr>
            <p:spPr>
              <a:xfrm>
                <a:off x="1600200" y="2286001"/>
                <a:ext cx="2743200" cy="228600"/>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6" name="Rectangle 95"/>
              <p:cNvSpPr/>
              <p:nvPr/>
            </p:nvSpPr>
            <p:spPr>
              <a:xfrm>
                <a:off x="1600200" y="3657601"/>
                <a:ext cx="2743200" cy="228600"/>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7" name="Rectangle 96"/>
              <p:cNvSpPr/>
              <p:nvPr/>
            </p:nvSpPr>
            <p:spPr>
              <a:xfrm>
                <a:off x="1600200" y="5029200"/>
                <a:ext cx="2743200" cy="228600"/>
              </a:xfrm>
              <a:prstGeom prst="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2" name="Group 73"/>
            <p:cNvGrpSpPr>
              <a:grpSpLocks/>
            </p:cNvGrpSpPr>
            <p:nvPr/>
          </p:nvGrpSpPr>
          <p:grpSpPr bwMode="auto">
            <a:xfrm>
              <a:off x="6400800" y="3886200"/>
              <a:ext cx="914400" cy="914400"/>
              <a:chOff x="457200" y="1981200"/>
              <a:chExt cx="2743200" cy="2743200"/>
            </a:xfrm>
          </p:grpSpPr>
          <p:sp>
            <p:nvSpPr>
              <p:cNvPr id="272" name="Oval 271"/>
              <p:cNvSpPr/>
              <p:nvPr/>
            </p:nvSpPr>
            <p:spPr>
              <a:xfrm flipH="1" flipV="1">
                <a:off x="1433514" y="3929064"/>
                <a:ext cx="804861" cy="79533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 name="Oval 272"/>
              <p:cNvSpPr/>
              <p:nvPr/>
            </p:nvSpPr>
            <p:spPr>
              <a:xfrm flipV="1">
                <a:off x="1862139" y="3386139"/>
                <a:ext cx="280986" cy="2762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4" name="Oval 273"/>
              <p:cNvSpPr/>
              <p:nvPr/>
            </p:nvSpPr>
            <p:spPr>
              <a:xfrm flipV="1">
                <a:off x="1685925" y="3209925"/>
                <a:ext cx="280989" cy="28098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5" name="Oval 274"/>
              <p:cNvSpPr/>
              <p:nvPr/>
            </p:nvSpPr>
            <p:spPr>
              <a:xfrm flipV="1">
                <a:off x="1928814" y="3209925"/>
                <a:ext cx="285750" cy="28098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 name="Oval 275"/>
              <p:cNvSpPr/>
              <p:nvPr/>
            </p:nvSpPr>
            <p:spPr>
              <a:xfrm flipV="1">
                <a:off x="2138364" y="3138489"/>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7" name="Oval 276"/>
              <p:cNvSpPr/>
              <p:nvPr/>
            </p:nvSpPr>
            <p:spPr>
              <a:xfrm>
                <a:off x="2085975" y="2309814"/>
                <a:ext cx="809625" cy="79533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8" name="Oval 277"/>
              <p:cNvSpPr/>
              <p:nvPr/>
            </p:nvSpPr>
            <p:spPr>
              <a:xfrm>
                <a:off x="1428750" y="1981200"/>
                <a:ext cx="809625" cy="7953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9" name="Oval 278"/>
              <p:cNvSpPr/>
              <p:nvPr/>
            </p:nvSpPr>
            <p:spPr>
              <a:xfrm>
                <a:off x="1685925" y="2976564"/>
                <a:ext cx="285750" cy="2762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0" name="Oval 279"/>
              <p:cNvSpPr/>
              <p:nvPr/>
            </p:nvSpPr>
            <p:spPr>
              <a:xfrm>
                <a:off x="1609725" y="2614614"/>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1" name="Oval 280"/>
              <p:cNvSpPr/>
              <p:nvPr/>
            </p:nvSpPr>
            <p:spPr>
              <a:xfrm flipV="1">
                <a:off x="2085975" y="3600450"/>
                <a:ext cx="804864" cy="7953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2" name="Oval 281"/>
              <p:cNvSpPr/>
              <p:nvPr/>
            </p:nvSpPr>
            <p:spPr>
              <a:xfrm flipV="1">
                <a:off x="2395539" y="2962275"/>
                <a:ext cx="804861" cy="7953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3" name="Oval 282"/>
              <p:cNvSpPr/>
              <p:nvPr/>
            </p:nvSpPr>
            <p:spPr>
              <a:xfrm flipV="1">
                <a:off x="1685925" y="3452814"/>
                <a:ext cx="280989" cy="2762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4" name="Oval 283"/>
              <p:cNvSpPr/>
              <p:nvPr/>
            </p:nvSpPr>
            <p:spPr>
              <a:xfrm flipV="1">
                <a:off x="1966914" y="3490914"/>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5" name="Oval 284"/>
              <p:cNvSpPr/>
              <p:nvPr/>
            </p:nvSpPr>
            <p:spPr>
              <a:xfrm flipH="1" flipV="1">
                <a:off x="1509714" y="3386139"/>
                <a:ext cx="285750" cy="2762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 name="Oval 285"/>
              <p:cNvSpPr/>
              <p:nvPr/>
            </p:nvSpPr>
            <p:spPr>
              <a:xfrm flipH="1" flipV="1">
                <a:off x="1443039" y="3209925"/>
                <a:ext cx="280986" cy="28098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7" name="Oval 286"/>
              <p:cNvSpPr/>
              <p:nvPr/>
            </p:nvSpPr>
            <p:spPr>
              <a:xfrm flipH="1" flipV="1">
                <a:off x="1081089" y="3138489"/>
                <a:ext cx="433386"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8" name="Oval 287"/>
              <p:cNvSpPr/>
              <p:nvPr/>
            </p:nvSpPr>
            <p:spPr>
              <a:xfrm flipH="1">
                <a:off x="457200" y="2962275"/>
                <a:ext cx="804864" cy="7953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9" name="Oval 288"/>
              <p:cNvSpPr/>
              <p:nvPr/>
            </p:nvSpPr>
            <p:spPr>
              <a:xfrm flipH="1">
                <a:off x="1247775" y="2786064"/>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 name="Oval 289"/>
              <p:cNvSpPr/>
              <p:nvPr/>
            </p:nvSpPr>
            <p:spPr>
              <a:xfrm flipH="1">
                <a:off x="762000" y="2309814"/>
                <a:ext cx="804864" cy="79533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 name="Oval 290"/>
              <p:cNvSpPr/>
              <p:nvPr/>
            </p:nvSpPr>
            <p:spPr>
              <a:xfrm flipH="1">
                <a:off x="1509714" y="3043239"/>
                <a:ext cx="280986" cy="28098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 name="Oval 291"/>
              <p:cNvSpPr/>
              <p:nvPr/>
            </p:nvSpPr>
            <p:spPr>
              <a:xfrm flipH="1" flipV="1">
                <a:off x="762000" y="3600450"/>
                <a:ext cx="804864" cy="795339"/>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 name="Oval 292"/>
              <p:cNvSpPr/>
              <p:nvPr/>
            </p:nvSpPr>
            <p:spPr>
              <a:xfrm flipH="1" flipV="1">
                <a:off x="1252539" y="3490914"/>
                <a:ext cx="433386"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 name="Oval 293"/>
              <p:cNvSpPr/>
              <p:nvPr/>
            </p:nvSpPr>
            <p:spPr>
              <a:xfrm flipV="1">
                <a:off x="1600200" y="3662364"/>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 name="Oval 294"/>
              <p:cNvSpPr/>
              <p:nvPr/>
            </p:nvSpPr>
            <p:spPr>
              <a:xfrm>
                <a:off x="1862139" y="3043239"/>
                <a:ext cx="285750" cy="280986"/>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 name="Oval 295"/>
              <p:cNvSpPr/>
              <p:nvPr/>
            </p:nvSpPr>
            <p:spPr>
              <a:xfrm>
                <a:off x="1971675" y="2786064"/>
                <a:ext cx="438150" cy="42862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97" name="Oval 296"/>
              <p:cNvSpPr/>
              <p:nvPr/>
            </p:nvSpPr>
            <p:spPr>
              <a:xfrm flipH="1" flipV="1">
                <a:off x="1433514" y="3929064"/>
                <a:ext cx="804861" cy="79533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 name="Oval 297"/>
              <p:cNvSpPr/>
              <p:nvPr/>
            </p:nvSpPr>
            <p:spPr>
              <a:xfrm flipV="1">
                <a:off x="1862139" y="3386139"/>
                <a:ext cx="280986" cy="2762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 name="Oval 298"/>
              <p:cNvSpPr/>
              <p:nvPr/>
            </p:nvSpPr>
            <p:spPr>
              <a:xfrm flipV="1">
                <a:off x="1685925" y="3209925"/>
                <a:ext cx="280989" cy="28098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0" name="Oval 299"/>
              <p:cNvSpPr/>
              <p:nvPr/>
            </p:nvSpPr>
            <p:spPr>
              <a:xfrm flipV="1">
                <a:off x="1928814" y="3209925"/>
                <a:ext cx="285750" cy="28098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1" name="Oval 300"/>
              <p:cNvSpPr/>
              <p:nvPr/>
            </p:nvSpPr>
            <p:spPr>
              <a:xfrm flipV="1">
                <a:off x="2138364" y="3138489"/>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2" name="Oval 301"/>
              <p:cNvSpPr/>
              <p:nvPr/>
            </p:nvSpPr>
            <p:spPr>
              <a:xfrm>
                <a:off x="2085975" y="2309814"/>
                <a:ext cx="809625" cy="79533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3" name="Oval 302"/>
              <p:cNvSpPr/>
              <p:nvPr/>
            </p:nvSpPr>
            <p:spPr>
              <a:xfrm>
                <a:off x="1428750" y="1981200"/>
                <a:ext cx="809625" cy="7953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4" name="Oval 303"/>
              <p:cNvSpPr/>
              <p:nvPr/>
            </p:nvSpPr>
            <p:spPr>
              <a:xfrm>
                <a:off x="1685925" y="2976564"/>
                <a:ext cx="285750" cy="2762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5" name="Oval 304"/>
              <p:cNvSpPr/>
              <p:nvPr/>
            </p:nvSpPr>
            <p:spPr>
              <a:xfrm>
                <a:off x="1609725" y="2614614"/>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6" name="Oval 305"/>
              <p:cNvSpPr/>
              <p:nvPr/>
            </p:nvSpPr>
            <p:spPr>
              <a:xfrm flipV="1">
                <a:off x="2085975" y="3600450"/>
                <a:ext cx="804864" cy="7953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 name="Oval 306"/>
              <p:cNvSpPr/>
              <p:nvPr/>
            </p:nvSpPr>
            <p:spPr>
              <a:xfrm flipV="1">
                <a:off x="2395539" y="2962275"/>
                <a:ext cx="804861" cy="7953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8" name="Oval 307"/>
              <p:cNvSpPr/>
              <p:nvPr/>
            </p:nvSpPr>
            <p:spPr>
              <a:xfrm flipV="1">
                <a:off x="1685925" y="3452814"/>
                <a:ext cx="280989" cy="2762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9" name="Oval 308"/>
              <p:cNvSpPr/>
              <p:nvPr/>
            </p:nvSpPr>
            <p:spPr>
              <a:xfrm flipV="1">
                <a:off x="1966914" y="3490914"/>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0" name="Oval 309"/>
              <p:cNvSpPr/>
              <p:nvPr/>
            </p:nvSpPr>
            <p:spPr>
              <a:xfrm flipH="1" flipV="1">
                <a:off x="1509714" y="3386139"/>
                <a:ext cx="285750" cy="2762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1" name="Oval 310"/>
              <p:cNvSpPr/>
              <p:nvPr/>
            </p:nvSpPr>
            <p:spPr>
              <a:xfrm flipH="1" flipV="1">
                <a:off x="1443039" y="3209925"/>
                <a:ext cx="280986" cy="28098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2" name="Oval 311"/>
              <p:cNvSpPr/>
              <p:nvPr/>
            </p:nvSpPr>
            <p:spPr>
              <a:xfrm flipH="1" flipV="1">
                <a:off x="1081089" y="3138489"/>
                <a:ext cx="433386"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3" name="Oval 312"/>
              <p:cNvSpPr/>
              <p:nvPr/>
            </p:nvSpPr>
            <p:spPr>
              <a:xfrm flipH="1">
                <a:off x="457200" y="2962275"/>
                <a:ext cx="804864" cy="7953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4" name="Oval 313"/>
              <p:cNvSpPr/>
              <p:nvPr/>
            </p:nvSpPr>
            <p:spPr>
              <a:xfrm flipH="1">
                <a:off x="1247775" y="2786064"/>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5" name="Oval 314"/>
              <p:cNvSpPr/>
              <p:nvPr/>
            </p:nvSpPr>
            <p:spPr>
              <a:xfrm flipH="1">
                <a:off x="762000" y="2309814"/>
                <a:ext cx="804864" cy="79533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6" name="Oval 315"/>
              <p:cNvSpPr/>
              <p:nvPr/>
            </p:nvSpPr>
            <p:spPr>
              <a:xfrm flipH="1">
                <a:off x="1509714" y="3043239"/>
                <a:ext cx="280986" cy="28098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7" name="Oval 316"/>
              <p:cNvSpPr/>
              <p:nvPr/>
            </p:nvSpPr>
            <p:spPr>
              <a:xfrm flipH="1" flipV="1">
                <a:off x="762000" y="3600450"/>
                <a:ext cx="804864" cy="79533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8" name="Oval 317"/>
              <p:cNvSpPr/>
              <p:nvPr/>
            </p:nvSpPr>
            <p:spPr>
              <a:xfrm flipH="1" flipV="1">
                <a:off x="1252539" y="3490914"/>
                <a:ext cx="433386"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9" name="Oval 318"/>
              <p:cNvSpPr/>
              <p:nvPr/>
            </p:nvSpPr>
            <p:spPr>
              <a:xfrm flipV="1">
                <a:off x="1600200" y="3662364"/>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0" name="Oval 319"/>
              <p:cNvSpPr/>
              <p:nvPr/>
            </p:nvSpPr>
            <p:spPr>
              <a:xfrm>
                <a:off x="1862139" y="3043239"/>
                <a:ext cx="285750" cy="280986"/>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1" name="Oval 320"/>
              <p:cNvSpPr/>
              <p:nvPr/>
            </p:nvSpPr>
            <p:spPr>
              <a:xfrm>
                <a:off x="1971675" y="2786064"/>
                <a:ext cx="438150" cy="42862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grpSp>
        <p:nvGrpSpPr>
          <p:cNvPr id="22" name="Group 777"/>
          <p:cNvGrpSpPr>
            <a:grpSpLocks/>
          </p:cNvGrpSpPr>
          <p:nvPr/>
        </p:nvGrpSpPr>
        <p:grpSpPr bwMode="auto">
          <a:xfrm>
            <a:off x="1600200" y="2971800"/>
            <a:ext cx="6629400" cy="3429000"/>
            <a:chOff x="1600200" y="6781800"/>
            <a:chExt cx="6629400" cy="3429000"/>
          </a:xfrm>
        </p:grpSpPr>
        <p:grpSp>
          <p:nvGrpSpPr>
            <p:cNvPr id="23" name="Group 708"/>
            <p:cNvGrpSpPr>
              <a:grpSpLocks/>
            </p:cNvGrpSpPr>
            <p:nvPr/>
          </p:nvGrpSpPr>
          <p:grpSpPr bwMode="auto">
            <a:xfrm>
              <a:off x="5486400" y="6781800"/>
              <a:ext cx="2743200" cy="2743200"/>
              <a:chOff x="1066800" y="3505200"/>
              <a:chExt cx="2743200" cy="2743200"/>
            </a:xfrm>
          </p:grpSpPr>
          <p:grpSp>
            <p:nvGrpSpPr>
              <p:cNvPr id="24" name="Group 73"/>
              <p:cNvGrpSpPr>
                <a:grpSpLocks/>
              </p:cNvGrpSpPr>
              <p:nvPr/>
            </p:nvGrpSpPr>
            <p:grpSpPr bwMode="auto">
              <a:xfrm>
                <a:off x="1066800" y="3505200"/>
                <a:ext cx="2743200" cy="2743200"/>
                <a:chOff x="457200" y="1981200"/>
                <a:chExt cx="2743200" cy="2743200"/>
              </a:xfrm>
            </p:grpSpPr>
            <p:sp>
              <p:nvSpPr>
                <p:cNvPr id="728" name="Oval 727"/>
                <p:cNvSpPr/>
                <p:nvPr/>
              </p:nvSpPr>
              <p:spPr>
                <a:xfrm flipH="1" flipV="1">
                  <a:off x="1431925" y="393065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9" name="Oval 728"/>
                <p:cNvSpPr/>
                <p:nvPr/>
              </p:nvSpPr>
              <p:spPr>
                <a:xfrm flipV="1">
                  <a:off x="1862138"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0" name="Oval 729"/>
                <p:cNvSpPr/>
                <p:nvPr/>
              </p:nvSpPr>
              <p:spPr>
                <a:xfrm flipV="1">
                  <a:off x="1685925"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1" name="Oval 730"/>
                <p:cNvSpPr/>
                <p:nvPr/>
              </p:nvSpPr>
              <p:spPr>
                <a:xfrm flipV="1">
                  <a:off x="1930400"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2" name="Oval 731"/>
                <p:cNvSpPr/>
                <p:nvPr/>
              </p:nvSpPr>
              <p:spPr>
                <a:xfrm flipV="1">
                  <a:off x="213995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3" name="Oval 732"/>
                <p:cNvSpPr/>
                <p:nvPr/>
              </p:nvSpPr>
              <p:spPr>
                <a:xfrm>
                  <a:off x="208756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4" name="Oval 733"/>
                <p:cNvSpPr/>
                <p:nvPr/>
              </p:nvSpPr>
              <p:spPr>
                <a:xfrm>
                  <a:off x="1430338" y="198120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5" name="Oval 734"/>
                <p:cNvSpPr/>
                <p:nvPr/>
              </p:nvSpPr>
              <p:spPr>
                <a:xfrm>
                  <a:off x="1685925" y="2976563"/>
                  <a:ext cx="284163" cy="2778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6" name="Oval 735"/>
                <p:cNvSpPr/>
                <p:nvPr/>
              </p:nvSpPr>
              <p:spPr>
                <a:xfrm>
                  <a:off x="1609725" y="261461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7" name="Oval 736"/>
                <p:cNvSpPr/>
                <p:nvPr/>
              </p:nvSpPr>
              <p:spPr>
                <a:xfrm flipV="1">
                  <a:off x="2085975" y="3602038"/>
                  <a:ext cx="806450"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8" name="Oval 737"/>
                <p:cNvSpPr/>
                <p:nvPr/>
              </p:nvSpPr>
              <p:spPr>
                <a:xfrm flipV="1">
                  <a:off x="239395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9" name="Oval 738"/>
                <p:cNvSpPr/>
                <p:nvPr/>
              </p:nvSpPr>
              <p:spPr>
                <a:xfrm flipV="1">
                  <a:off x="1685925" y="3451225"/>
                  <a:ext cx="282575" cy="2778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0" name="Oval 739"/>
                <p:cNvSpPr/>
                <p:nvPr/>
              </p:nvSpPr>
              <p:spPr>
                <a:xfrm flipV="1">
                  <a:off x="1966913" y="3489325"/>
                  <a:ext cx="436562"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1" name="Oval 740"/>
                <p:cNvSpPr/>
                <p:nvPr/>
              </p:nvSpPr>
              <p:spPr>
                <a:xfrm flipH="1" flipV="1">
                  <a:off x="1511300"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2" name="Oval 741"/>
                <p:cNvSpPr/>
                <p:nvPr/>
              </p:nvSpPr>
              <p:spPr>
                <a:xfrm flipH="1" flipV="1">
                  <a:off x="1443038"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3" name="Oval 742"/>
                <p:cNvSpPr/>
                <p:nvPr/>
              </p:nvSpPr>
              <p:spPr>
                <a:xfrm flipH="1" flipV="1">
                  <a:off x="107950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4" name="Oval 743"/>
                <p:cNvSpPr/>
                <p:nvPr/>
              </p:nvSpPr>
              <p:spPr>
                <a:xfrm flipH="1">
                  <a:off x="45720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5" name="Oval 744"/>
                <p:cNvSpPr/>
                <p:nvPr/>
              </p:nvSpPr>
              <p:spPr>
                <a:xfrm flipH="1">
                  <a:off x="1247775" y="27844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6" name="Oval 745"/>
                <p:cNvSpPr/>
                <p:nvPr/>
              </p:nvSpPr>
              <p:spPr>
                <a:xfrm flipH="1">
                  <a:off x="76041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7" name="Oval 746"/>
                <p:cNvSpPr/>
                <p:nvPr/>
              </p:nvSpPr>
              <p:spPr>
                <a:xfrm flipH="1">
                  <a:off x="1509713" y="3043238"/>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8" name="Oval 747"/>
                <p:cNvSpPr/>
                <p:nvPr/>
              </p:nvSpPr>
              <p:spPr>
                <a:xfrm flipH="1" flipV="1">
                  <a:off x="763588" y="3602038"/>
                  <a:ext cx="804862"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9" name="Oval 748"/>
                <p:cNvSpPr/>
                <p:nvPr/>
              </p:nvSpPr>
              <p:spPr>
                <a:xfrm flipH="1" flipV="1">
                  <a:off x="1250950" y="348932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0" name="Oval 749"/>
                <p:cNvSpPr/>
                <p:nvPr/>
              </p:nvSpPr>
              <p:spPr>
                <a:xfrm flipV="1">
                  <a:off x="1600200" y="36607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1" name="Oval 750"/>
                <p:cNvSpPr/>
                <p:nvPr/>
              </p:nvSpPr>
              <p:spPr>
                <a:xfrm>
                  <a:off x="1862138" y="3043238"/>
                  <a:ext cx="284162"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2" name="Oval 751"/>
                <p:cNvSpPr/>
                <p:nvPr/>
              </p:nvSpPr>
              <p:spPr>
                <a:xfrm>
                  <a:off x="1971675" y="278606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53" name="Oval 752"/>
                <p:cNvSpPr/>
                <p:nvPr/>
              </p:nvSpPr>
              <p:spPr>
                <a:xfrm flipH="1" flipV="1">
                  <a:off x="1431925" y="393065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4" name="Oval 753"/>
                <p:cNvSpPr/>
                <p:nvPr/>
              </p:nvSpPr>
              <p:spPr>
                <a:xfrm flipV="1">
                  <a:off x="1862138"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5" name="Oval 754"/>
                <p:cNvSpPr/>
                <p:nvPr/>
              </p:nvSpPr>
              <p:spPr>
                <a:xfrm flipV="1">
                  <a:off x="1685925"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6" name="Oval 755"/>
                <p:cNvSpPr/>
                <p:nvPr/>
              </p:nvSpPr>
              <p:spPr>
                <a:xfrm flipV="1">
                  <a:off x="1930400"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7" name="Oval 756"/>
                <p:cNvSpPr/>
                <p:nvPr/>
              </p:nvSpPr>
              <p:spPr>
                <a:xfrm flipV="1">
                  <a:off x="213995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8" name="Oval 757"/>
                <p:cNvSpPr/>
                <p:nvPr/>
              </p:nvSpPr>
              <p:spPr>
                <a:xfrm>
                  <a:off x="208756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9" name="Oval 758"/>
                <p:cNvSpPr/>
                <p:nvPr/>
              </p:nvSpPr>
              <p:spPr>
                <a:xfrm>
                  <a:off x="1430338" y="198120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0" name="Oval 759"/>
                <p:cNvSpPr/>
                <p:nvPr/>
              </p:nvSpPr>
              <p:spPr>
                <a:xfrm>
                  <a:off x="1685925" y="2976563"/>
                  <a:ext cx="284163" cy="2778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1" name="Oval 760"/>
                <p:cNvSpPr/>
                <p:nvPr/>
              </p:nvSpPr>
              <p:spPr>
                <a:xfrm>
                  <a:off x="1609725" y="261461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2" name="Oval 761"/>
                <p:cNvSpPr/>
                <p:nvPr/>
              </p:nvSpPr>
              <p:spPr>
                <a:xfrm flipV="1">
                  <a:off x="2085975" y="3602038"/>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3" name="Oval 762"/>
                <p:cNvSpPr/>
                <p:nvPr/>
              </p:nvSpPr>
              <p:spPr>
                <a:xfrm flipV="1">
                  <a:off x="239395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4" name="Oval 763"/>
                <p:cNvSpPr/>
                <p:nvPr/>
              </p:nvSpPr>
              <p:spPr>
                <a:xfrm flipV="1">
                  <a:off x="1685925" y="3451225"/>
                  <a:ext cx="282575" cy="2778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5" name="Oval 764"/>
                <p:cNvSpPr/>
                <p:nvPr/>
              </p:nvSpPr>
              <p:spPr>
                <a:xfrm flipV="1">
                  <a:off x="1966913" y="3489325"/>
                  <a:ext cx="436562"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6" name="Oval 765"/>
                <p:cNvSpPr/>
                <p:nvPr/>
              </p:nvSpPr>
              <p:spPr>
                <a:xfrm flipH="1" flipV="1">
                  <a:off x="1511300"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7" name="Oval 766"/>
                <p:cNvSpPr/>
                <p:nvPr/>
              </p:nvSpPr>
              <p:spPr>
                <a:xfrm flipH="1" flipV="1">
                  <a:off x="1443038"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8" name="Oval 767"/>
                <p:cNvSpPr/>
                <p:nvPr/>
              </p:nvSpPr>
              <p:spPr>
                <a:xfrm flipH="1" flipV="1">
                  <a:off x="107950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9" name="Oval 768"/>
                <p:cNvSpPr/>
                <p:nvPr/>
              </p:nvSpPr>
              <p:spPr>
                <a:xfrm flipH="1">
                  <a:off x="45720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0" name="Oval 769"/>
                <p:cNvSpPr/>
                <p:nvPr/>
              </p:nvSpPr>
              <p:spPr>
                <a:xfrm flipH="1">
                  <a:off x="1247775" y="27844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1" name="Oval 770"/>
                <p:cNvSpPr/>
                <p:nvPr/>
              </p:nvSpPr>
              <p:spPr>
                <a:xfrm flipH="1">
                  <a:off x="76041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2" name="Oval 771"/>
                <p:cNvSpPr/>
                <p:nvPr/>
              </p:nvSpPr>
              <p:spPr>
                <a:xfrm flipH="1">
                  <a:off x="1509713" y="3043238"/>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3" name="Oval 772"/>
                <p:cNvSpPr/>
                <p:nvPr/>
              </p:nvSpPr>
              <p:spPr>
                <a:xfrm flipH="1" flipV="1">
                  <a:off x="763588" y="3602038"/>
                  <a:ext cx="804862"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4" name="Oval 773"/>
                <p:cNvSpPr/>
                <p:nvPr/>
              </p:nvSpPr>
              <p:spPr>
                <a:xfrm flipH="1" flipV="1">
                  <a:off x="1250950" y="348932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5" name="Oval 774"/>
                <p:cNvSpPr/>
                <p:nvPr/>
              </p:nvSpPr>
              <p:spPr>
                <a:xfrm flipV="1">
                  <a:off x="1600200" y="36607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6" name="Oval 775"/>
                <p:cNvSpPr/>
                <p:nvPr/>
              </p:nvSpPr>
              <p:spPr>
                <a:xfrm>
                  <a:off x="1862138" y="3043238"/>
                  <a:ext cx="284162"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7" name="Oval 776"/>
                <p:cNvSpPr/>
                <p:nvPr/>
              </p:nvSpPr>
              <p:spPr>
                <a:xfrm>
                  <a:off x="1971675" y="278606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25" name="Group 73"/>
              <p:cNvGrpSpPr>
                <a:grpSpLocks/>
              </p:cNvGrpSpPr>
              <p:nvPr/>
            </p:nvGrpSpPr>
            <p:grpSpPr bwMode="auto">
              <a:xfrm>
                <a:off x="1066800" y="3505200"/>
                <a:ext cx="2743200" cy="2743200"/>
                <a:chOff x="457200" y="1981200"/>
                <a:chExt cx="2743200" cy="2743200"/>
              </a:xfrm>
            </p:grpSpPr>
            <p:sp>
              <p:nvSpPr>
                <p:cNvPr id="712" name="Oval 3"/>
                <p:cNvSpPr/>
                <p:nvPr/>
              </p:nvSpPr>
              <p:spPr>
                <a:xfrm flipH="1" flipV="1">
                  <a:off x="1431925" y="3930650"/>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3" name="Oval 712"/>
                <p:cNvSpPr/>
                <p:nvPr/>
              </p:nvSpPr>
              <p:spPr>
                <a:xfrm>
                  <a:off x="2087563" y="2308225"/>
                  <a:ext cx="806450" cy="795338"/>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4" name="Oval 713"/>
                <p:cNvSpPr/>
                <p:nvPr/>
              </p:nvSpPr>
              <p:spPr>
                <a:xfrm>
                  <a:off x="1430338" y="198120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5" name="Oval 714"/>
                <p:cNvSpPr/>
                <p:nvPr/>
              </p:nvSpPr>
              <p:spPr>
                <a:xfrm flipV="1">
                  <a:off x="2085975" y="3602038"/>
                  <a:ext cx="806450" cy="795337"/>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6" name="Oval 715"/>
                <p:cNvSpPr/>
                <p:nvPr/>
              </p:nvSpPr>
              <p:spPr>
                <a:xfrm flipV="1">
                  <a:off x="2393950" y="2963863"/>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 name="Oval 716"/>
                <p:cNvSpPr/>
                <p:nvPr/>
              </p:nvSpPr>
              <p:spPr>
                <a:xfrm flipH="1">
                  <a:off x="457200" y="2963863"/>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8" name="Oval 717"/>
                <p:cNvSpPr/>
                <p:nvPr/>
              </p:nvSpPr>
              <p:spPr>
                <a:xfrm flipH="1">
                  <a:off x="760413" y="2308225"/>
                  <a:ext cx="806450" cy="795338"/>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9" name="Oval 718"/>
                <p:cNvSpPr/>
                <p:nvPr/>
              </p:nvSpPr>
              <p:spPr>
                <a:xfrm flipH="1" flipV="1">
                  <a:off x="763588" y="3602038"/>
                  <a:ext cx="804862" cy="795337"/>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0" name="Oval 719"/>
                <p:cNvSpPr/>
                <p:nvPr/>
              </p:nvSpPr>
              <p:spPr>
                <a:xfrm flipH="1" flipV="1">
                  <a:off x="1431925" y="393065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1" name="Oval 720"/>
                <p:cNvSpPr/>
                <p:nvPr/>
              </p:nvSpPr>
              <p:spPr>
                <a:xfrm>
                  <a:off x="208756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2" name="Oval 721"/>
                <p:cNvSpPr/>
                <p:nvPr/>
              </p:nvSpPr>
              <p:spPr>
                <a:xfrm>
                  <a:off x="1430338" y="1981200"/>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3" name="Oval 722"/>
                <p:cNvSpPr/>
                <p:nvPr/>
              </p:nvSpPr>
              <p:spPr>
                <a:xfrm flipV="1">
                  <a:off x="2085975" y="3602038"/>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4" name="Oval 723"/>
                <p:cNvSpPr/>
                <p:nvPr/>
              </p:nvSpPr>
              <p:spPr>
                <a:xfrm flipV="1">
                  <a:off x="239395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5" name="Oval 724"/>
                <p:cNvSpPr/>
                <p:nvPr/>
              </p:nvSpPr>
              <p:spPr>
                <a:xfrm flipH="1">
                  <a:off x="45720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6" name="Oval 725"/>
                <p:cNvSpPr/>
                <p:nvPr/>
              </p:nvSpPr>
              <p:spPr>
                <a:xfrm flipH="1">
                  <a:off x="76041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 name="Oval 726"/>
                <p:cNvSpPr/>
                <p:nvPr/>
              </p:nvSpPr>
              <p:spPr>
                <a:xfrm flipH="1" flipV="1">
                  <a:off x="763588" y="3602038"/>
                  <a:ext cx="804862"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sp>
          <p:nvSpPr>
            <p:cNvPr id="84" name="Rectangle 83"/>
            <p:cNvSpPr/>
            <p:nvPr/>
          </p:nvSpPr>
          <p:spPr>
            <a:xfrm>
              <a:off x="1600200" y="8839200"/>
              <a:ext cx="2743200" cy="1371600"/>
            </a:xfrm>
            <a:prstGeom prst="rect">
              <a:avLst/>
            </a:prstGeom>
            <a:noFill/>
            <a:ln w="1270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26" name="Group 707"/>
          <p:cNvGrpSpPr>
            <a:grpSpLocks/>
          </p:cNvGrpSpPr>
          <p:nvPr/>
        </p:nvGrpSpPr>
        <p:grpSpPr bwMode="auto">
          <a:xfrm>
            <a:off x="1600200" y="2286000"/>
            <a:ext cx="6629400" cy="3449638"/>
            <a:chOff x="1600200" y="6695440"/>
            <a:chExt cx="6629400" cy="3449320"/>
          </a:xfrm>
        </p:grpSpPr>
        <p:grpSp>
          <p:nvGrpSpPr>
            <p:cNvPr id="27" name="Group 592"/>
            <p:cNvGrpSpPr>
              <a:grpSpLocks/>
            </p:cNvGrpSpPr>
            <p:nvPr/>
          </p:nvGrpSpPr>
          <p:grpSpPr bwMode="auto">
            <a:xfrm>
              <a:off x="5486400" y="7391400"/>
              <a:ext cx="2743200" cy="2753360"/>
              <a:chOff x="838200" y="3962400"/>
              <a:chExt cx="2743200" cy="2753360"/>
            </a:xfrm>
          </p:grpSpPr>
          <p:grpSp>
            <p:nvGrpSpPr>
              <p:cNvPr id="28" name="Group 73"/>
              <p:cNvGrpSpPr>
                <a:grpSpLocks/>
              </p:cNvGrpSpPr>
              <p:nvPr/>
            </p:nvGrpSpPr>
            <p:grpSpPr bwMode="auto">
              <a:xfrm>
                <a:off x="838200" y="3962400"/>
                <a:ext cx="2743200" cy="2743200"/>
                <a:chOff x="457200" y="1981200"/>
                <a:chExt cx="2743200" cy="2743200"/>
              </a:xfrm>
            </p:grpSpPr>
            <p:sp>
              <p:nvSpPr>
                <p:cNvPr id="598" name="Oval 597"/>
                <p:cNvSpPr/>
                <p:nvPr/>
              </p:nvSpPr>
              <p:spPr>
                <a:xfrm flipH="1" flipV="1">
                  <a:off x="1431925" y="3929771"/>
                  <a:ext cx="806450" cy="79526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9" name="Oval 598"/>
                <p:cNvSpPr/>
                <p:nvPr/>
              </p:nvSpPr>
              <p:spPr>
                <a:xfrm flipV="1">
                  <a:off x="1862138" y="3383722"/>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0" name="Oval 599"/>
                <p:cNvSpPr/>
                <p:nvPr/>
              </p:nvSpPr>
              <p:spPr>
                <a:xfrm flipV="1">
                  <a:off x="1685925" y="3210701"/>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1" name="Oval 600"/>
                <p:cNvSpPr/>
                <p:nvPr/>
              </p:nvSpPr>
              <p:spPr>
                <a:xfrm flipV="1">
                  <a:off x="1930400" y="3212287"/>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2" name="Oval 601"/>
                <p:cNvSpPr/>
                <p:nvPr/>
              </p:nvSpPr>
              <p:spPr>
                <a:xfrm flipV="1">
                  <a:off x="2139950" y="3137682"/>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3" name="Oval 602"/>
                <p:cNvSpPr/>
                <p:nvPr/>
              </p:nvSpPr>
              <p:spPr>
                <a:xfrm>
                  <a:off x="2087563" y="2309084"/>
                  <a:ext cx="806450" cy="793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4" name="Oval 603"/>
                <p:cNvSpPr/>
                <p:nvPr/>
              </p:nvSpPr>
              <p:spPr>
                <a:xfrm>
                  <a:off x="1430338" y="1980501"/>
                  <a:ext cx="806450" cy="795265"/>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5" name="Oval 604"/>
                <p:cNvSpPr/>
                <p:nvPr/>
              </p:nvSpPr>
              <p:spPr>
                <a:xfrm>
                  <a:off x="1685925" y="2975772"/>
                  <a:ext cx="284163"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6" name="Oval 605"/>
                <p:cNvSpPr/>
                <p:nvPr/>
              </p:nvSpPr>
              <p:spPr>
                <a:xfrm>
                  <a:off x="1609725" y="2613856"/>
                  <a:ext cx="436563" cy="43176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7" name="Oval 606"/>
                <p:cNvSpPr/>
                <p:nvPr/>
              </p:nvSpPr>
              <p:spPr>
                <a:xfrm flipV="1">
                  <a:off x="2085975" y="3602776"/>
                  <a:ext cx="806450" cy="793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8" name="Oval 607"/>
                <p:cNvSpPr/>
                <p:nvPr/>
              </p:nvSpPr>
              <p:spPr>
                <a:xfrm flipV="1">
                  <a:off x="2393950" y="2963073"/>
                  <a:ext cx="806450" cy="79526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9" name="Oval 608"/>
                <p:cNvSpPr/>
                <p:nvPr/>
              </p:nvSpPr>
              <p:spPr>
                <a:xfrm flipV="1">
                  <a:off x="1685925" y="3450390"/>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0" name="Oval 609"/>
                <p:cNvSpPr/>
                <p:nvPr/>
              </p:nvSpPr>
              <p:spPr>
                <a:xfrm flipV="1">
                  <a:off x="1966913" y="3488487"/>
                  <a:ext cx="436562"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1" name="Oval 610"/>
                <p:cNvSpPr/>
                <p:nvPr/>
              </p:nvSpPr>
              <p:spPr>
                <a:xfrm flipH="1" flipV="1">
                  <a:off x="1511300" y="3383722"/>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2" name="Oval 611"/>
                <p:cNvSpPr/>
                <p:nvPr/>
              </p:nvSpPr>
              <p:spPr>
                <a:xfrm flipH="1" flipV="1">
                  <a:off x="1443038" y="3212287"/>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3" name="Oval 612"/>
                <p:cNvSpPr/>
                <p:nvPr/>
              </p:nvSpPr>
              <p:spPr>
                <a:xfrm flipH="1" flipV="1">
                  <a:off x="1079500" y="3137682"/>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4" name="Oval 613"/>
                <p:cNvSpPr/>
                <p:nvPr/>
              </p:nvSpPr>
              <p:spPr>
                <a:xfrm flipH="1">
                  <a:off x="457200" y="2963073"/>
                  <a:ext cx="806450" cy="79526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5" name="Oval 614"/>
                <p:cNvSpPr/>
                <p:nvPr/>
              </p:nvSpPr>
              <p:spPr>
                <a:xfrm flipH="1">
                  <a:off x="1247775" y="2785290"/>
                  <a:ext cx="436563" cy="43017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6" name="Oval 615"/>
                <p:cNvSpPr/>
                <p:nvPr/>
              </p:nvSpPr>
              <p:spPr>
                <a:xfrm flipH="1">
                  <a:off x="760413" y="2309084"/>
                  <a:ext cx="806450" cy="793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7" name="Oval 616"/>
                <p:cNvSpPr/>
                <p:nvPr/>
              </p:nvSpPr>
              <p:spPr>
                <a:xfrm flipH="1">
                  <a:off x="1509713" y="3044028"/>
                  <a:ext cx="282575"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8" name="Oval 617"/>
                <p:cNvSpPr/>
                <p:nvPr/>
              </p:nvSpPr>
              <p:spPr>
                <a:xfrm flipH="1" flipV="1">
                  <a:off x="763588" y="3602776"/>
                  <a:ext cx="804862" cy="79367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9" name="Oval 618"/>
                <p:cNvSpPr/>
                <p:nvPr/>
              </p:nvSpPr>
              <p:spPr>
                <a:xfrm flipH="1" flipV="1">
                  <a:off x="1250950" y="3488487"/>
                  <a:ext cx="436563"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0" name="Oval 619"/>
                <p:cNvSpPr/>
                <p:nvPr/>
              </p:nvSpPr>
              <p:spPr>
                <a:xfrm flipV="1">
                  <a:off x="1600200" y="3659921"/>
                  <a:ext cx="436563" cy="43176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1" name="Oval 620"/>
                <p:cNvSpPr/>
                <p:nvPr/>
              </p:nvSpPr>
              <p:spPr>
                <a:xfrm>
                  <a:off x="1862138" y="3044028"/>
                  <a:ext cx="284162" cy="279374"/>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2" name="Oval 621"/>
                <p:cNvSpPr/>
                <p:nvPr/>
              </p:nvSpPr>
              <p:spPr>
                <a:xfrm>
                  <a:off x="1971675" y="2786877"/>
                  <a:ext cx="436563" cy="43017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23" name="Oval 622"/>
                <p:cNvSpPr/>
                <p:nvPr/>
              </p:nvSpPr>
              <p:spPr>
                <a:xfrm flipH="1" flipV="1">
                  <a:off x="1431925" y="3929771"/>
                  <a:ext cx="806450" cy="79526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4" name="Oval 623"/>
                <p:cNvSpPr/>
                <p:nvPr/>
              </p:nvSpPr>
              <p:spPr>
                <a:xfrm flipV="1">
                  <a:off x="1862138" y="3383722"/>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5" name="Oval 624"/>
                <p:cNvSpPr/>
                <p:nvPr/>
              </p:nvSpPr>
              <p:spPr>
                <a:xfrm flipV="1">
                  <a:off x="1685925" y="3210701"/>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6" name="Oval 625"/>
                <p:cNvSpPr/>
                <p:nvPr/>
              </p:nvSpPr>
              <p:spPr>
                <a:xfrm flipV="1">
                  <a:off x="1930400" y="3212287"/>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7" name="Oval 626"/>
                <p:cNvSpPr/>
                <p:nvPr/>
              </p:nvSpPr>
              <p:spPr>
                <a:xfrm flipV="1">
                  <a:off x="2139950" y="3137682"/>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8" name="Oval 627"/>
                <p:cNvSpPr/>
                <p:nvPr/>
              </p:nvSpPr>
              <p:spPr>
                <a:xfrm>
                  <a:off x="2087563" y="2309084"/>
                  <a:ext cx="806450" cy="793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9" name="Oval 628"/>
                <p:cNvSpPr/>
                <p:nvPr/>
              </p:nvSpPr>
              <p:spPr>
                <a:xfrm>
                  <a:off x="1430338" y="1980501"/>
                  <a:ext cx="806450" cy="79526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0" name="Oval 629"/>
                <p:cNvSpPr/>
                <p:nvPr/>
              </p:nvSpPr>
              <p:spPr>
                <a:xfrm>
                  <a:off x="1685925" y="2975772"/>
                  <a:ext cx="284163"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1" name="Oval 630"/>
                <p:cNvSpPr/>
                <p:nvPr/>
              </p:nvSpPr>
              <p:spPr>
                <a:xfrm>
                  <a:off x="1609725" y="2613856"/>
                  <a:ext cx="436563" cy="43176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2" name="Oval 631"/>
                <p:cNvSpPr/>
                <p:nvPr/>
              </p:nvSpPr>
              <p:spPr>
                <a:xfrm flipV="1">
                  <a:off x="2085975" y="3602776"/>
                  <a:ext cx="806450" cy="793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3" name="Oval 632"/>
                <p:cNvSpPr/>
                <p:nvPr/>
              </p:nvSpPr>
              <p:spPr>
                <a:xfrm flipV="1">
                  <a:off x="2393950" y="2963073"/>
                  <a:ext cx="806450" cy="79526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4" name="Oval 633"/>
                <p:cNvSpPr/>
                <p:nvPr/>
              </p:nvSpPr>
              <p:spPr>
                <a:xfrm flipV="1">
                  <a:off x="1685925" y="3450390"/>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5" name="Oval 634"/>
                <p:cNvSpPr/>
                <p:nvPr/>
              </p:nvSpPr>
              <p:spPr>
                <a:xfrm flipV="1">
                  <a:off x="1966913" y="3488487"/>
                  <a:ext cx="436562"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6" name="Oval 635"/>
                <p:cNvSpPr/>
                <p:nvPr/>
              </p:nvSpPr>
              <p:spPr>
                <a:xfrm flipH="1" flipV="1">
                  <a:off x="1511300" y="3383722"/>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7" name="Oval 636"/>
                <p:cNvSpPr/>
                <p:nvPr/>
              </p:nvSpPr>
              <p:spPr>
                <a:xfrm flipH="1" flipV="1">
                  <a:off x="1443038" y="3212287"/>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8" name="Oval 637"/>
                <p:cNvSpPr/>
                <p:nvPr/>
              </p:nvSpPr>
              <p:spPr>
                <a:xfrm flipH="1" flipV="1">
                  <a:off x="1079500" y="3137682"/>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9" name="Oval 638"/>
                <p:cNvSpPr/>
                <p:nvPr/>
              </p:nvSpPr>
              <p:spPr>
                <a:xfrm flipH="1">
                  <a:off x="457200" y="2963073"/>
                  <a:ext cx="806450" cy="79526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0" name="Oval 639"/>
                <p:cNvSpPr/>
                <p:nvPr/>
              </p:nvSpPr>
              <p:spPr>
                <a:xfrm flipH="1">
                  <a:off x="1247775" y="2785290"/>
                  <a:ext cx="436563" cy="4301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1" name="Oval 640"/>
                <p:cNvSpPr/>
                <p:nvPr/>
              </p:nvSpPr>
              <p:spPr>
                <a:xfrm flipH="1">
                  <a:off x="760413" y="2309084"/>
                  <a:ext cx="806450" cy="793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2" name="Oval 641"/>
                <p:cNvSpPr/>
                <p:nvPr/>
              </p:nvSpPr>
              <p:spPr>
                <a:xfrm flipH="1">
                  <a:off x="1509713" y="3044028"/>
                  <a:ext cx="282575"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3" name="Oval 642"/>
                <p:cNvSpPr/>
                <p:nvPr/>
              </p:nvSpPr>
              <p:spPr>
                <a:xfrm flipH="1" flipV="1">
                  <a:off x="763588" y="3602776"/>
                  <a:ext cx="804862" cy="79367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4" name="Oval 643"/>
                <p:cNvSpPr/>
                <p:nvPr/>
              </p:nvSpPr>
              <p:spPr>
                <a:xfrm flipH="1" flipV="1">
                  <a:off x="1250950" y="3488487"/>
                  <a:ext cx="436563"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5" name="Oval 644"/>
                <p:cNvSpPr/>
                <p:nvPr/>
              </p:nvSpPr>
              <p:spPr>
                <a:xfrm flipV="1">
                  <a:off x="1600200" y="3659921"/>
                  <a:ext cx="436563" cy="43176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6" name="Oval 645"/>
                <p:cNvSpPr/>
                <p:nvPr/>
              </p:nvSpPr>
              <p:spPr>
                <a:xfrm>
                  <a:off x="1862138" y="3044028"/>
                  <a:ext cx="284162" cy="27937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7" name="Oval 646"/>
                <p:cNvSpPr/>
                <p:nvPr/>
              </p:nvSpPr>
              <p:spPr>
                <a:xfrm>
                  <a:off x="1971675" y="2786877"/>
                  <a:ext cx="436563" cy="43017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29" name="Group 19"/>
              <p:cNvGrpSpPr>
                <a:grpSpLocks/>
              </p:cNvGrpSpPr>
              <p:nvPr/>
            </p:nvGrpSpPr>
            <p:grpSpPr bwMode="auto">
              <a:xfrm>
                <a:off x="1815207" y="3962400"/>
                <a:ext cx="809506" cy="2753360"/>
                <a:chOff x="6234807" y="3810000"/>
                <a:chExt cx="809506" cy="2753360"/>
              </a:xfrm>
            </p:grpSpPr>
            <p:sp>
              <p:nvSpPr>
                <p:cNvPr id="596" name="Oval 595"/>
                <p:cNvSpPr/>
                <p:nvPr/>
              </p:nvSpPr>
              <p:spPr>
                <a:xfrm>
                  <a:off x="6237288" y="3809301"/>
                  <a:ext cx="806450" cy="793677"/>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7" name="Oval 596"/>
                <p:cNvSpPr/>
                <p:nvPr/>
              </p:nvSpPr>
              <p:spPr>
                <a:xfrm>
                  <a:off x="6234113" y="5769683"/>
                  <a:ext cx="806450" cy="793677"/>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sp>
          <p:nvSpPr>
            <p:cNvPr id="82" name="Rectangle 81"/>
            <p:cNvSpPr/>
            <p:nvPr/>
          </p:nvSpPr>
          <p:spPr>
            <a:xfrm>
              <a:off x="1600200" y="6695440"/>
              <a:ext cx="2743200" cy="1371474"/>
            </a:xfrm>
            <a:prstGeom prst="rect">
              <a:avLst/>
            </a:prstGeom>
            <a:noFill/>
            <a:ln w="1270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30" name="Group 485"/>
          <p:cNvGrpSpPr>
            <a:grpSpLocks/>
          </p:cNvGrpSpPr>
          <p:nvPr/>
        </p:nvGrpSpPr>
        <p:grpSpPr bwMode="auto">
          <a:xfrm>
            <a:off x="1600200" y="2286000"/>
            <a:ext cx="6553200" cy="4114800"/>
            <a:chOff x="1600200" y="2286000"/>
            <a:chExt cx="6553200" cy="4114800"/>
          </a:xfrm>
        </p:grpSpPr>
        <p:grpSp>
          <p:nvGrpSpPr>
            <p:cNvPr id="31" name="Group 473"/>
            <p:cNvGrpSpPr>
              <a:grpSpLocks/>
            </p:cNvGrpSpPr>
            <p:nvPr/>
          </p:nvGrpSpPr>
          <p:grpSpPr bwMode="auto">
            <a:xfrm>
              <a:off x="5791200" y="3581400"/>
              <a:ext cx="2362200" cy="1143000"/>
              <a:chOff x="6477000" y="1407160"/>
              <a:chExt cx="2362200" cy="1143000"/>
            </a:xfrm>
          </p:grpSpPr>
          <p:cxnSp>
            <p:nvCxnSpPr>
              <p:cNvPr id="475" name="Straight Arrow Connector 474"/>
              <p:cNvCxnSpPr/>
              <p:nvPr/>
            </p:nvCxnSpPr>
            <p:spPr>
              <a:xfrm rot="5400000" flipH="1" flipV="1">
                <a:off x="6033294" y="1977866"/>
                <a:ext cx="1143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7" name="Rectangle 476"/>
              <p:cNvSpPr/>
              <p:nvPr/>
            </p:nvSpPr>
            <p:spPr>
              <a:xfrm>
                <a:off x="6823075" y="2123123"/>
                <a:ext cx="207963" cy="33496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8" name="Rectangle 477"/>
              <p:cNvSpPr/>
              <p:nvPr/>
            </p:nvSpPr>
            <p:spPr>
              <a:xfrm>
                <a:off x="6615113" y="1651635"/>
                <a:ext cx="207962" cy="8064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85" name="Straight Arrow Connector 484"/>
              <p:cNvCxnSpPr/>
              <p:nvPr/>
            </p:nvCxnSpPr>
            <p:spPr>
              <a:xfrm>
                <a:off x="6477000" y="2469198"/>
                <a:ext cx="2362200" cy="1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9" name="Rectangle 78"/>
            <p:cNvSpPr/>
            <p:nvPr/>
          </p:nvSpPr>
          <p:spPr>
            <a:xfrm>
              <a:off x="1600200" y="2286000"/>
              <a:ext cx="914400" cy="4114800"/>
            </a:xfrm>
            <a:prstGeom prst="rect">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2" name="Group 486"/>
          <p:cNvGrpSpPr>
            <a:grpSpLocks/>
          </p:cNvGrpSpPr>
          <p:nvPr/>
        </p:nvGrpSpPr>
        <p:grpSpPr bwMode="auto">
          <a:xfrm>
            <a:off x="2514600" y="2286000"/>
            <a:ext cx="5638800" cy="4114800"/>
            <a:chOff x="2514600" y="2286000"/>
            <a:chExt cx="5638800" cy="4114800"/>
          </a:xfrm>
        </p:grpSpPr>
        <p:grpSp>
          <p:nvGrpSpPr>
            <p:cNvPr id="33" name="Group 461"/>
            <p:cNvGrpSpPr>
              <a:grpSpLocks/>
            </p:cNvGrpSpPr>
            <p:nvPr/>
          </p:nvGrpSpPr>
          <p:grpSpPr bwMode="auto">
            <a:xfrm>
              <a:off x="5791200" y="3581400"/>
              <a:ext cx="2362200" cy="1143000"/>
              <a:chOff x="6477000" y="1407160"/>
              <a:chExt cx="2362200" cy="1143000"/>
            </a:xfrm>
          </p:grpSpPr>
          <p:cxnSp>
            <p:nvCxnSpPr>
              <p:cNvPr id="463" name="Straight Arrow Connector 462"/>
              <p:cNvCxnSpPr/>
              <p:nvPr/>
            </p:nvCxnSpPr>
            <p:spPr>
              <a:xfrm rot="5400000" flipH="1" flipV="1">
                <a:off x="6033294" y="1977866"/>
                <a:ext cx="1143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4" name="Rectangle 463"/>
              <p:cNvSpPr/>
              <p:nvPr/>
            </p:nvSpPr>
            <p:spPr>
              <a:xfrm>
                <a:off x="7031038" y="1842135"/>
                <a:ext cx="207962" cy="6159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5" name="Rectangle 464"/>
              <p:cNvSpPr/>
              <p:nvPr/>
            </p:nvSpPr>
            <p:spPr>
              <a:xfrm>
                <a:off x="6823075" y="2123123"/>
                <a:ext cx="207963" cy="33496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6" name="Rectangle 465"/>
              <p:cNvSpPr/>
              <p:nvPr/>
            </p:nvSpPr>
            <p:spPr>
              <a:xfrm>
                <a:off x="6615113" y="1651635"/>
                <a:ext cx="207962" cy="8064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7" name="Rectangle 466"/>
              <p:cNvSpPr/>
              <p:nvPr/>
            </p:nvSpPr>
            <p:spPr>
              <a:xfrm>
                <a:off x="7239000" y="2324735"/>
                <a:ext cx="207963" cy="1333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73" name="Straight Arrow Connector 472"/>
              <p:cNvCxnSpPr/>
              <p:nvPr/>
            </p:nvCxnSpPr>
            <p:spPr>
              <a:xfrm>
                <a:off x="6477000" y="2469198"/>
                <a:ext cx="2362200" cy="1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0" name="Rectangle 79"/>
            <p:cNvSpPr/>
            <p:nvPr/>
          </p:nvSpPr>
          <p:spPr>
            <a:xfrm>
              <a:off x="2514600" y="2286000"/>
              <a:ext cx="914400" cy="4114800"/>
            </a:xfrm>
            <a:prstGeom prst="rect">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4" name="Group 487"/>
          <p:cNvGrpSpPr>
            <a:grpSpLocks/>
          </p:cNvGrpSpPr>
          <p:nvPr/>
        </p:nvGrpSpPr>
        <p:grpSpPr bwMode="auto">
          <a:xfrm>
            <a:off x="3429000" y="2286000"/>
            <a:ext cx="4724400" cy="4114800"/>
            <a:chOff x="3429000" y="2286000"/>
            <a:chExt cx="4724400" cy="4114800"/>
          </a:xfrm>
        </p:grpSpPr>
        <p:grpSp>
          <p:nvGrpSpPr>
            <p:cNvPr id="35" name="Group 460"/>
            <p:cNvGrpSpPr>
              <a:grpSpLocks/>
            </p:cNvGrpSpPr>
            <p:nvPr/>
          </p:nvGrpSpPr>
          <p:grpSpPr bwMode="auto">
            <a:xfrm>
              <a:off x="5791200" y="3581400"/>
              <a:ext cx="2362200" cy="1143000"/>
              <a:chOff x="6477000" y="1407160"/>
              <a:chExt cx="2362200" cy="1143000"/>
            </a:xfrm>
          </p:grpSpPr>
          <p:cxnSp>
            <p:nvCxnSpPr>
              <p:cNvPr id="443" name="Straight Arrow Connector 442"/>
              <p:cNvCxnSpPr/>
              <p:nvPr/>
            </p:nvCxnSpPr>
            <p:spPr>
              <a:xfrm rot="5400000" flipH="1" flipV="1">
                <a:off x="6033294" y="1977866"/>
                <a:ext cx="1143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5" name="Rectangle 444"/>
              <p:cNvSpPr/>
              <p:nvPr/>
            </p:nvSpPr>
            <p:spPr>
              <a:xfrm>
                <a:off x="7031038" y="1842135"/>
                <a:ext cx="207962" cy="6159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6" name="Rectangle 445"/>
              <p:cNvSpPr/>
              <p:nvPr/>
            </p:nvSpPr>
            <p:spPr>
              <a:xfrm>
                <a:off x="6823075" y="2123123"/>
                <a:ext cx="207963" cy="33496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7" name="Rectangle 446"/>
              <p:cNvSpPr/>
              <p:nvPr/>
            </p:nvSpPr>
            <p:spPr>
              <a:xfrm>
                <a:off x="6615113" y="1651635"/>
                <a:ext cx="207962" cy="8064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8" name="Rectangle 447"/>
              <p:cNvSpPr/>
              <p:nvPr/>
            </p:nvSpPr>
            <p:spPr>
              <a:xfrm>
                <a:off x="7239000" y="2324735"/>
                <a:ext cx="207963" cy="1333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9" name="Rectangle 448"/>
              <p:cNvSpPr/>
              <p:nvPr/>
            </p:nvSpPr>
            <p:spPr>
              <a:xfrm>
                <a:off x="7442200" y="1842135"/>
                <a:ext cx="207963" cy="6159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0" name="Rectangle 449"/>
              <p:cNvSpPr/>
              <p:nvPr/>
            </p:nvSpPr>
            <p:spPr>
              <a:xfrm>
                <a:off x="8067675" y="1842135"/>
                <a:ext cx="207963" cy="6159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1" name="Rectangle 450"/>
              <p:cNvSpPr/>
              <p:nvPr/>
            </p:nvSpPr>
            <p:spPr>
              <a:xfrm>
                <a:off x="7859713" y="2123123"/>
                <a:ext cx="207962" cy="33496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2" name="Rectangle 451"/>
              <p:cNvSpPr/>
              <p:nvPr/>
            </p:nvSpPr>
            <p:spPr>
              <a:xfrm>
                <a:off x="7651750" y="1651635"/>
                <a:ext cx="207963" cy="80645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58" name="Straight Arrow Connector 457"/>
              <p:cNvCxnSpPr/>
              <p:nvPr/>
            </p:nvCxnSpPr>
            <p:spPr>
              <a:xfrm>
                <a:off x="6477000" y="2469198"/>
                <a:ext cx="2362200" cy="1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a:xfrm>
              <a:off x="3429000" y="2286000"/>
              <a:ext cx="914400" cy="4114800"/>
            </a:xfrm>
            <a:prstGeom prst="rect">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6" name="Group 539"/>
          <p:cNvGrpSpPr>
            <a:grpSpLocks/>
          </p:cNvGrpSpPr>
          <p:nvPr/>
        </p:nvGrpSpPr>
        <p:grpSpPr bwMode="auto">
          <a:xfrm>
            <a:off x="1600200" y="2239963"/>
            <a:ext cx="5999163" cy="4191000"/>
            <a:chOff x="1600200" y="304800"/>
            <a:chExt cx="5999480" cy="4191000"/>
          </a:xfrm>
        </p:grpSpPr>
        <p:grpSp>
          <p:nvGrpSpPr>
            <p:cNvPr id="37" name="Group 87"/>
            <p:cNvGrpSpPr>
              <a:grpSpLocks/>
            </p:cNvGrpSpPr>
            <p:nvPr/>
          </p:nvGrpSpPr>
          <p:grpSpPr bwMode="auto">
            <a:xfrm>
              <a:off x="1600200" y="304800"/>
              <a:ext cx="2057400" cy="4191000"/>
              <a:chOff x="5257800" y="2254404"/>
              <a:chExt cx="2057400" cy="4191000"/>
            </a:xfrm>
          </p:grpSpPr>
          <p:sp>
            <p:nvSpPr>
              <p:cNvPr id="85" name="Rectangle 84"/>
              <p:cNvSpPr/>
              <p:nvPr/>
            </p:nvSpPr>
            <p:spPr>
              <a:xfrm>
                <a:off x="5257800" y="2254404"/>
                <a:ext cx="228612"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6" name="Rectangle 85"/>
              <p:cNvSpPr/>
              <p:nvPr/>
            </p:nvSpPr>
            <p:spPr>
              <a:xfrm>
                <a:off x="6172248" y="2254404"/>
                <a:ext cx="228612"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7" name="Rectangle 86"/>
              <p:cNvSpPr/>
              <p:nvPr/>
            </p:nvSpPr>
            <p:spPr>
              <a:xfrm>
                <a:off x="7086697" y="2254404"/>
                <a:ext cx="228612"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38" name="Group 73"/>
            <p:cNvGrpSpPr>
              <a:grpSpLocks/>
            </p:cNvGrpSpPr>
            <p:nvPr/>
          </p:nvGrpSpPr>
          <p:grpSpPr bwMode="auto">
            <a:xfrm>
              <a:off x="6103294" y="1656080"/>
              <a:ext cx="1496386" cy="1475588"/>
              <a:chOff x="1079517" y="2615006"/>
              <a:chExt cx="1496386" cy="1475588"/>
            </a:xfrm>
          </p:grpSpPr>
          <p:sp>
            <p:nvSpPr>
              <p:cNvPr id="491" name="Oval 490"/>
              <p:cNvSpPr/>
              <p:nvPr/>
            </p:nvSpPr>
            <p:spPr>
              <a:xfrm flipV="1">
                <a:off x="1861490" y="3384626"/>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2" name="Oval 491"/>
              <p:cNvSpPr/>
              <p:nvPr/>
            </p:nvSpPr>
            <p:spPr>
              <a:xfrm flipV="1">
                <a:off x="1685268" y="3211588"/>
                <a:ext cx="284178" cy="27940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3" name="Oval 492"/>
              <p:cNvSpPr/>
              <p:nvPr/>
            </p:nvSpPr>
            <p:spPr>
              <a:xfrm flipV="1">
                <a:off x="1929756" y="3211588"/>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4" name="Oval 493"/>
              <p:cNvSpPr/>
              <p:nvPr/>
            </p:nvSpPr>
            <p:spPr>
              <a:xfrm flipV="1">
                <a:off x="2139317" y="3138563"/>
                <a:ext cx="436586"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7" name="Oval 496"/>
              <p:cNvSpPr/>
              <p:nvPr/>
            </p:nvSpPr>
            <p:spPr>
              <a:xfrm>
                <a:off x="1686856" y="2975051"/>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8" name="Oval 497"/>
              <p:cNvSpPr/>
              <p:nvPr/>
            </p:nvSpPr>
            <p:spPr>
              <a:xfrm>
                <a:off x="1610652" y="2614688"/>
                <a:ext cx="436585"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1" name="Oval 500"/>
              <p:cNvSpPr/>
              <p:nvPr/>
            </p:nvSpPr>
            <p:spPr>
              <a:xfrm flipV="1">
                <a:off x="1685268" y="3451301"/>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2" name="Oval 501"/>
              <p:cNvSpPr/>
              <p:nvPr/>
            </p:nvSpPr>
            <p:spPr>
              <a:xfrm flipV="1">
                <a:off x="1966271" y="3489401"/>
                <a:ext cx="43817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3" name="Oval 502"/>
              <p:cNvSpPr/>
              <p:nvPr/>
            </p:nvSpPr>
            <p:spPr>
              <a:xfrm flipH="1" flipV="1">
                <a:off x="1510634" y="3384626"/>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4" name="Oval 503"/>
              <p:cNvSpPr/>
              <p:nvPr/>
            </p:nvSpPr>
            <p:spPr>
              <a:xfrm flipH="1" flipV="1">
                <a:off x="1442368" y="3211588"/>
                <a:ext cx="282590"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5" name="Oval 504"/>
              <p:cNvSpPr/>
              <p:nvPr/>
            </p:nvSpPr>
            <p:spPr>
              <a:xfrm flipH="1" flipV="1">
                <a:off x="1078811" y="3138563"/>
                <a:ext cx="436586"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7" name="Oval 506"/>
              <p:cNvSpPr/>
              <p:nvPr/>
            </p:nvSpPr>
            <p:spPr>
              <a:xfrm flipH="1">
                <a:off x="1247095" y="2784551"/>
                <a:ext cx="436586"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9" name="Oval 508"/>
              <p:cNvSpPr/>
              <p:nvPr/>
            </p:nvSpPr>
            <p:spPr>
              <a:xfrm flipH="1">
                <a:off x="1509047" y="3043313"/>
                <a:ext cx="284177"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1" name="Oval 510"/>
              <p:cNvSpPr/>
              <p:nvPr/>
            </p:nvSpPr>
            <p:spPr>
              <a:xfrm flipH="1" flipV="1">
                <a:off x="1250270" y="3489401"/>
                <a:ext cx="43817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 name="Oval 511"/>
              <p:cNvSpPr/>
              <p:nvPr/>
            </p:nvSpPr>
            <p:spPr>
              <a:xfrm flipV="1">
                <a:off x="1599538" y="3660851"/>
                <a:ext cx="436586"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3" name="Oval 512"/>
              <p:cNvSpPr/>
              <p:nvPr/>
            </p:nvSpPr>
            <p:spPr>
              <a:xfrm>
                <a:off x="1861490" y="3043313"/>
                <a:ext cx="284177" cy="27940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4" name="Oval 513"/>
              <p:cNvSpPr/>
              <p:nvPr/>
            </p:nvSpPr>
            <p:spPr>
              <a:xfrm>
                <a:off x="1971033" y="2786138"/>
                <a:ext cx="438173" cy="430213"/>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16" name="Oval 515"/>
              <p:cNvSpPr/>
              <p:nvPr/>
            </p:nvSpPr>
            <p:spPr>
              <a:xfrm flipV="1">
                <a:off x="1861490" y="3384626"/>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7" name="Oval 516"/>
              <p:cNvSpPr/>
              <p:nvPr/>
            </p:nvSpPr>
            <p:spPr>
              <a:xfrm flipV="1">
                <a:off x="1685268" y="3211588"/>
                <a:ext cx="284178"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8" name="Oval 517"/>
              <p:cNvSpPr/>
              <p:nvPr/>
            </p:nvSpPr>
            <p:spPr>
              <a:xfrm flipV="1">
                <a:off x="1929756" y="3211588"/>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9" name="Oval 518"/>
              <p:cNvSpPr/>
              <p:nvPr/>
            </p:nvSpPr>
            <p:spPr>
              <a:xfrm flipV="1">
                <a:off x="2139317" y="3138563"/>
                <a:ext cx="436586"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 name="Oval 521"/>
              <p:cNvSpPr/>
              <p:nvPr/>
            </p:nvSpPr>
            <p:spPr>
              <a:xfrm>
                <a:off x="1686856" y="2975051"/>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3" name="Oval 522"/>
              <p:cNvSpPr/>
              <p:nvPr/>
            </p:nvSpPr>
            <p:spPr>
              <a:xfrm>
                <a:off x="1610652" y="2614688"/>
                <a:ext cx="436585"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6" name="Oval 525"/>
              <p:cNvSpPr/>
              <p:nvPr/>
            </p:nvSpPr>
            <p:spPr>
              <a:xfrm flipV="1">
                <a:off x="1685268" y="3451301"/>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7" name="Oval 526"/>
              <p:cNvSpPr/>
              <p:nvPr/>
            </p:nvSpPr>
            <p:spPr>
              <a:xfrm flipV="1">
                <a:off x="1966271" y="3489401"/>
                <a:ext cx="43817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8" name="Oval 527"/>
              <p:cNvSpPr/>
              <p:nvPr/>
            </p:nvSpPr>
            <p:spPr>
              <a:xfrm flipH="1" flipV="1">
                <a:off x="1510634" y="3384626"/>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9" name="Oval 528"/>
              <p:cNvSpPr/>
              <p:nvPr/>
            </p:nvSpPr>
            <p:spPr>
              <a:xfrm flipH="1" flipV="1">
                <a:off x="1442368" y="3211588"/>
                <a:ext cx="282590"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0" name="Oval 529"/>
              <p:cNvSpPr/>
              <p:nvPr/>
            </p:nvSpPr>
            <p:spPr>
              <a:xfrm flipH="1" flipV="1">
                <a:off x="1078811" y="3138563"/>
                <a:ext cx="436586"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2" name="Oval 531"/>
              <p:cNvSpPr/>
              <p:nvPr/>
            </p:nvSpPr>
            <p:spPr>
              <a:xfrm flipH="1">
                <a:off x="1247095" y="2784551"/>
                <a:ext cx="436586"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4" name="Oval 533"/>
              <p:cNvSpPr/>
              <p:nvPr/>
            </p:nvSpPr>
            <p:spPr>
              <a:xfrm flipH="1">
                <a:off x="1509047" y="3043313"/>
                <a:ext cx="284177"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6" name="Oval 535"/>
              <p:cNvSpPr/>
              <p:nvPr/>
            </p:nvSpPr>
            <p:spPr>
              <a:xfrm flipH="1" flipV="1">
                <a:off x="1250270" y="3489401"/>
                <a:ext cx="43817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7" name="Oval 536"/>
              <p:cNvSpPr/>
              <p:nvPr/>
            </p:nvSpPr>
            <p:spPr>
              <a:xfrm flipV="1">
                <a:off x="1599538" y="3660851"/>
                <a:ext cx="436586"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8" name="Oval 537"/>
              <p:cNvSpPr/>
              <p:nvPr/>
            </p:nvSpPr>
            <p:spPr>
              <a:xfrm>
                <a:off x="1861490" y="3043313"/>
                <a:ext cx="284177"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9" name="Oval 538"/>
              <p:cNvSpPr/>
              <p:nvPr/>
            </p:nvSpPr>
            <p:spPr>
              <a:xfrm>
                <a:off x="1971033" y="2786138"/>
                <a:ext cx="43817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grpSp>
        <p:nvGrpSpPr>
          <p:cNvPr id="39" name="Group 591"/>
          <p:cNvGrpSpPr>
            <a:grpSpLocks/>
          </p:cNvGrpSpPr>
          <p:nvPr/>
        </p:nvGrpSpPr>
        <p:grpSpPr bwMode="auto">
          <a:xfrm>
            <a:off x="1828800" y="2238375"/>
            <a:ext cx="6400800" cy="4191000"/>
            <a:chOff x="1828800" y="381000"/>
            <a:chExt cx="6400800" cy="4191000"/>
          </a:xfrm>
        </p:grpSpPr>
        <p:grpSp>
          <p:nvGrpSpPr>
            <p:cNvPr id="40" name="Group 89"/>
            <p:cNvGrpSpPr>
              <a:grpSpLocks/>
            </p:cNvGrpSpPr>
            <p:nvPr/>
          </p:nvGrpSpPr>
          <p:grpSpPr bwMode="auto">
            <a:xfrm>
              <a:off x="1828800" y="381000"/>
              <a:ext cx="2057400" cy="4191000"/>
              <a:chOff x="5257800" y="2254404"/>
              <a:chExt cx="2057400" cy="4191000"/>
            </a:xfrm>
          </p:grpSpPr>
          <p:sp>
            <p:nvSpPr>
              <p:cNvPr id="91" name="Rectangle 90"/>
              <p:cNvSpPr/>
              <p:nvPr/>
            </p:nvSpPr>
            <p:spPr>
              <a:xfrm>
                <a:off x="5257800" y="2254404"/>
                <a:ext cx="228600"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2" name="Rectangle 91"/>
              <p:cNvSpPr/>
              <p:nvPr/>
            </p:nvSpPr>
            <p:spPr>
              <a:xfrm>
                <a:off x="6172200" y="2254404"/>
                <a:ext cx="228600"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3" name="Rectangle 92"/>
              <p:cNvSpPr/>
              <p:nvPr/>
            </p:nvSpPr>
            <p:spPr>
              <a:xfrm>
                <a:off x="7086600" y="2254404"/>
                <a:ext cx="228600" cy="4191000"/>
              </a:xfrm>
              <a:prstGeom prst="rect">
                <a:avLst/>
              </a:prstGeom>
              <a:noFill/>
              <a:ln w="1270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41" name="Group 73"/>
            <p:cNvGrpSpPr>
              <a:grpSpLocks/>
            </p:cNvGrpSpPr>
            <p:nvPr/>
          </p:nvGrpSpPr>
          <p:grpSpPr bwMode="auto">
            <a:xfrm>
              <a:off x="5486400" y="1112520"/>
              <a:ext cx="2743200" cy="2743200"/>
              <a:chOff x="457200" y="1981200"/>
              <a:chExt cx="2743200" cy="2743200"/>
            </a:xfrm>
          </p:grpSpPr>
          <p:sp>
            <p:nvSpPr>
              <p:cNvPr id="542" name="Oval 541"/>
              <p:cNvSpPr/>
              <p:nvPr/>
            </p:nvSpPr>
            <p:spPr>
              <a:xfrm flipH="1" flipV="1">
                <a:off x="1431925" y="3930968"/>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3" name="Oval 542"/>
              <p:cNvSpPr/>
              <p:nvPr/>
            </p:nvSpPr>
            <p:spPr>
              <a:xfrm flipV="1">
                <a:off x="1862138" y="3384868"/>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4" name="Oval 543"/>
              <p:cNvSpPr/>
              <p:nvPr/>
            </p:nvSpPr>
            <p:spPr>
              <a:xfrm flipV="1">
                <a:off x="1685925" y="3211830"/>
                <a:ext cx="282575" cy="27940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5" name="Oval 544"/>
              <p:cNvSpPr/>
              <p:nvPr/>
            </p:nvSpPr>
            <p:spPr>
              <a:xfrm flipV="1">
                <a:off x="1930400" y="321183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6" name="Oval 545"/>
              <p:cNvSpPr/>
              <p:nvPr/>
            </p:nvSpPr>
            <p:spPr>
              <a:xfrm flipV="1">
                <a:off x="2139950" y="313880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7" name="Oval 546"/>
              <p:cNvSpPr/>
              <p:nvPr/>
            </p:nvSpPr>
            <p:spPr>
              <a:xfrm>
                <a:off x="2087563" y="2308543"/>
                <a:ext cx="806450" cy="795337"/>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8" name="Oval 547"/>
              <p:cNvSpPr/>
              <p:nvPr/>
            </p:nvSpPr>
            <p:spPr>
              <a:xfrm>
                <a:off x="1430338" y="1981518"/>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9" name="Oval 548"/>
              <p:cNvSpPr/>
              <p:nvPr/>
            </p:nvSpPr>
            <p:spPr>
              <a:xfrm>
                <a:off x="1685925" y="2976880"/>
                <a:ext cx="284163" cy="2778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0" name="Oval 549"/>
              <p:cNvSpPr/>
              <p:nvPr/>
            </p:nvSpPr>
            <p:spPr>
              <a:xfrm>
                <a:off x="1609725" y="2614930"/>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1" name="Oval 550"/>
              <p:cNvSpPr/>
              <p:nvPr/>
            </p:nvSpPr>
            <p:spPr>
              <a:xfrm flipV="1">
                <a:off x="2085975" y="360235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2" name="Oval 551"/>
              <p:cNvSpPr/>
              <p:nvPr/>
            </p:nvSpPr>
            <p:spPr>
              <a:xfrm flipV="1">
                <a:off x="2393950" y="296418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3" name="Oval 552"/>
              <p:cNvSpPr/>
              <p:nvPr/>
            </p:nvSpPr>
            <p:spPr>
              <a:xfrm flipV="1">
                <a:off x="1685925" y="3451543"/>
                <a:ext cx="282575" cy="2778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4" name="Oval 553"/>
              <p:cNvSpPr/>
              <p:nvPr/>
            </p:nvSpPr>
            <p:spPr>
              <a:xfrm flipV="1">
                <a:off x="1966913" y="3489643"/>
                <a:ext cx="436562"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5" name="Oval 554"/>
              <p:cNvSpPr/>
              <p:nvPr/>
            </p:nvSpPr>
            <p:spPr>
              <a:xfrm flipH="1" flipV="1">
                <a:off x="1511300" y="3384868"/>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6" name="Oval 555"/>
              <p:cNvSpPr/>
              <p:nvPr/>
            </p:nvSpPr>
            <p:spPr>
              <a:xfrm flipH="1" flipV="1">
                <a:off x="1443038" y="321183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7" name="Oval 556"/>
              <p:cNvSpPr/>
              <p:nvPr/>
            </p:nvSpPr>
            <p:spPr>
              <a:xfrm flipH="1" flipV="1">
                <a:off x="1079500" y="313880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8" name="Oval 557"/>
              <p:cNvSpPr/>
              <p:nvPr/>
            </p:nvSpPr>
            <p:spPr>
              <a:xfrm flipH="1">
                <a:off x="457200" y="296418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9" name="Oval 558"/>
              <p:cNvSpPr/>
              <p:nvPr/>
            </p:nvSpPr>
            <p:spPr>
              <a:xfrm flipH="1">
                <a:off x="1247775" y="278479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0" name="Oval 559"/>
              <p:cNvSpPr/>
              <p:nvPr/>
            </p:nvSpPr>
            <p:spPr>
              <a:xfrm flipH="1">
                <a:off x="760413" y="2308543"/>
                <a:ext cx="806450"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1" name="Oval 560"/>
              <p:cNvSpPr/>
              <p:nvPr/>
            </p:nvSpPr>
            <p:spPr>
              <a:xfrm flipH="1">
                <a:off x="1509713" y="3043555"/>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2" name="Oval 561"/>
              <p:cNvSpPr/>
              <p:nvPr/>
            </p:nvSpPr>
            <p:spPr>
              <a:xfrm flipH="1" flipV="1">
                <a:off x="763588" y="3602355"/>
                <a:ext cx="804862"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3" name="Oval 562"/>
              <p:cNvSpPr/>
              <p:nvPr/>
            </p:nvSpPr>
            <p:spPr>
              <a:xfrm flipH="1" flipV="1">
                <a:off x="1250950" y="348964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4" name="Oval 563"/>
              <p:cNvSpPr/>
              <p:nvPr/>
            </p:nvSpPr>
            <p:spPr>
              <a:xfrm flipV="1">
                <a:off x="1600200" y="366109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5" name="Oval 564"/>
              <p:cNvSpPr/>
              <p:nvPr/>
            </p:nvSpPr>
            <p:spPr>
              <a:xfrm>
                <a:off x="1862138" y="3043555"/>
                <a:ext cx="284162" cy="27940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6" name="Oval 565"/>
              <p:cNvSpPr/>
              <p:nvPr/>
            </p:nvSpPr>
            <p:spPr>
              <a:xfrm>
                <a:off x="1971675" y="2786380"/>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67" name="Oval 566"/>
              <p:cNvSpPr/>
              <p:nvPr/>
            </p:nvSpPr>
            <p:spPr>
              <a:xfrm flipH="1" flipV="1">
                <a:off x="1431925" y="3930968"/>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8" name="Oval 567"/>
              <p:cNvSpPr/>
              <p:nvPr/>
            </p:nvSpPr>
            <p:spPr>
              <a:xfrm flipV="1">
                <a:off x="1862138" y="3384868"/>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9" name="Oval 568"/>
              <p:cNvSpPr/>
              <p:nvPr/>
            </p:nvSpPr>
            <p:spPr>
              <a:xfrm flipV="1">
                <a:off x="1685925" y="321183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0" name="Oval 569"/>
              <p:cNvSpPr/>
              <p:nvPr/>
            </p:nvSpPr>
            <p:spPr>
              <a:xfrm flipV="1">
                <a:off x="1930400" y="321183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1" name="Oval 570"/>
              <p:cNvSpPr/>
              <p:nvPr/>
            </p:nvSpPr>
            <p:spPr>
              <a:xfrm flipV="1">
                <a:off x="2139950" y="313880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2" name="Oval 571"/>
              <p:cNvSpPr/>
              <p:nvPr/>
            </p:nvSpPr>
            <p:spPr>
              <a:xfrm>
                <a:off x="2087563" y="2308543"/>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3" name="Oval 572"/>
              <p:cNvSpPr/>
              <p:nvPr/>
            </p:nvSpPr>
            <p:spPr>
              <a:xfrm>
                <a:off x="1430338" y="1981518"/>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4" name="Oval 573"/>
              <p:cNvSpPr/>
              <p:nvPr/>
            </p:nvSpPr>
            <p:spPr>
              <a:xfrm>
                <a:off x="1685925" y="2976880"/>
                <a:ext cx="284163" cy="2778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5" name="Oval 574"/>
              <p:cNvSpPr/>
              <p:nvPr/>
            </p:nvSpPr>
            <p:spPr>
              <a:xfrm>
                <a:off x="1609725" y="2614930"/>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6" name="Oval 575"/>
              <p:cNvSpPr/>
              <p:nvPr/>
            </p:nvSpPr>
            <p:spPr>
              <a:xfrm flipV="1">
                <a:off x="2085975" y="360235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7" name="Oval 576"/>
              <p:cNvSpPr/>
              <p:nvPr/>
            </p:nvSpPr>
            <p:spPr>
              <a:xfrm flipV="1">
                <a:off x="2393950" y="296418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8" name="Oval 577"/>
              <p:cNvSpPr/>
              <p:nvPr/>
            </p:nvSpPr>
            <p:spPr>
              <a:xfrm flipV="1">
                <a:off x="1685925" y="3451543"/>
                <a:ext cx="282575" cy="2778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9" name="Oval 578"/>
              <p:cNvSpPr/>
              <p:nvPr/>
            </p:nvSpPr>
            <p:spPr>
              <a:xfrm flipV="1">
                <a:off x="1966913" y="3489643"/>
                <a:ext cx="436562"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0" name="Oval 579"/>
              <p:cNvSpPr/>
              <p:nvPr/>
            </p:nvSpPr>
            <p:spPr>
              <a:xfrm flipH="1" flipV="1">
                <a:off x="1511300" y="3384868"/>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1" name="Oval 580"/>
              <p:cNvSpPr/>
              <p:nvPr/>
            </p:nvSpPr>
            <p:spPr>
              <a:xfrm flipH="1" flipV="1">
                <a:off x="1443038" y="321183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2" name="Oval 581"/>
              <p:cNvSpPr/>
              <p:nvPr/>
            </p:nvSpPr>
            <p:spPr>
              <a:xfrm flipH="1" flipV="1">
                <a:off x="1079500" y="313880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3" name="Oval 582"/>
              <p:cNvSpPr/>
              <p:nvPr/>
            </p:nvSpPr>
            <p:spPr>
              <a:xfrm flipH="1">
                <a:off x="457200" y="296418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4" name="Oval 583"/>
              <p:cNvSpPr/>
              <p:nvPr/>
            </p:nvSpPr>
            <p:spPr>
              <a:xfrm flipH="1">
                <a:off x="1247775" y="278479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5" name="Oval 584"/>
              <p:cNvSpPr/>
              <p:nvPr/>
            </p:nvSpPr>
            <p:spPr>
              <a:xfrm flipH="1">
                <a:off x="760413" y="2308543"/>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6" name="Oval 585"/>
              <p:cNvSpPr/>
              <p:nvPr/>
            </p:nvSpPr>
            <p:spPr>
              <a:xfrm flipH="1">
                <a:off x="1509713" y="3043555"/>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7" name="Oval 586"/>
              <p:cNvSpPr/>
              <p:nvPr/>
            </p:nvSpPr>
            <p:spPr>
              <a:xfrm flipH="1" flipV="1">
                <a:off x="763588" y="3602355"/>
                <a:ext cx="804862"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8" name="Oval 587"/>
              <p:cNvSpPr/>
              <p:nvPr/>
            </p:nvSpPr>
            <p:spPr>
              <a:xfrm flipH="1" flipV="1">
                <a:off x="1250950" y="348964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9" name="Oval 588"/>
              <p:cNvSpPr/>
              <p:nvPr/>
            </p:nvSpPr>
            <p:spPr>
              <a:xfrm flipV="1">
                <a:off x="1600200" y="366109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0" name="Oval 589"/>
              <p:cNvSpPr/>
              <p:nvPr/>
            </p:nvSpPr>
            <p:spPr>
              <a:xfrm>
                <a:off x="1862138" y="3043555"/>
                <a:ext cx="284162"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1" name="Oval 590"/>
              <p:cNvSpPr/>
              <p:nvPr/>
            </p:nvSpPr>
            <p:spPr>
              <a:xfrm>
                <a:off x="1971675" y="2786380"/>
                <a:ext cx="436563" cy="430213"/>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grpSp>
        <p:nvGrpSpPr>
          <p:cNvPr id="42" name="Group 706"/>
          <p:cNvGrpSpPr>
            <a:grpSpLocks/>
          </p:cNvGrpSpPr>
          <p:nvPr/>
        </p:nvGrpSpPr>
        <p:grpSpPr bwMode="auto">
          <a:xfrm>
            <a:off x="1600200" y="2971800"/>
            <a:ext cx="6629400" cy="2743200"/>
            <a:chOff x="1600200" y="6477000"/>
            <a:chExt cx="6629400" cy="2743200"/>
          </a:xfrm>
        </p:grpSpPr>
        <p:sp>
          <p:nvSpPr>
            <p:cNvPr id="83" name="Rectangle 82"/>
            <p:cNvSpPr/>
            <p:nvPr/>
          </p:nvSpPr>
          <p:spPr>
            <a:xfrm>
              <a:off x="1600200" y="7162800"/>
              <a:ext cx="2743200" cy="1371600"/>
            </a:xfrm>
            <a:prstGeom prst="rect">
              <a:avLst/>
            </a:prstGeom>
            <a:noFill/>
            <a:ln w="1270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43" name="Group 647"/>
            <p:cNvGrpSpPr>
              <a:grpSpLocks/>
            </p:cNvGrpSpPr>
            <p:nvPr/>
          </p:nvGrpSpPr>
          <p:grpSpPr bwMode="auto">
            <a:xfrm>
              <a:off x="5486400" y="6477000"/>
              <a:ext cx="2743200" cy="2743200"/>
              <a:chOff x="685800" y="1752600"/>
              <a:chExt cx="2743200" cy="2743200"/>
            </a:xfrm>
          </p:grpSpPr>
          <p:grpSp>
            <p:nvGrpSpPr>
              <p:cNvPr id="44" name="Group 73"/>
              <p:cNvGrpSpPr>
                <a:grpSpLocks/>
              </p:cNvGrpSpPr>
              <p:nvPr/>
            </p:nvGrpSpPr>
            <p:grpSpPr bwMode="auto">
              <a:xfrm>
                <a:off x="685800" y="1752600"/>
                <a:ext cx="2743200" cy="2743200"/>
                <a:chOff x="457200" y="1981200"/>
                <a:chExt cx="2743200" cy="2743200"/>
              </a:xfrm>
            </p:grpSpPr>
            <p:sp>
              <p:nvSpPr>
                <p:cNvPr id="657" name="Oval 656"/>
                <p:cNvSpPr/>
                <p:nvPr/>
              </p:nvSpPr>
              <p:spPr>
                <a:xfrm flipH="1" flipV="1">
                  <a:off x="1431925" y="393065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8" name="Oval 657"/>
                <p:cNvSpPr/>
                <p:nvPr/>
              </p:nvSpPr>
              <p:spPr>
                <a:xfrm flipV="1">
                  <a:off x="1862138"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9" name="Oval 658"/>
                <p:cNvSpPr/>
                <p:nvPr/>
              </p:nvSpPr>
              <p:spPr>
                <a:xfrm flipV="1">
                  <a:off x="1685925"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0" name="Oval 659"/>
                <p:cNvSpPr/>
                <p:nvPr/>
              </p:nvSpPr>
              <p:spPr>
                <a:xfrm flipV="1">
                  <a:off x="1930400"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1" name="Oval 660"/>
                <p:cNvSpPr/>
                <p:nvPr/>
              </p:nvSpPr>
              <p:spPr>
                <a:xfrm flipV="1">
                  <a:off x="213995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2" name="Oval 661"/>
                <p:cNvSpPr/>
                <p:nvPr/>
              </p:nvSpPr>
              <p:spPr>
                <a:xfrm>
                  <a:off x="208756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3" name="Oval 662"/>
                <p:cNvSpPr/>
                <p:nvPr/>
              </p:nvSpPr>
              <p:spPr>
                <a:xfrm>
                  <a:off x="1430338" y="1981200"/>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4" name="Oval 663"/>
                <p:cNvSpPr/>
                <p:nvPr/>
              </p:nvSpPr>
              <p:spPr>
                <a:xfrm>
                  <a:off x="1685925" y="2976563"/>
                  <a:ext cx="284163" cy="2778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5" name="Oval 664"/>
                <p:cNvSpPr/>
                <p:nvPr/>
              </p:nvSpPr>
              <p:spPr>
                <a:xfrm>
                  <a:off x="1609725" y="261461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6" name="Oval 665"/>
                <p:cNvSpPr/>
                <p:nvPr/>
              </p:nvSpPr>
              <p:spPr>
                <a:xfrm flipV="1">
                  <a:off x="2085975" y="3602038"/>
                  <a:ext cx="806450"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7" name="Oval 666"/>
                <p:cNvSpPr/>
                <p:nvPr/>
              </p:nvSpPr>
              <p:spPr>
                <a:xfrm flipV="1">
                  <a:off x="239395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8" name="Oval 667"/>
                <p:cNvSpPr/>
                <p:nvPr/>
              </p:nvSpPr>
              <p:spPr>
                <a:xfrm flipV="1">
                  <a:off x="1685925" y="3451225"/>
                  <a:ext cx="282575" cy="2778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9" name="Oval 668"/>
                <p:cNvSpPr/>
                <p:nvPr/>
              </p:nvSpPr>
              <p:spPr>
                <a:xfrm flipV="1">
                  <a:off x="1966913" y="3489325"/>
                  <a:ext cx="436562"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0" name="Oval 669"/>
                <p:cNvSpPr/>
                <p:nvPr/>
              </p:nvSpPr>
              <p:spPr>
                <a:xfrm flipH="1" flipV="1">
                  <a:off x="1511300" y="3384550"/>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1" name="Oval 670"/>
                <p:cNvSpPr/>
                <p:nvPr/>
              </p:nvSpPr>
              <p:spPr>
                <a:xfrm flipH="1" flipV="1">
                  <a:off x="1443038" y="3211513"/>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2" name="Oval 671"/>
                <p:cNvSpPr/>
                <p:nvPr/>
              </p:nvSpPr>
              <p:spPr>
                <a:xfrm flipH="1" flipV="1">
                  <a:off x="1079500" y="3138488"/>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3" name="Oval 672"/>
                <p:cNvSpPr/>
                <p:nvPr/>
              </p:nvSpPr>
              <p:spPr>
                <a:xfrm flipH="1">
                  <a:off x="457200" y="2963863"/>
                  <a:ext cx="806450" cy="79375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4" name="Oval 673"/>
                <p:cNvSpPr/>
                <p:nvPr/>
              </p:nvSpPr>
              <p:spPr>
                <a:xfrm flipH="1">
                  <a:off x="1247775" y="27844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5" name="Oval 674"/>
                <p:cNvSpPr/>
                <p:nvPr/>
              </p:nvSpPr>
              <p:spPr>
                <a:xfrm flipH="1">
                  <a:off x="760413" y="2308225"/>
                  <a:ext cx="806450" cy="795338"/>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6" name="Oval 675"/>
                <p:cNvSpPr/>
                <p:nvPr/>
              </p:nvSpPr>
              <p:spPr>
                <a:xfrm flipH="1">
                  <a:off x="1509713" y="3043238"/>
                  <a:ext cx="282575"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7" name="Oval 676"/>
                <p:cNvSpPr/>
                <p:nvPr/>
              </p:nvSpPr>
              <p:spPr>
                <a:xfrm flipH="1" flipV="1">
                  <a:off x="763588" y="3602038"/>
                  <a:ext cx="804862" cy="795337"/>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8" name="Oval 677"/>
                <p:cNvSpPr/>
                <p:nvPr/>
              </p:nvSpPr>
              <p:spPr>
                <a:xfrm flipH="1" flipV="1">
                  <a:off x="1250950" y="348932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79" name="Oval 678"/>
                <p:cNvSpPr/>
                <p:nvPr/>
              </p:nvSpPr>
              <p:spPr>
                <a:xfrm flipV="1">
                  <a:off x="1600200" y="3660775"/>
                  <a:ext cx="436563" cy="430213"/>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0" name="Oval 679"/>
                <p:cNvSpPr/>
                <p:nvPr/>
              </p:nvSpPr>
              <p:spPr>
                <a:xfrm>
                  <a:off x="1862138" y="3043238"/>
                  <a:ext cx="284162" cy="279400"/>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1" name="Oval 680"/>
                <p:cNvSpPr/>
                <p:nvPr/>
              </p:nvSpPr>
              <p:spPr>
                <a:xfrm>
                  <a:off x="1971675" y="2786063"/>
                  <a:ext cx="436563" cy="430212"/>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82" name="Oval 681"/>
                <p:cNvSpPr/>
                <p:nvPr/>
              </p:nvSpPr>
              <p:spPr>
                <a:xfrm flipH="1" flipV="1">
                  <a:off x="1431925" y="393065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3" name="Oval 682"/>
                <p:cNvSpPr/>
                <p:nvPr/>
              </p:nvSpPr>
              <p:spPr>
                <a:xfrm flipV="1">
                  <a:off x="1862138"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4" name="Oval 683"/>
                <p:cNvSpPr/>
                <p:nvPr/>
              </p:nvSpPr>
              <p:spPr>
                <a:xfrm flipV="1">
                  <a:off x="1685925"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5" name="Oval 684"/>
                <p:cNvSpPr/>
                <p:nvPr/>
              </p:nvSpPr>
              <p:spPr>
                <a:xfrm flipV="1">
                  <a:off x="1930400"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6" name="Oval 685"/>
                <p:cNvSpPr/>
                <p:nvPr/>
              </p:nvSpPr>
              <p:spPr>
                <a:xfrm flipV="1">
                  <a:off x="213995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7" name="Oval 686"/>
                <p:cNvSpPr/>
                <p:nvPr/>
              </p:nvSpPr>
              <p:spPr>
                <a:xfrm>
                  <a:off x="208756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8" name="Oval 687"/>
                <p:cNvSpPr/>
                <p:nvPr/>
              </p:nvSpPr>
              <p:spPr>
                <a:xfrm>
                  <a:off x="1430338" y="1981200"/>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9" name="Oval 688"/>
                <p:cNvSpPr/>
                <p:nvPr/>
              </p:nvSpPr>
              <p:spPr>
                <a:xfrm>
                  <a:off x="1685925" y="2976563"/>
                  <a:ext cx="284163" cy="2778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0" name="Oval 689"/>
                <p:cNvSpPr/>
                <p:nvPr/>
              </p:nvSpPr>
              <p:spPr>
                <a:xfrm>
                  <a:off x="1609725" y="261461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1" name="Oval 690"/>
                <p:cNvSpPr/>
                <p:nvPr/>
              </p:nvSpPr>
              <p:spPr>
                <a:xfrm flipV="1">
                  <a:off x="2085975" y="3602038"/>
                  <a:ext cx="806450"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2" name="Oval 691"/>
                <p:cNvSpPr/>
                <p:nvPr/>
              </p:nvSpPr>
              <p:spPr>
                <a:xfrm flipV="1">
                  <a:off x="239395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3" name="Oval 692"/>
                <p:cNvSpPr/>
                <p:nvPr/>
              </p:nvSpPr>
              <p:spPr>
                <a:xfrm flipV="1">
                  <a:off x="1685925" y="3451225"/>
                  <a:ext cx="282575" cy="2778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4" name="Oval 693"/>
                <p:cNvSpPr/>
                <p:nvPr/>
              </p:nvSpPr>
              <p:spPr>
                <a:xfrm flipV="1">
                  <a:off x="1966913" y="3489325"/>
                  <a:ext cx="436562"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5" name="Oval 694"/>
                <p:cNvSpPr/>
                <p:nvPr/>
              </p:nvSpPr>
              <p:spPr>
                <a:xfrm flipH="1" flipV="1">
                  <a:off x="1511300" y="3384550"/>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6" name="Oval 695"/>
                <p:cNvSpPr/>
                <p:nvPr/>
              </p:nvSpPr>
              <p:spPr>
                <a:xfrm flipH="1" flipV="1">
                  <a:off x="1443038" y="3211513"/>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7" name="Oval 696"/>
                <p:cNvSpPr/>
                <p:nvPr/>
              </p:nvSpPr>
              <p:spPr>
                <a:xfrm flipH="1" flipV="1">
                  <a:off x="1079500" y="3138488"/>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8" name="Oval 697"/>
                <p:cNvSpPr/>
                <p:nvPr/>
              </p:nvSpPr>
              <p:spPr>
                <a:xfrm flipH="1">
                  <a:off x="457200" y="2963863"/>
                  <a:ext cx="806450" cy="7937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99" name="Oval 698"/>
                <p:cNvSpPr/>
                <p:nvPr/>
              </p:nvSpPr>
              <p:spPr>
                <a:xfrm flipH="1">
                  <a:off x="1247775" y="27844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0" name="Oval 699"/>
                <p:cNvSpPr/>
                <p:nvPr/>
              </p:nvSpPr>
              <p:spPr>
                <a:xfrm flipH="1">
                  <a:off x="760413" y="2308225"/>
                  <a:ext cx="806450" cy="795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1" name="Oval 700"/>
                <p:cNvSpPr/>
                <p:nvPr/>
              </p:nvSpPr>
              <p:spPr>
                <a:xfrm flipH="1">
                  <a:off x="1509713" y="3043238"/>
                  <a:ext cx="282575"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2" name="Oval 701"/>
                <p:cNvSpPr/>
                <p:nvPr/>
              </p:nvSpPr>
              <p:spPr>
                <a:xfrm flipH="1" flipV="1">
                  <a:off x="763588" y="3602038"/>
                  <a:ext cx="804862" cy="79533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3" name="Oval 702"/>
                <p:cNvSpPr/>
                <p:nvPr/>
              </p:nvSpPr>
              <p:spPr>
                <a:xfrm flipH="1" flipV="1">
                  <a:off x="1250950" y="348932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4" name="Oval 703"/>
                <p:cNvSpPr/>
                <p:nvPr/>
              </p:nvSpPr>
              <p:spPr>
                <a:xfrm flipV="1">
                  <a:off x="1600200" y="3660775"/>
                  <a:ext cx="436563" cy="43021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5" name="Oval 704"/>
                <p:cNvSpPr/>
                <p:nvPr/>
              </p:nvSpPr>
              <p:spPr>
                <a:xfrm>
                  <a:off x="1862138" y="3043238"/>
                  <a:ext cx="284162" cy="2794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6" name="Oval 705"/>
                <p:cNvSpPr/>
                <p:nvPr/>
              </p:nvSpPr>
              <p:spPr>
                <a:xfrm>
                  <a:off x="1971675" y="2786063"/>
                  <a:ext cx="436563" cy="43021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45" name="Group 22"/>
              <p:cNvGrpSpPr>
                <a:grpSpLocks/>
              </p:cNvGrpSpPr>
              <p:nvPr/>
            </p:nvGrpSpPr>
            <p:grpSpPr bwMode="auto">
              <a:xfrm>
                <a:off x="695960" y="1752600"/>
                <a:ext cx="2733040" cy="2743200"/>
                <a:chOff x="5257800" y="3820160"/>
                <a:chExt cx="2733040" cy="2743200"/>
              </a:xfrm>
            </p:grpSpPr>
            <p:grpSp>
              <p:nvGrpSpPr>
                <p:cNvPr id="46" name="Group 194"/>
                <p:cNvGrpSpPr>
                  <a:grpSpLocks/>
                </p:cNvGrpSpPr>
                <p:nvPr/>
              </p:nvGrpSpPr>
              <p:grpSpPr bwMode="auto">
                <a:xfrm>
                  <a:off x="6217920" y="3820160"/>
                  <a:ext cx="812800" cy="2743200"/>
                  <a:chOff x="6207760" y="3830320"/>
                  <a:chExt cx="812800" cy="2743200"/>
                </a:xfrm>
              </p:grpSpPr>
              <p:sp>
                <p:nvSpPr>
                  <p:cNvPr id="655" name="Oval 654"/>
                  <p:cNvSpPr/>
                  <p:nvPr/>
                </p:nvSpPr>
                <p:spPr>
                  <a:xfrm>
                    <a:off x="6207443" y="3830320"/>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6" name="Oval 655"/>
                  <p:cNvSpPr/>
                  <p:nvPr/>
                </p:nvSpPr>
                <p:spPr>
                  <a:xfrm>
                    <a:off x="6213793" y="5779770"/>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7" name="Group 197"/>
                <p:cNvGrpSpPr>
                  <a:grpSpLocks/>
                </p:cNvGrpSpPr>
                <p:nvPr/>
              </p:nvGrpSpPr>
              <p:grpSpPr bwMode="auto">
                <a:xfrm rot="-5400000">
                  <a:off x="6217920" y="3830321"/>
                  <a:ext cx="812800" cy="2733040"/>
                  <a:chOff x="6228080" y="3810000"/>
                  <a:chExt cx="812800" cy="2733040"/>
                </a:xfrm>
              </p:grpSpPr>
              <p:sp>
                <p:nvSpPr>
                  <p:cNvPr id="653" name="Oval 652"/>
                  <p:cNvSpPr/>
                  <p:nvPr/>
                </p:nvSpPr>
                <p:spPr>
                  <a:xfrm>
                    <a:off x="6228398" y="3809365"/>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4" name="Oval 653"/>
                  <p:cNvSpPr/>
                  <p:nvPr/>
                </p:nvSpPr>
                <p:spPr>
                  <a:xfrm>
                    <a:off x="6234748" y="5749290"/>
                    <a:ext cx="806450" cy="793750"/>
                  </a:xfrm>
                  <a:prstGeom prst="ellipse">
                    <a:avLst/>
                  </a:prstGeom>
                  <a:solidFill>
                    <a:schemeClr val="accent2">
                      <a:lumMod val="75000"/>
                      <a:alpha val="6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a:off x="561975" y="1666875"/>
            <a:ext cx="3819525" cy="4784725"/>
            <a:chOff x="561201" y="1666775"/>
            <a:chExt cx="3820793" cy="4784253"/>
          </a:xfrm>
        </p:grpSpPr>
        <p:grpSp>
          <p:nvGrpSpPr>
            <p:cNvPr id="3" name="Group 14"/>
            <p:cNvGrpSpPr>
              <a:grpSpLocks/>
            </p:cNvGrpSpPr>
            <p:nvPr/>
          </p:nvGrpSpPr>
          <p:grpSpPr bwMode="auto">
            <a:xfrm>
              <a:off x="1181594" y="2278380"/>
              <a:ext cx="3200400" cy="4172648"/>
              <a:chOff x="1181594" y="2278380"/>
              <a:chExt cx="3200400" cy="4172648"/>
            </a:xfrm>
          </p:grpSpPr>
          <p:pic>
            <p:nvPicPr>
              <p:cNvPr id="3196" name="Picture 15" descr="desc-param-35-nb.jpg"/>
              <p:cNvPicPr>
                <a:picLocks noChangeAspect="1"/>
              </p:cNvPicPr>
              <p:nvPr/>
            </p:nvPicPr>
            <p:blipFill>
              <a:blip r:embed="rId3"/>
              <a:srcRect/>
              <a:stretch>
                <a:fillRect/>
              </a:stretch>
            </p:blipFill>
            <p:spPr bwMode="auto">
              <a:xfrm>
                <a:off x="1181594" y="2286001"/>
                <a:ext cx="3200400" cy="4165027"/>
              </a:xfrm>
              <a:prstGeom prst="rect">
                <a:avLst/>
              </a:prstGeom>
              <a:noFill/>
              <a:ln w="9525">
                <a:noFill/>
                <a:miter lim="800000"/>
                <a:headEnd/>
                <a:tailEnd/>
              </a:ln>
            </p:spPr>
          </p:pic>
          <p:grpSp>
            <p:nvGrpSpPr>
              <p:cNvPr id="4" name="Group 21"/>
              <p:cNvGrpSpPr>
                <a:grpSpLocks/>
              </p:cNvGrpSpPr>
              <p:nvPr/>
            </p:nvGrpSpPr>
            <p:grpSpPr bwMode="auto">
              <a:xfrm>
                <a:off x="1188720" y="2278380"/>
                <a:ext cx="2743200" cy="4145280"/>
                <a:chOff x="1188720" y="2278380"/>
                <a:chExt cx="2743200" cy="4145280"/>
              </a:xfrm>
            </p:grpSpPr>
            <p:sp>
              <p:nvSpPr>
                <p:cNvPr id="18" name="Rectangle 17"/>
                <p:cNvSpPr/>
                <p:nvPr/>
              </p:nvSpPr>
              <p:spPr>
                <a:xfrm>
                  <a:off x="1188472" y="2277903"/>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2103175" y="2277903"/>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3017879" y="2277903"/>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ectangle 20"/>
                <p:cNvSpPr/>
                <p:nvPr/>
              </p:nvSpPr>
              <p:spPr>
                <a:xfrm>
                  <a:off x="3017879" y="3665241"/>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Rectangle 21"/>
                <p:cNvSpPr/>
                <p:nvPr/>
              </p:nvSpPr>
              <p:spPr>
                <a:xfrm>
                  <a:off x="2103175" y="3665241"/>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2"/>
                <p:cNvSpPr/>
                <p:nvPr/>
              </p:nvSpPr>
              <p:spPr>
                <a:xfrm>
                  <a:off x="1188472" y="3665241"/>
                  <a:ext cx="914703" cy="1379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ectangle 23"/>
                <p:cNvSpPr/>
                <p:nvPr/>
              </p:nvSpPr>
              <p:spPr>
                <a:xfrm>
                  <a:off x="3017879" y="5044642"/>
                  <a:ext cx="914703" cy="1379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ectangle 24"/>
                <p:cNvSpPr/>
                <p:nvPr/>
              </p:nvSpPr>
              <p:spPr>
                <a:xfrm>
                  <a:off x="2103175" y="5044642"/>
                  <a:ext cx="914703" cy="1379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ectangle 25"/>
                <p:cNvSpPr/>
                <p:nvPr/>
              </p:nvSpPr>
              <p:spPr>
                <a:xfrm>
                  <a:off x="1188472" y="5044642"/>
                  <a:ext cx="914703" cy="1379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nvGrpSpPr>
            <p:cNvPr id="15" name="Group 54"/>
            <p:cNvGrpSpPr>
              <a:grpSpLocks/>
            </p:cNvGrpSpPr>
            <p:nvPr/>
          </p:nvGrpSpPr>
          <p:grpSpPr bwMode="auto">
            <a:xfrm>
              <a:off x="561201" y="2287513"/>
              <a:ext cx="276999" cy="4129081"/>
              <a:chOff x="454223" y="2287513"/>
              <a:chExt cx="276999" cy="4129081"/>
            </a:xfrm>
          </p:grpSpPr>
          <p:sp>
            <p:nvSpPr>
              <p:cNvPr id="56" name="TextBox 55"/>
              <p:cNvSpPr txBox="1"/>
              <p:nvPr/>
            </p:nvSpPr>
            <p:spPr>
              <a:xfrm rot="5400000">
                <a:off x="-93351" y="2835001"/>
                <a:ext cx="1371465" cy="276317"/>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57" name="TextBox 56"/>
              <p:cNvSpPr txBox="1"/>
              <p:nvPr/>
            </p:nvSpPr>
            <p:spPr>
              <a:xfrm rot="5400000">
                <a:off x="-93351" y="4204878"/>
                <a:ext cx="1371465" cy="276317"/>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58" name="TextBox 57"/>
              <p:cNvSpPr txBox="1"/>
              <p:nvPr/>
            </p:nvSpPr>
            <p:spPr>
              <a:xfrm rot="5400000">
                <a:off x="-93351" y="5592216"/>
                <a:ext cx="1371465" cy="276317"/>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grpSp>
        <p:grpSp>
          <p:nvGrpSpPr>
            <p:cNvPr id="16" name="Group 67"/>
            <p:cNvGrpSpPr>
              <a:grpSpLocks/>
            </p:cNvGrpSpPr>
            <p:nvPr/>
          </p:nvGrpSpPr>
          <p:grpSpPr bwMode="auto">
            <a:xfrm>
              <a:off x="888227" y="2287513"/>
              <a:ext cx="276999" cy="4129081"/>
              <a:chOff x="868977" y="2287513"/>
              <a:chExt cx="276999" cy="4129081"/>
            </a:xfrm>
          </p:grpSpPr>
          <p:sp>
            <p:nvSpPr>
              <p:cNvPr id="53" name="TextBox 52"/>
              <p:cNvSpPr txBox="1"/>
              <p:nvPr/>
            </p:nvSpPr>
            <p:spPr>
              <a:xfrm rot="5400000">
                <a:off x="321512" y="2835001"/>
                <a:ext cx="1371465" cy="27631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THQ=2</a:t>
                </a:r>
              </a:p>
            </p:txBody>
          </p:sp>
          <p:sp>
            <p:nvSpPr>
              <p:cNvPr id="54" name="TextBox 53"/>
              <p:cNvSpPr txBox="1"/>
              <p:nvPr/>
            </p:nvSpPr>
            <p:spPr>
              <a:xfrm rot="5400000">
                <a:off x="321512" y="4204878"/>
                <a:ext cx="1371465" cy="27631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THQ=4</a:t>
                </a:r>
              </a:p>
            </p:txBody>
          </p:sp>
          <p:sp>
            <p:nvSpPr>
              <p:cNvPr id="59" name="TextBox 58"/>
              <p:cNvSpPr txBox="1"/>
              <p:nvPr/>
            </p:nvSpPr>
            <p:spPr>
              <a:xfrm rot="5400000">
                <a:off x="321512" y="5592216"/>
                <a:ext cx="1371465" cy="27631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THQ=8</a:t>
                </a:r>
              </a:p>
            </p:txBody>
          </p:sp>
        </p:grpSp>
        <p:grpSp>
          <p:nvGrpSpPr>
            <p:cNvPr id="17" name="Group 66"/>
            <p:cNvGrpSpPr>
              <a:grpSpLocks/>
            </p:cNvGrpSpPr>
            <p:nvPr/>
          </p:nvGrpSpPr>
          <p:grpSpPr bwMode="auto">
            <a:xfrm>
              <a:off x="1223916" y="1971575"/>
              <a:ext cx="2697737" cy="276999"/>
              <a:chOff x="1223916" y="1981200"/>
              <a:chExt cx="2697737" cy="276999"/>
            </a:xfrm>
          </p:grpSpPr>
          <p:sp>
            <p:nvSpPr>
              <p:cNvPr id="60" name="TextBox 59"/>
              <p:cNvSpPr txBox="1"/>
              <p:nvPr/>
            </p:nvSpPr>
            <p:spPr>
              <a:xfrm>
                <a:off x="1223409" y="1981170"/>
                <a:ext cx="868650" cy="27778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HQ=2</a:t>
                </a:r>
              </a:p>
            </p:txBody>
          </p:sp>
          <p:sp>
            <p:nvSpPr>
              <p:cNvPr id="61" name="TextBox 60"/>
              <p:cNvSpPr txBox="1"/>
              <p:nvPr/>
            </p:nvSpPr>
            <p:spPr>
              <a:xfrm>
                <a:off x="2136524" y="1981170"/>
                <a:ext cx="868651" cy="27778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HQ=4</a:t>
                </a:r>
              </a:p>
            </p:txBody>
          </p:sp>
          <p:sp>
            <p:nvSpPr>
              <p:cNvPr id="62" name="TextBox 61"/>
              <p:cNvSpPr txBox="1"/>
              <p:nvPr/>
            </p:nvSpPr>
            <p:spPr>
              <a:xfrm>
                <a:off x="3052816" y="1981170"/>
                <a:ext cx="868650" cy="27778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HQ=8</a:t>
                </a:r>
              </a:p>
            </p:txBody>
          </p:sp>
        </p:grpSp>
        <p:grpSp>
          <p:nvGrpSpPr>
            <p:cNvPr id="30" name="Group 62"/>
            <p:cNvGrpSpPr>
              <a:grpSpLocks/>
            </p:cNvGrpSpPr>
            <p:nvPr/>
          </p:nvGrpSpPr>
          <p:grpSpPr bwMode="auto">
            <a:xfrm>
              <a:off x="1211066" y="1666775"/>
              <a:ext cx="2708888" cy="276999"/>
              <a:chOff x="1177312" y="1524000"/>
              <a:chExt cx="2708888" cy="276999"/>
            </a:xfrm>
          </p:grpSpPr>
          <p:sp>
            <p:nvSpPr>
              <p:cNvPr id="64" name="TextBox 63"/>
              <p:cNvSpPr txBox="1"/>
              <p:nvPr/>
            </p:nvSpPr>
            <p:spPr>
              <a:xfrm>
                <a:off x="1176951" y="1524000"/>
                <a:ext cx="868650" cy="277786"/>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sp>
            <p:nvSpPr>
              <p:cNvPr id="65" name="TextBox 64"/>
              <p:cNvSpPr txBox="1"/>
              <p:nvPr/>
            </p:nvSpPr>
            <p:spPr>
              <a:xfrm>
                <a:off x="2101183" y="1524000"/>
                <a:ext cx="868650" cy="277786"/>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sp>
            <p:nvSpPr>
              <p:cNvPr id="66" name="TextBox 65"/>
              <p:cNvSpPr txBox="1"/>
              <p:nvPr/>
            </p:nvSpPr>
            <p:spPr>
              <a:xfrm>
                <a:off x="3017474" y="1524000"/>
                <a:ext cx="868651" cy="277786"/>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grpSp>
      </p:grpSp>
      <p:sp>
        <p:nvSpPr>
          <p:cNvPr id="3075" name="Title 1"/>
          <p:cNvSpPr>
            <a:spLocks noGrp="1"/>
          </p:cNvSpPr>
          <p:nvPr>
            <p:ph type="title"/>
          </p:nvPr>
        </p:nvSpPr>
        <p:spPr/>
        <p:txBody>
          <a:bodyPr/>
          <a:lstStyle/>
          <a:p>
            <a:r>
              <a:rPr lang="en-US" smtClean="0"/>
              <a:t>Parameter Selection</a:t>
            </a:r>
          </a:p>
        </p:txBody>
      </p:sp>
      <p:grpSp>
        <p:nvGrpSpPr>
          <p:cNvPr id="34" name="Group 160"/>
          <p:cNvGrpSpPr>
            <a:grpSpLocks/>
          </p:cNvGrpSpPr>
          <p:nvPr/>
        </p:nvGrpSpPr>
        <p:grpSpPr bwMode="auto">
          <a:xfrm>
            <a:off x="4648200" y="1143000"/>
            <a:ext cx="4038600" cy="5313363"/>
            <a:chOff x="4648200" y="1143000"/>
            <a:chExt cx="4038600" cy="5312664"/>
          </a:xfrm>
        </p:grpSpPr>
        <p:grpSp>
          <p:nvGrpSpPr>
            <p:cNvPr id="35" name="Group 158"/>
            <p:cNvGrpSpPr>
              <a:grpSpLocks/>
            </p:cNvGrpSpPr>
            <p:nvPr/>
          </p:nvGrpSpPr>
          <p:grpSpPr bwMode="auto">
            <a:xfrm>
              <a:off x="4792948" y="1666775"/>
              <a:ext cx="3817652" cy="4788889"/>
              <a:chOff x="4640548" y="1666775"/>
              <a:chExt cx="3817652" cy="4788889"/>
            </a:xfrm>
          </p:grpSpPr>
          <p:grpSp>
            <p:nvGrpSpPr>
              <p:cNvPr id="38" name="Group 84"/>
              <p:cNvGrpSpPr>
                <a:grpSpLocks/>
              </p:cNvGrpSpPr>
              <p:nvPr/>
            </p:nvGrpSpPr>
            <p:grpSpPr bwMode="auto">
              <a:xfrm>
                <a:off x="5257800" y="2278380"/>
                <a:ext cx="3200400" cy="4177284"/>
                <a:chOff x="5257800" y="2278380"/>
                <a:chExt cx="3200400" cy="4177284"/>
              </a:xfrm>
            </p:grpSpPr>
            <p:pic>
              <p:nvPicPr>
                <p:cNvPr id="3168" name="Picture 2" descr="desc-param-36-wb.jpg"/>
                <p:cNvPicPr>
                  <a:picLocks/>
                </p:cNvPicPr>
                <p:nvPr/>
              </p:nvPicPr>
              <p:blipFill>
                <a:blip r:embed="rId4"/>
                <a:srcRect/>
                <a:stretch>
                  <a:fillRect/>
                </a:stretch>
              </p:blipFill>
              <p:spPr bwMode="auto">
                <a:xfrm>
                  <a:off x="5257800" y="2286000"/>
                  <a:ext cx="3200400" cy="4169664"/>
                </a:xfrm>
                <a:prstGeom prst="rect">
                  <a:avLst/>
                </a:prstGeom>
                <a:noFill/>
                <a:ln w="9525">
                  <a:noFill/>
                  <a:miter lim="800000"/>
                  <a:headEnd/>
                  <a:tailEnd/>
                </a:ln>
              </p:spPr>
            </p:pic>
            <p:grpSp>
              <p:nvGrpSpPr>
                <p:cNvPr id="43" name="Group 3"/>
                <p:cNvGrpSpPr>
                  <a:grpSpLocks/>
                </p:cNvGrpSpPr>
                <p:nvPr/>
              </p:nvGrpSpPr>
              <p:grpSpPr bwMode="auto">
                <a:xfrm>
                  <a:off x="5277050" y="2278380"/>
                  <a:ext cx="2743200" cy="4145280"/>
                  <a:chOff x="1188720" y="2278380"/>
                  <a:chExt cx="2743200" cy="4145280"/>
                </a:xfrm>
              </p:grpSpPr>
              <p:sp>
                <p:nvSpPr>
                  <p:cNvPr id="5" name="Rectangle 4"/>
                  <p:cNvSpPr/>
                  <p:nvPr/>
                </p:nvSpPr>
                <p:spPr>
                  <a:xfrm>
                    <a:off x="1188520" y="2277914"/>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102920" y="2277914"/>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3017320" y="2277914"/>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3017320" y="3665206"/>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2102920" y="3665206"/>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1188520" y="3665206"/>
                    <a:ext cx="914400" cy="137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a:xfrm>
                    <a:off x="3017320" y="5044562"/>
                    <a:ext cx="914400" cy="1379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2102920" y="5044562"/>
                    <a:ext cx="914400" cy="1379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1188520" y="5044562"/>
                    <a:ext cx="914400" cy="1379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nvGrpSpPr>
              <p:cNvPr id="50" name="Group 68"/>
              <p:cNvGrpSpPr>
                <a:grpSpLocks/>
              </p:cNvGrpSpPr>
              <p:nvPr/>
            </p:nvGrpSpPr>
            <p:grpSpPr bwMode="auto">
              <a:xfrm>
                <a:off x="4640548" y="2287513"/>
                <a:ext cx="276999" cy="4129081"/>
                <a:chOff x="454223" y="2287513"/>
                <a:chExt cx="276999" cy="4129081"/>
              </a:xfrm>
            </p:grpSpPr>
            <p:sp>
              <p:nvSpPr>
                <p:cNvPr id="70" name="TextBox 69"/>
                <p:cNvSpPr txBox="1"/>
                <p:nvPr/>
              </p:nvSpPr>
              <p:spPr>
                <a:xfrm rot="5400000">
                  <a:off x="-92866" y="2834241"/>
                  <a:ext cx="1371420" cy="27781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71" name="TextBox 70"/>
                <p:cNvSpPr txBox="1"/>
                <p:nvPr/>
              </p:nvSpPr>
              <p:spPr>
                <a:xfrm rot="5400000">
                  <a:off x="-92866" y="4204073"/>
                  <a:ext cx="1371420" cy="27781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72" name="TextBox 71"/>
                <p:cNvSpPr txBox="1"/>
                <p:nvPr/>
              </p:nvSpPr>
              <p:spPr>
                <a:xfrm rot="5400000">
                  <a:off x="-92866" y="5591365"/>
                  <a:ext cx="1371420" cy="277812"/>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grpSp>
          <p:grpSp>
            <p:nvGrpSpPr>
              <p:cNvPr id="52" name="Group 72"/>
              <p:cNvGrpSpPr>
                <a:grpSpLocks/>
              </p:cNvGrpSpPr>
              <p:nvPr/>
            </p:nvGrpSpPr>
            <p:grpSpPr bwMode="auto">
              <a:xfrm>
                <a:off x="4967574" y="2287513"/>
                <a:ext cx="276999" cy="4129081"/>
                <a:chOff x="868977" y="2287513"/>
                <a:chExt cx="276999" cy="4129081"/>
              </a:xfrm>
            </p:grpSpPr>
            <p:sp>
              <p:nvSpPr>
                <p:cNvPr id="74" name="TextBox 73"/>
                <p:cNvSpPr txBox="1"/>
                <p:nvPr/>
              </p:nvSpPr>
              <p:spPr>
                <a:xfrm rot="5400000">
                  <a:off x="321887" y="2834241"/>
                  <a:ext cx="1371420" cy="277812"/>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THQ=2</a:t>
                  </a:r>
                </a:p>
              </p:txBody>
            </p:sp>
            <p:sp>
              <p:nvSpPr>
                <p:cNvPr id="75" name="TextBox 74"/>
                <p:cNvSpPr txBox="1"/>
                <p:nvPr/>
              </p:nvSpPr>
              <p:spPr>
                <a:xfrm rot="5400000">
                  <a:off x="321887" y="4204073"/>
                  <a:ext cx="1371420" cy="277812"/>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THQ=4</a:t>
                  </a:r>
                </a:p>
              </p:txBody>
            </p:sp>
            <p:sp>
              <p:nvSpPr>
                <p:cNvPr id="76" name="TextBox 75"/>
                <p:cNvSpPr txBox="1"/>
                <p:nvPr/>
              </p:nvSpPr>
              <p:spPr>
                <a:xfrm rot="5400000">
                  <a:off x="321887" y="5591365"/>
                  <a:ext cx="1371420" cy="277812"/>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a:t>THQ=8</a:t>
                  </a:r>
                </a:p>
              </p:txBody>
            </p:sp>
          </p:grpSp>
          <p:grpSp>
            <p:nvGrpSpPr>
              <p:cNvPr id="55" name="Group 76"/>
              <p:cNvGrpSpPr>
                <a:grpSpLocks/>
              </p:cNvGrpSpPr>
              <p:nvPr/>
            </p:nvGrpSpPr>
            <p:grpSpPr bwMode="auto">
              <a:xfrm>
                <a:off x="5303263" y="1971575"/>
                <a:ext cx="2697737" cy="276999"/>
                <a:chOff x="1223916" y="1981200"/>
                <a:chExt cx="2697737" cy="276999"/>
              </a:xfrm>
            </p:grpSpPr>
            <p:sp>
              <p:nvSpPr>
                <p:cNvPr id="78" name="TextBox 77"/>
                <p:cNvSpPr txBox="1"/>
                <p:nvPr/>
              </p:nvSpPr>
              <p:spPr>
                <a:xfrm>
                  <a:off x="1222903" y="1981191"/>
                  <a:ext cx="868363" cy="277777"/>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HQ=2</a:t>
                  </a:r>
                </a:p>
              </p:txBody>
            </p:sp>
            <p:sp>
              <p:nvSpPr>
                <p:cNvPr id="79" name="TextBox 78"/>
                <p:cNvSpPr txBox="1"/>
                <p:nvPr/>
              </p:nvSpPr>
              <p:spPr>
                <a:xfrm>
                  <a:off x="2135716" y="1981191"/>
                  <a:ext cx="868362" cy="277777"/>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HQ=4</a:t>
                  </a:r>
                </a:p>
              </p:txBody>
            </p:sp>
            <p:sp>
              <p:nvSpPr>
                <p:cNvPr id="80" name="TextBox 79"/>
                <p:cNvSpPr txBox="1"/>
                <p:nvPr/>
              </p:nvSpPr>
              <p:spPr>
                <a:xfrm>
                  <a:off x="3053291" y="1981191"/>
                  <a:ext cx="868362" cy="277777"/>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a:t>HQ=8</a:t>
                  </a:r>
                </a:p>
              </p:txBody>
            </p:sp>
          </p:grpSp>
          <p:grpSp>
            <p:nvGrpSpPr>
              <p:cNvPr id="63" name="Group 80"/>
              <p:cNvGrpSpPr>
                <a:grpSpLocks/>
              </p:cNvGrpSpPr>
              <p:nvPr/>
            </p:nvGrpSpPr>
            <p:grpSpPr bwMode="auto">
              <a:xfrm>
                <a:off x="5290413" y="1666775"/>
                <a:ext cx="2708888" cy="276999"/>
                <a:chOff x="1177312" y="1524000"/>
                <a:chExt cx="2708888" cy="276999"/>
              </a:xfrm>
            </p:grpSpPr>
            <p:sp>
              <p:nvSpPr>
                <p:cNvPr id="82" name="TextBox 81"/>
                <p:cNvSpPr txBox="1"/>
                <p:nvPr/>
              </p:nvSpPr>
              <p:spPr>
                <a:xfrm>
                  <a:off x="1176449" y="1524031"/>
                  <a:ext cx="868363" cy="27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sp>
              <p:nvSpPr>
                <p:cNvPr id="83" name="TextBox 82"/>
                <p:cNvSpPr txBox="1"/>
                <p:nvPr/>
              </p:nvSpPr>
              <p:spPr>
                <a:xfrm>
                  <a:off x="2100374" y="1524031"/>
                  <a:ext cx="868363" cy="27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sp>
              <p:nvSpPr>
                <p:cNvPr id="84" name="TextBox 83"/>
                <p:cNvSpPr txBox="1"/>
                <p:nvPr/>
              </p:nvSpPr>
              <p:spPr>
                <a:xfrm>
                  <a:off x="3017949" y="1524031"/>
                  <a:ext cx="868363" cy="277777"/>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en-US" sz="1200" dirty="0"/>
                    <a:t>RQ:2-&gt;5</a:t>
                  </a:r>
                </a:p>
              </p:txBody>
            </p:sp>
          </p:grpSp>
        </p:grpSp>
        <p:sp>
          <p:nvSpPr>
            <p:cNvPr id="14" name="TextBox 13"/>
            <p:cNvSpPr txBox="1"/>
            <p:nvPr/>
          </p:nvSpPr>
          <p:spPr>
            <a:xfrm>
              <a:off x="4648200" y="1143000"/>
              <a:ext cx="4038600" cy="369839"/>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Wide Baseline</a:t>
              </a:r>
            </a:p>
          </p:txBody>
        </p:sp>
      </p:grpSp>
      <p:sp>
        <p:nvSpPr>
          <p:cNvPr id="27" name="TextBox 26"/>
          <p:cNvSpPr txBox="1"/>
          <p:nvPr/>
        </p:nvSpPr>
        <p:spPr>
          <a:xfrm>
            <a:off x="457200" y="1143000"/>
            <a:ext cx="4038600"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Narrow Baseline</a:t>
            </a:r>
          </a:p>
        </p:txBody>
      </p:sp>
      <p:grpSp>
        <p:nvGrpSpPr>
          <p:cNvPr id="3169" name="Group 29"/>
          <p:cNvGrpSpPr>
            <a:grpSpLocks/>
          </p:cNvGrpSpPr>
          <p:nvPr/>
        </p:nvGrpSpPr>
        <p:grpSpPr bwMode="auto">
          <a:xfrm>
            <a:off x="2743200" y="3124200"/>
            <a:ext cx="1066800" cy="971550"/>
            <a:chOff x="2743200" y="3124200"/>
            <a:chExt cx="1066800" cy="972312"/>
          </a:xfrm>
        </p:grpSpPr>
        <p:sp>
          <p:nvSpPr>
            <p:cNvPr id="28" name="Rectangle 27"/>
            <p:cNvSpPr/>
            <p:nvPr/>
          </p:nvSpPr>
          <p:spPr>
            <a:xfrm>
              <a:off x="3276600" y="3886798"/>
              <a:ext cx="209550" cy="20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TextBox 28"/>
            <p:cNvSpPr txBox="1"/>
            <p:nvPr/>
          </p:nvSpPr>
          <p:spPr>
            <a:xfrm>
              <a:off x="2743200" y="3124200"/>
              <a:ext cx="1066800" cy="338403"/>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Max: 87 %</a:t>
              </a:r>
            </a:p>
          </p:txBody>
        </p:sp>
      </p:grpSp>
      <p:grpSp>
        <p:nvGrpSpPr>
          <p:cNvPr id="3170" name="Group 51"/>
          <p:cNvGrpSpPr>
            <a:grpSpLocks/>
          </p:cNvGrpSpPr>
          <p:nvPr/>
        </p:nvGrpSpPr>
        <p:grpSpPr bwMode="auto">
          <a:xfrm>
            <a:off x="2341563" y="3124200"/>
            <a:ext cx="1582737" cy="2609850"/>
            <a:chOff x="2341988" y="3124200"/>
            <a:chExt cx="1582874" cy="2610050"/>
          </a:xfrm>
        </p:grpSpPr>
        <p:grpSp>
          <p:nvGrpSpPr>
            <p:cNvPr id="3171" name="Group 49"/>
            <p:cNvGrpSpPr>
              <a:grpSpLocks/>
            </p:cNvGrpSpPr>
            <p:nvPr/>
          </p:nvGrpSpPr>
          <p:grpSpPr bwMode="auto">
            <a:xfrm>
              <a:off x="2341988" y="3886200"/>
              <a:ext cx="1582874" cy="1848050"/>
              <a:chOff x="2341988" y="3886200"/>
              <a:chExt cx="1582874" cy="1848050"/>
            </a:xfrm>
          </p:grpSpPr>
          <p:sp>
            <p:nvSpPr>
              <p:cNvPr id="31" name="Rectangle 30"/>
              <p:cNvSpPr/>
              <p:nvPr/>
            </p:nvSpPr>
            <p:spPr>
              <a:xfrm>
                <a:off x="3496200" y="3886258"/>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3715294" y="3886258"/>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3277106" y="3886258"/>
                <a:ext cx="209568" cy="20956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ectangle 35"/>
              <p:cNvSpPr/>
              <p:nvPr/>
            </p:nvSpPr>
            <p:spPr>
              <a:xfrm>
                <a:off x="3496200" y="4114876"/>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36"/>
              <p:cNvSpPr/>
              <p:nvPr/>
            </p:nvSpPr>
            <p:spPr>
              <a:xfrm>
                <a:off x="3715294" y="4114876"/>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a:xfrm>
                <a:off x="2800815" y="3886258"/>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a:xfrm>
                <a:off x="2343575" y="3886258"/>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2799228" y="5296066"/>
                <a:ext cx="209568" cy="211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Rectangle 41"/>
              <p:cNvSpPr/>
              <p:nvPr/>
            </p:nvSpPr>
            <p:spPr>
              <a:xfrm>
                <a:off x="2341988" y="5296066"/>
                <a:ext cx="209568" cy="211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43"/>
              <p:cNvSpPr/>
              <p:nvPr/>
            </p:nvSpPr>
            <p:spPr>
              <a:xfrm>
                <a:off x="3496200" y="5296066"/>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44"/>
              <p:cNvSpPr/>
              <p:nvPr/>
            </p:nvSpPr>
            <p:spPr>
              <a:xfrm>
                <a:off x="3715294" y="5296066"/>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45"/>
              <p:cNvSpPr/>
              <p:nvPr/>
            </p:nvSpPr>
            <p:spPr>
              <a:xfrm>
                <a:off x="3277106" y="5296066"/>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ectangle 46"/>
              <p:cNvSpPr/>
              <p:nvPr/>
            </p:nvSpPr>
            <p:spPr>
              <a:xfrm>
                <a:off x="3277106" y="5524684"/>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47"/>
              <p:cNvSpPr/>
              <p:nvPr/>
            </p:nvSpPr>
            <p:spPr>
              <a:xfrm>
                <a:off x="3715294" y="5524684"/>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Rectangle 48"/>
              <p:cNvSpPr/>
              <p:nvPr/>
            </p:nvSpPr>
            <p:spPr>
              <a:xfrm>
                <a:off x="2799228" y="5524684"/>
                <a:ext cx="209568" cy="20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51" name="TextBox 50"/>
            <p:cNvSpPr txBox="1"/>
            <p:nvPr/>
          </p:nvSpPr>
          <p:spPr>
            <a:xfrm>
              <a:off x="2743660" y="3124200"/>
              <a:ext cx="1066892" cy="338164"/>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&gt; 86 %</a:t>
              </a:r>
            </a:p>
          </p:txBody>
        </p:sp>
      </p:grpSp>
      <p:grpSp>
        <p:nvGrpSpPr>
          <p:cNvPr id="3172" name="Group 124"/>
          <p:cNvGrpSpPr>
            <a:grpSpLocks/>
          </p:cNvGrpSpPr>
          <p:nvPr/>
        </p:nvGrpSpPr>
        <p:grpSpPr bwMode="auto">
          <a:xfrm>
            <a:off x="1676400" y="2895600"/>
            <a:ext cx="2667000" cy="3756025"/>
            <a:chOff x="1666775" y="2895600"/>
            <a:chExt cx="2667000" cy="3755886"/>
          </a:xfrm>
        </p:grpSpPr>
        <p:grpSp>
          <p:nvGrpSpPr>
            <p:cNvPr id="3173" name="Group 119"/>
            <p:cNvGrpSpPr>
              <a:grpSpLocks/>
            </p:cNvGrpSpPr>
            <p:nvPr/>
          </p:nvGrpSpPr>
          <p:grpSpPr bwMode="auto">
            <a:xfrm>
              <a:off x="1666775" y="2895600"/>
              <a:ext cx="2667000" cy="3755886"/>
              <a:chOff x="1666775" y="2895600"/>
              <a:chExt cx="2667000" cy="3755886"/>
            </a:xfrm>
          </p:grpSpPr>
          <p:sp>
            <p:nvSpPr>
              <p:cNvPr id="87" name="TextBox 86"/>
              <p:cNvSpPr txBox="1"/>
              <p:nvPr/>
            </p:nvSpPr>
            <p:spPr>
              <a:xfrm>
                <a:off x="3266975" y="5943487"/>
                <a:ext cx="1066800" cy="707999"/>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V:328</a:t>
                </a:r>
              </a:p>
              <a:p>
                <a:pPr algn="ctr" fontAlgn="auto">
                  <a:spcBef>
                    <a:spcPts val="0"/>
                  </a:spcBef>
                  <a:spcAft>
                    <a:spcPts val="0"/>
                  </a:spcAft>
                  <a:defRPr/>
                </a:pPr>
                <a:r>
                  <a:rPr lang="en-US" sz="1000" dirty="0"/>
                  <a:t>R=15, RQ=5, THQ=8, HQ=8</a:t>
                </a:r>
              </a:p>
            </p:txBody>
          </p:sp>
          <p:cxnSp>
            <p:nvCxnSpPr>
              <p:cNvPr id="91" name="Straight Arrow Connector 90"/>
              <p:cNvCxnSpPr>
                <a:stCxn id="116" idx="2"/>
                <a:endCxn id="87" idx="0"/>
              </p:cNvCxnSpPr>
              <p:nvPr/>
            </p:nvCxnSpPr>
            <p:spPr>
              <a:xfrm rot="5400000">
                <a:off x="3700367" y="5833953"/>
                <a:ext cx="209542" cy="9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666775" y="2895600"/>
                <a:ext cx="1066800" cy="707999"/>
              </a:xfrm>
              <a:prstGeom prst="rect">
                <a:avLst/>
              </a:prstGeom>
              <a:ln>
                <a:solidFill>
                  <a:srgbClr val="FF0000"/>
                </a:solidFill>
              </a:ln>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V:52</a:t>
                </a:r>
              </a:p>
              <a:p>
                <a:pPr algn="ctr" fontAlgn="auto">
                  <a:spcBef>
                    <a:spcPts val="0"/>
                  </a:spcBef>
                  <a:spcAft>
                    <a:spcPts val="0"/>
                  </a:spcAft>
                  <a:defRPr/>
                </a:pPr>
                <a:r>
                  <a:rPr lang="en-US" sz="1000" dirty="0"/>
                  <a:t>R=10, RQ=3, THQ=4, HQ=4</a:t>
                </a:r>
              </a:p>
            </p:txBody>
          </p:sp>
          <p:cxnSp>
            <p:nvCxnSpPr>
              <p:cNvPr id="89" name="Straight Arrow Connector 88"/>
              <p:cNvCxnSpPr>
                <a:stCxn id="86" idx="2"/>
                <a:endCxn id="109" idx="0"/>
              </p:cNvCxnSpPr>
              <p:nvPr/>
            </p:nvCxnSpPr>
            <p:spPr>
              <a:xfrm rot="16200000" flipH="1">
                <a:off x="2177955" y="3625819"/>
                <a:ext cx="282565" cy="2381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174" name="Group 49"/>
              <p:cNvGrpSpPr>
                <a:grpSpLocks/>
              </p:cNvGrpSpPr>
              <p:nvPr/>
            </p:nvGrpSpPr>
            <p:grpSpPr bwMode="auto">
              <a:xfrm>
                <a:off x="2332201" y="3886200"/>
                <a:ext cx="1582874" cy="1848050"/>
                <a:chOff x="2341988" y="3886200"/>
                <a:chExt cx="1582874" cy="1848050"/>
              </a:xfrm>
            </p:grpSpPr>
            <p:sp>
              <p:nvSpPr>
                <p:cNvPr id="103" name="Rectangle 102"/>
                <p:cNvSpPr/>
                <p:nvPr/>
              </p:nvSpPr>
              <p:spPr>
                <a:xfrm>
                  <a:off x="3495837" y="3886163"/>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Rectangle 103"/>
                <p:cNvSpPr/>
                <p:nvPr/>
              </p:nvSpPr>
              <p:spPr>
                <a:xfrm>
                  <a:off x="3714912" y="3886163"/>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Rectangle 104"/>
                <p:cNvSpPr/>
                <p:nvPr/>
              </p:nvSpPr>
              <p:spPr>
                <a:xfrm>
                  <a:off x="3276762" y="3886163"/>
                  <a:ext cx="209550" cy="20954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Rectangle 105"/>
                <p:cNvSpPr/>
                <p:nvPr/>
              </p:nvSpPr>
              <p:spPr>
                <a:xfrm>
                  <a:off x="3495837" y="4114755"/>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Rectangle 106"/>
                <p:cNvSpPr/>
                <p:nvPr/>
              </p:nvSpPr>
              <p:spPr>
                <a:xfrm>
                  <a:off x="3714912" y="4114755"/>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Rectangle 107"/>
                <p:cNvSpPr/>
                <p:nvPr/>
              </p:nvSpPr>
              <p:spPr>
                <a:xfrm>
                  <a:off x="2800512" y="3886163"/>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Rectangle 108"/>
                <p:cNvSpPr/>
                <p:nvPr/>
              </p:nvSpPr>
              <p:spPr>
                <a:xfrm>
                  <a:off x="2343312" y="3886163"/>
                  <a:ext cx="209550" cy="20954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Rectangle 109"/>
                <p:cNvSpPr/>
                <p:nvPr/>
              </p:nvSpPr>
              <p:spPr>
                <a:xfrm>
                  <a:off x="2798925" y="5295811"/>
                  <a:ext cx="209550" cy="211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 name="Rectangle 110"/>
                <p:cNvSpPr/>
                <p:nvPr/>
              </p:nvSpPr>
              <p:spPr>
                <a:xfrm>
                  <a:off x="2341725" y="5295811"/>
                  <a:ext cx="209550" cy="211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Rectangle 111"/>
                <p:cNvSpPr/>
                <p:nvPr/>
              </p:nvSpPr>
              <p:spPr>
                <a:xfrm>
                  <a:off x="3495837" y="5295811"/>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Rectangle 112"/>
                <p:cNvSpPr/>
                <p:nvPr/>
              </p:nvSpPr>
              <p:spPr>
                <a:xfrm>
                  <a:off x="3714912" y="5295811"/>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Rectangle 113"/>
                <p:cNvSpPr/>
                <p:nvPr/>
              </p:nvSpPr>
              <p:spPr>
                <a:xfrm>
                  <a:off x="3276762" y="5295811"/>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5" name="Rectangle 114"/>
                <p:cNvSpPr/>
                <p:nvPr/>
              </p:nvSpPr>
              <p:spPr>
                <a:xfrm>
                  <a:off x="3276762" y="5524403"/>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Rectangle 115"/>
                <p:cNvSpPr/>
                <p:nvPr/>
              </p:nvSpPr>
              <p:spPr>
                <a:xfrm>
                  <a:off x="3714912" y="5524403"/>
                  <a:ext cx="209550" cy="20954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Rectangle 116"/>
                <p:cNvSpPr/>
                <p:nvPr/>
              </p:nvSpPr>
              <p:spPr>
                <a:xfrm>
                  <a:off x="2798925" y="5524403"/>
                  <a:ext cx="209550" cy="209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sp>
          <p:nvSpPr>
            <p:cNvPr id="121" name="TextBox 120"/>
            <p:cNvSpPr txBox="1"/>
            <p:nvPr/>
          </p:nvSpPr>
          <p:spPr>
            <a:xfrm>
              <a:off x="3114575" y="2895600"/>
              <a:ext cx="1066800" cy="707999"/>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V:104</a:t>
              </a:r>
            </a:p>
            <a:p>
              <a:pPr algn="ctr" fontAlgn="auto">
                <a:spcBef>
                  <a:spcPts val="0"/>
                </a:spcBef>
                <a:spcAft>
                  <a:spcPts val="0"/>
                </a:spcAft>
                <a:defRPr/>
              </a:pPr>
              <a:r>
                <a:rPr lang="en-US" sz="1000" dirty="0"/>
                <a:t>R=10, RQ=3, THQ=4, HQ=8</a:t>
              </a:r>
            </a:p>
          </p:txBody>
        </p:sp>
        <p:cxnSp>
          <p:nvCxnSpPr>
            <p:cNvPr id="122" name="Straight Arrow Connector 121"/>
            <p:cNvCxnSpPr>
              <a:stCxn id="121" idx="2"/>
              <a:endCxn id="105" idx="0"/>
            </p:cNvCxnSpPr>
            <p:nvPr/>
          </p:nvCxnSpPr>
          <p:spPr>
            <a:xfrm rot="5400000">
              <a:off x="3368580" y="3606769"/>
              <a:ext cx="282565" cy="2762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75" name="Group 157"/>
          <p:cNvGrpSpPr>
            <a:grpSpLocks/>
          </p:cNvGrpSpPr>
          <p:nvPr/>
        </p:nvGrpSpPr>
        <p:grpSpPr bwMode="auto">
          <a:xfrm>
            <a:off x="7010400" y="3124200"/>
            <a:ext cx="1571625" cy="3527425"/>
            <a:chOff x="6858000" y="3124200"/>
            <a:chExt cx="1571325" cy="3527286"/>
          </a:xfrm>
        </p:grpSpPr>
        <p:grpSp>
          <p:nvGrpSpPr>
            <p:cNvPr id="3176" name="Group 139"/>
            <p:cNvGrpSpPr>
              <a:grpSpLocks/>
            </p:cNvGrpSpPr>
            <p:nvPr/>
          </p:nvGrpSpPr>
          <p:grpSpPr bwMode="auto">
            <a:xfrm>
              <a:off x="6858000" y="3124200"/>
              <a:ext cx="1571325" cy="3527286"/>
              <a:chOff x="6858000" y="3124200"/>
              <a:chExt cx="1571325" cy="3527286"/>
            </a:xfrm>
          </p:grpSpPr>
          <p:sp>
            <p:nvSpPr>
              <p:cNvPr id="126" name="Rectangle 125"/>
              <p:cNvSpPr/>
              <p:nvPr/>
            </p:nvSpPr>
            <p:spPr>
              <a:xfrm>
                <a:off x="7800795" y="5522818"/>
                <a:ext cx="209510" cy="211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7" name="TextBox 126"/>
              <p:cNvSpPr txBox="1"/>
              <p:nvPr/>
            </p:nvSpPr>
            <p:spPr>
              <a:xfrm>
                <a:off x="6858000" y="3124200"/>
                <a:ext cx="1066596" cy="3381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Max: 78%</a:t>
                </a:r>
              </a:p>
            </p:txBody>
          </p:sp>
          <p:sp>
            <p:nvSpPr>
              <p:cNvPr id="128" name="TextBox 127"/>
              <p:cNvSpPr txBox="1"/>
              <p:nvPr/>
            </p:nvSpPr>
            <p:spPr>
              <a:xfrm>
                <a:off x="7362729" y="5943489"/>
                <a:ext cx="1066596" cy="70799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V:328</a:t>
                </a:r>
              </a:p>
              <a:p>
                <a:pPr algn="ctr" fontAlgn="auto">
                  <a:spcBef>
                    <a:spcPts val="0"/>
                  </a:spcBef>
                  <a:spcAft>
                    <a:spcPts val="0"/>
                  </a:spcAft>
                  <a:defRPr/>
                </a:pPr>
                <a:r>
                  <a:rPr lang="en-US" sz="1000" dirty="0"/>
                  <a:t>R=15, RQ=5, THQ=8, HQ=8</a:t>
                </a:r>
              </a:p>
            </p:txBody>
          </p:sp>
        </p:grpSp>
        <p:cxnSp>
          <p:nvCxnSpPr>
            <p:cNvPr id="157" name="Straight Arrow Connector 156"/>
            <p:cNvCxnSpPr>
              <a:stCxn id="154" idx="2"/>
              <a:endCxn id="128" idx="0"/>
            </p:cNvCxnSpPr>
            <p:nvPr/>
          </p:nvCxnSpPr>
          <p:spPr>
            <a:xfrm rot="16200000" flipH="1">
              <a:off x="7796812" y="5844275"/>
              <a:ext cx="19842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77" name="Group 154"/>
          <p:cNvGrpSpPr>
            <a:grpSpLocks/>
          </p:cNvGrpSpPr>
          <p:nvPr/>
        </p:nvGrpSpPr>
        <p:grpSpPr bwMode="auto">
          <a:xfrm>
            <a:off x="6248400" y="3133725"/>
            <a:ext cx="1914525" cy="2860675"/>
            <a:chOff x="6096000" y="3133825"/>
            <a:chExt cx="1914625" cy="2860736"/>
          </a:xfrm>
        </p:grpSpPr>
        <p:grpSp>
          <p:nvGrpSpPr>
            <p:cNvPr id="3178" name="Group 152"/>
            <p:cNvGrpSpPr>
              <a:grpSpLocks/>
            </p:cNvGrpSpPr>
            <p:nvPr/>
          </p:nvGrpSpPr>
          <p:grpSpPr bwMode="auto">
            <a:xfrm>
              <a:off x="6096000" y="3133825"/>
              <a:ext cx="1914625" cy="2860736"/>
              <a:chOff x="6096000" y="3124200"/>
              <a:chExt cx="1914625" cy="2860736"/>
            </a:xfrm>
          </p:grpSpPr>
          <p:sp>
            <p:nvSpPr>
              <p:cNvPr id="142" name="TextBox 141"/>
              <p:cNvSpPr txBox="1"/>
              <p:nvPr/>
            </p:nvSpPr>
            <p:spPr>
              <a:xfrm>
                <a:off x="6096000" y="5276896"/>
                <a:ext cx="1066856" cy="708040"/>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V:200</a:t>
                </a:r>
              </a:p>
              <a:p>
                <a:pPr algn="ctr" fontAlgn="auto">
                  <a:spcBef>
                    <a:spcPts val="0"/>
                  </a:spcBef>
                  <a:spcAft>
                    <a:spcPts val="0"/>
                  </a:spcAft>
                  <a:defRPr/>
                </a:pPr>
                <a:r>
                  <a:rPr lang="en-US" sz="1000" dirty="0"/>
                  <a:t>R=15, RQ=3, THQ=8, HQ=8</a:t>
                </a:r>
              </a:p>
            </p:txBody>
          </p:sp>
          <p:sp>
            <p:nvSpPr>
              <p:cNvPr id="143" name="TextBox 142"/>
              <p:cNvSpPr txBox="1"/>
              <p:nvPr/>
            </p:nvSpPr>
            <p:spPr>
              <a:xfrm>
                <a:off x="6096000" y="3625861"/>
                <a:ext cx="1066856" cy="708040"/>
              </a:xfrm>
              <a:prstGeom prst="rect">
                <a:avLst/>
              </a:prstGeom>
              <a:ln>
                <a:solidFill>
                  <a:srgbClr val="FF0000"/>
                </a:solidFill>
              </a:ln>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2000" dirty="0"/>
                  <a:t>V:104</a:t>
                </a:r>
              </a:p>
              <a:p>
                <a:pPr algn="ctr" fontAlgn="auto">
                  <a:spcBef>
                    <a:spcPts val="0"/>
                  </a:spcBef>
                  <a:spcAft>
                    <a:spcPts val="0"/>
                  </a:spcAft>
                  <a:defRPr/>
                </a:pPr>
                <a:r>
                  <a:rPr lang="en-US" sz="1000" dirty="0"/>
                  <a:t>R=10, RQ=3, THQ=4, HQ=8</a:t>
                </a:r>
              </a:p>
            </p:txBody>
          </p:sp>
          <p:grpSp>
            <p:nvGrpSpPr>
              <p:cNvPr id="3179" name="Group 145"/>
              <p:cNvGrpSpPr>
                <a:grpSpLocks/>
              </p:cNvGrpSpPr>
              <p:nvPr/>
            </p:nvGrpSpPr>
            <p:grpSpPr bwMode="auto">
              <a:xfrm>
                <a:off x="6858000" y="3124200"/>
                <a:ext cx="1152625" cy="2611012"/>
                <a:chOff x="6858000" y="3124200"/>
                <a:chExt cx="1152625" cy="2611012"/>
              </a:xfrm>
            </p:grpSpPr>
            <p:sp>
              <p:nvSpPr>
                <p:cNvPr id="130" name="TextBox 129"/>
                <p:cNvSpPr txBox="1"/>
                <p:nvPr/>
              </p:nvSpPr>
              <p:spPr>
                <a:xfrm>
                  <a:off x="6858040" y="3124200"/>
                  <a:ext cx="1066856" cy="33814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600" dirty="0"/>
                    <a:t>&gt; 77%</a:t>
                  </a:r>
                </a:p>
              </p:txBody>
            </p:sp>
            <p:grpSp>
              <p:nvGrpSpPr>
                <p:cNvPr id="3180" name="Group 144"/>
                <p:cNvGrpSpPr>
                  <a:grpSpLocks/>
                </p:cNvGrpSpPr>
                <p:nvPr/>
              </p:nvGrpSpPr>
              <p:grpSpPr bwMode="auto">
                <a:xfrm>
                  <a:off x="7352900" y="3886200"/>
                  <a:ext cx="657725" cy="1849012"/>
                  <a:chOff x="7352900" y="3886200"/>
                  <a:chExt cx="657725" cy="1849012"/>
                </a:xfrm>
              </p:grpSpPr>
              <p:grpSp>
                <p:nvGrpSpPr>
                  <p:cNvPr id="3181" name="Group 138"/>
                  <p:cNvGrpSpPr>
                    <a:grpSpLocks/>
                  </p:cNvGrpSpPr>
                  <p:nvPr/>
                </p:nvGrpSpPr>
                <p:grpSpPr bwMode="auto">
                  <a:xfrm>
                    <a:off x="7353700" y="3886200"/>
                    <a:ext cx="656925" cy="1848050"/>
                    <a:chOff x="7353700" y="3886200"/>
                    <a:chExt cx="656925" cy="1848050"/>
                  </a:xfrm>
                </p:grpSpPr>
                <p:sp>
                  <p:nvSpPr>
                    <p:cNvPr id="131" name="Rectangle 130"/>
                    <p:cNvSpPr/>
                    <p:nvPr/>
                  </p:nvSpPr>
                  <p:spPr>
                    <a:xfrm>
                      <a:off x="7574040" y="5295947"/>
                      <a:ext cx="209561" cy="21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Rectangle 131"/>
                    <p:cNvSpPr/>
                    <p:nvPr/>
                  </p:nvSpPr>
                  <p:spPr>
                    <a:xfrm>
                      <a:off x="7791539" y="5295947"/>
                      <a:ext cx="211149" cy="21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 name="Rectangle 132"/>
                    <p:cNvSpPr/>
                    <p:nvPr/>
                  </p:nvSpPr>
                  <p:spPr>
                    <a:xfrm>
                      <a:off x="7354954" y="5295947"/>
                      <a:ext cx="209561" cy="21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4" name="Rectangle 133"/>
                    <p:cNvSpPr/>
                    <p:nvPr/>
                  </p:nvSpPr>
                  <p:spPr>
                    <a:xfrm>
                      <a:off x="7801064" y="4113234"/>
                      <a:ext cx="209561" cy="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Rectangle 134"/>
                    <p:cNvSpPr/>
                    <p:nvPr/>
                  </p:nvSpPr>
                  <p:spPr>
                    <a:xfrm>
                      <a:off x="7574040" y="3886216"/>
                      <a:ext cx="209561" cy="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6" name="Rectangle 135"/>
                    <p:cNvSpPr/>
                    <p:nvPr/>
                  </p:nvSpPr>
                  <p:spPr>
                    <a:xfrm>
                      <a:off x="7791539" y="3886216"/>
                      <a:ext cx="211149" cy="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7" name="Rectangle 136"/>
                    <p:cNvSpPr/>
                    <p:nvPr/>
                  </p:nvSpPr>
                  <p:spPr>
                    <a:xfrm>
                      <a:off x="7354954" y="3886216"/>
                      <a:ext cx="209561" cy="209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8" name="Rectangle 137"/>
                    <p:cNvSpPr/>
                    <p:nvPr/>
                  </p:nvSpPr>
                  <p:spPr>
                    <a:xfrm>
                      <a:off x="7801064" y="5524551"/>
                      <a:ext cx="209561" cy="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44" name="Rectangle 143"/>
                  <p:cNvSpPr/>
                  <p:nvPr/>
                </p:nvSpPr>
                <p:spPr>
                  <a:xfrm>
                    <a:off x="7353366" y="5524551"/>
                    <a:ext cx="209561" cy="2111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cxnSp>
            <p:nvCxnSpPr>
              <p:cNvPr id="148" name="Straight Arrow Connector 147"/>
              <p:cNvCxnSpPr>
                <a:stCxn id="144" idx="1"/>
                <a:endCxn id="142" idx="3"/>
              </p:cNvCxnSpPr>
              <p:nvPr/>
            </p:nvCxnSpPr>
            <p:spPr>
              <a:xfrm rot="10800000" flipV="1">
                <a:off x="7162856" y="5629328"/>
                <a:ext cx="19051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7" idx="1"/>
                <a:endCxn id="143" idx="3"/>
              </p:cNvCxnSpPr>
              <p:nvPr/>
            </p:nvCxnSpPr>
            <p:spPr>
              <a:xfrm rot="10800000">
                <a:off x="7162856" y="3979881"/>
                <a:ext cx="190510" cy="111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4" name="Rectangle 153"/>
            <p:cNvSpPr/>
            <p:nvPr/>
          </p:nvSpPr>
          <p:spPr>
            <a:xfrm>
              <a:off x="7789951" y="5534176"/>
              <a:ext cx="211148" cy="21114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9"/>
                                        </p:tgtEl>
                                        <p:attrNameLst>
                                          <p:attrName>style.visibility</p:attrName>
                                        </p:attrNameLst>
                                      </p:cBhvr>
                                      <p:to>
                                        <p:strVal val="visible"/>
                                      </p:to>
                                    </p:set>
                                  </p:childTnLst>
                                  <p:subTnLst>
                                    <p:set>
                                      <p:cBhvr override="childStyle">
                                        <p:cTn dur="1" fill="hold" display="0" masterRel="nextClick" afterEffect="1"/>
                                        <p:tgtEl>
                                          <p:spTgt spid="316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0"/>
                                        </p:tgtEl>
                                        <p:attrNameLst>
                                          <p:attrName>style.visibility</p:attrName>
                                        </p:attrNameLst>
                                      </p:cBhvr>
                                      <p:to>
                                        <p:strVal val="visible"/>
                                      </p:to>
                                    </p:set>
                                  </p:childTnLst>
                                  <p:subTnLst>
                                    <p:set>
                                      <p:cBhvr override="childStyle">
                                        <p:cTn dur="1" fill="hold" display="0" masterRel="nextClick" afterEffect="1"/>
                                        <p:tgtEl>
                                          <p:spTgt spid="317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r>
              <a:rPr lang="en-US" smtClean="0"/>
              <a:t>Parameter Selection</a:t>
            </a:r>
          </a:p>
        </p:txBody>
      </p:sp>
      <p:sp>
        <p:nvSpPr>
          <p:cNvPr id="14" name="TextBox 13"/>
          <p:cNvSpPr txBox="1"/>
          <p:nvPr/>
        </p:nvSpPr>
        <p:spPr bwMode="auto">
          <a:xfrm>
            <a:off x="4648200" y="1143000"/>
            <a:ext cx="4038600"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Wide Baseline</a:t>
            </a:r>
          </a:p>
        </p:txBody>
      </p:sp>
      <p:sp>
        <p:nvSpPr>
          <p:cNvPr id="27" name="TextBox 26"/>
          <p:cNvSpPr txBox="1"/>
          <p:nvPr/>
        </p:nvSpPr>
        <p:spPr>
          <a:xfrm>
            <a:off x="457200" y="1143000"/>
            <a:ext cx="4038600"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Narrow Baseline</a:t>
            </a:r>
          </a:p>
        </p:txBody>
      </p:sp>
      <p:grpSp>
        <p:nvGrpSpPr>
          <p:cNvPr id="2" name="Group 37"/>
          <p:cNvGrpSpPr/>
          <p:nvPr/>
        </p:nvGrpSpPr>
        <p:grpSpPr>
          <a:xfrm>
            <a:off x="536807" y="1828800"/>
            <a:ext cx="3657600" cy="4297680"/>
            <a:chOff x="536807" y="1828800"/>
            <a:chExt cx="3844693" cy="4479657"/>
          </a:xfrm>
        </p:grpSpPr>
        <p:pic>
          <p:nvPicPr>
            <p:cNvPr id="3196" name="Picture 15" descr="desc-param-35-nb.jpg"/>
            <p:cNvPicPr>
              <a:picLocks noChangeAspect="1"/>
            </p:cNvPicPr>
            <p:nvPr/>
          </p:nvPicPr>
          <p:blipFill>
            <a:blip r:embed="rId3"/>
            <a:stretch>
              <a:fillRect/>
            </a:stretch>
          </p:blipFill>
          <p:spPr bwMode="auto">
            <a:xfrm>
              <a:off x="1182162" y="2445801"/>
              <a:ext cx="3199338" cy="3846160"/>
            </a:xfrm>
            <a:prstGeom prst="rect">
              <a:avLst/>
            </a:prstGeom>
            <a:noFill/>
            <a:ln w="9525">
              <a:noFill/>
              <a:miter lim="800000"/>
              <a:headEnd/>
              <a:tailEnd/>
            </a:ln>
          </p:spPr>
        </p:pic>
        <p:sp>
          <p:nvSpPr>
            <p:cNvPr id="56" name="TextBox 55"/>
            <p:cNvSpPr txBox="1"/>
            <p:nvPr/>
          </p:nvSpPr>
          <p:spPr bwMode="auto">
            <a:xfrm rot="5400000">
              <a:off x="34840" y="2938829"/>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57" name="TextBox 56"/>
            <p:cNvSpPr txBox="1"/>
            <p:nvPr/>
          </p:nvSpPr>
          <p:spPr bwMode="auto">
            <a:xfrm rot="5400000">
              <a:off x="34840" y="4234229"/>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58" name="TextBox 57"/>
            <p:cNvSpPr txBox="1"/>
            <p:nvPr/>
          </p:nvSpPr>
          <p:spPr bwMode="auto">
            <a:xfrm rot="5400000">
              <a:off x="34840" y="5530264"/>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53" name="TextBox 52"/>
            <p:cNvSpPr txBox="1"/>
            <p:nvPr/>
          </p:nvSpPr>
          <p:spPr bwMode="auto">
            <a:xfrm rot="5400000">
              <a:off x="353477" y="2940368"/>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TQ=2</a:t>
              </a:r>
              <a:endParaRPr lang="en-US" sz="1200" dirty="0"/>
            </a:p>
          </p:txBody>
        </p:sp>
        <p:sp>
          <p:nvSpPr>
            <p:cNvPr id="54" name="TextBox 53"/>
            <p:cNvSpPr txBox="1"/>
            <p:nvPr/>
          </p:nvSpPr>
          <p:spPr bwMode="auto">
            <a:xfrm rot="5400000">
              <a:off x="364807" y="4235132"/>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TQ=4</a:t>
              </a:r>
              <a:endParaRPr lang="en-US" sz="1200" dirty="0"/>
            </a:p>
          </p:txBody>
        </p:sp>
        <p:sp>
          <p:nvSpPr>
            <p:cNvPr id="59" name="TextBox 58"/>
            <p:cNvSpPr txBox="1"/>
            <p:nvPr/>
          </p:nvSpPr>
          <p:spPr bwMode="auto">
            <a:xfrm rot="5400000">
              <a:off x="364807" y="5521939"/>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TQ=8</a:t>
              </a:r>
              <a:endParaRPr lang="en-US" sz="1200" dirty="0"/>
            </a:p>
          </p:txBody>
        </p:sp>
        <p:sp>
          <p:nvSpPr>
            <p:cNvPr id="64" name="TextBox 63"/>
            <p:cNvSpPr txBox="1"/>
            <p:nvPr/>
          </p:nvSpPr>
          <p:spPr bwMode="auto">
            <a:xfrm>
              <a:off x="1189038"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28" name="Rectangle 27"/>
            <p:cNvSpPr/>
            <p:nvPr/>
          </p:nvSpPr>
          <p:spPr bwMode="auto">
            <a:xfrm>
              <a:off x="3762742" y="3742189"/>
              <a:ext cx="182880" cy="1828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1" name="TextBox 140"/>
            <p:cNvSpPr txBox="1"/>
            <p:nvPr/>
          </p:nvSpPr>
          <p:spPr bwMode="auto">
            <a:xfrm>
              <a:off x="2269222"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145" name="TextBox 144"/>
            <p:cNvSpPr txBox="1"/>
            <p:nvPr/>
          </p:nvSpPr>
          <p:spPr bwMode="auto">
            <a:xfrm>
              <a:off x="3336022"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60" name="TextBox 59"/>
            <p:cNvSpPr txBox="1"/>
            <p:nvPr/>
          </p:nvSpPr>
          <p:spPr bwMode="auto">
            <a:xfrm>
              <a:off x="1189038"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H=2</a:t>
              </a:r>
              <a:endParaRPr lang="en-US" sz="1200" dirty="0"/>
            </a:p>
          </p:txBody>
        </p:sp>
        <p:sp>
          <p:nvSpPr>
            <p:cNvPr id="61" name="TextBox 60"/>
            <p:cNvSpPr txBox="1"/>
            <p:nvPr/>
          </p:nvSpPr>
          <p:spPr bwMode="auto">
            <a:xfrm>
              <a:off x="2262371"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H=4</a:t>
              </a:r>
              <a:endParaRPr lang="en-US" sz="1200" dirty="0"/>
            </a:p>
          </p:txBody>
        </p:sp>
        <p:sp>
          <p:nvSpPr>
            <p:cNvPr id="62" name="TextBox 61"/>
            <p:cNvSpPr txBox="1"/>
            <p:nvPr/>
          </p:nvSpPr>
          <p:spPr bwMode="auto">
            <a:xfrm>
              <a:off x="3337560"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H=8</a:t>
              </a:r>
              <a:endParaRPr lang="en-US" sz="1200" dirty="0"/>
            </a:p>
          </p:txBody>
        </p:sp>
        <p:sp>
          <p:nvSpPr>
            <p:cNvPr id="162" name="Rectangle 161"/>
            <p:cNvSpPr/>
            <p:nvPr/>
          </p:nvSpPr>
          <p:spPr bwMode="auto">
            <a:xfrm>
              <a:off x="3762742" y="5464309"/>
              <a:ext cx="182880" cy="182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1" name="Rectangle 180"/>
            <p:cNvSpPr/>
            <p:nvPr/>
          </p:nvSpPr>
          <p:spPr bwMode="auto">
            <a:xfrm>
              <a:off x="2468880" y="374142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 name="Group 38"/>
          <p:cNvGrpSpPr/>
          <p:nvPr/>
        </p:nvGrpSpPr>
        <p:grpSpPr>
          <a:xfrm>
            <a:off x="4343400" y="1828800"/>
            <a:ext cx="3749040" cy="4297680"/>
            <a:chOff x="4732789" y="1828800"/>
            <a:chExt cx="3877811" cy="4479657"/>
          </a:xfrm>
        </p:grpSpPr>
        <p:pic>
          <p:nvPicPr>
            <p:cNvPr id="3168" name="Picture 2" descr="desc-param-36-wb.jpg"/>
            <p:cNvPicPr>
              <a:picLocks/>
            </p:cNvPicPr>
            <p:nvPr/>
          </p:nvPicPr>
          <p:blipFill>
            <a:blip r:embed="rId4"/>
            <a:stretch>
              <a:fillRect/>
            </a:stretch>
          </p:blipFill>
          <p:spPr bwMode="auto">
            <a:xfrm>
              <a:off x="5410200" y="2447538"/>
              <a:ext cx="3200400" cy="3847437"/>
            </a:xfrm>
            <a:prstGeom prst="rect">
              <a:avLst/>
            </a:prstGeom>
            <a:noFill/>
            <a:ln w="9525">
              <a:noFill/>
              <a:miter lim="800000"/>
              <a:headEnd/>
              <a:tailEnd/>
            </a:ln>
          </p:spPr>
        </p:pic>
        <p:sp>
          <p:nvSpPr>
            <p:cNvPr id="146" name="TextBox 145"/>
            <p:cNvSpPr txBox="1"/>
            <p:nvPr/>
          </p:nvSpPr>
          <p:spPr bwMode="auto">
            <a:xfrm rot="5400000">
              <a:off x="4230822" y="2938829"/>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147" name="TextBox 146"/>
            <p:cNvSpPr txBox="1"/>
            <p:nvPr/>
          </p:nvSpPr>
          <p:spPr bwMode="auto">
            <a:xfrm rot="5400000">
              <a:off x="4230822" y="4234229"/>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150" name="TextBox 149"/>
            <p:cNvSpPr txBox="1"/>
            <p:nvPr/>
          </p:nvSpPr>
          <p:spPr bwMode="auto">
            <a:xfrm rot="5400000">
              <a:off x="4230822" y="5530264"/>
              <a:ext cx="1280160" cy="2762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1200" dirty="0"/>
                <a:t>R: 5-&gt;30</a:t>
              </a:r>
            </a:p>
          </p:txBody>
        </p:sp>
        <p:sp>
          <p:nvSpPr>
            <p:cNvPr id="151" name="TextBox 150"/>
            <p:cNvSpPr txBox="1"/>
            <p:nvPr/>
          </p:nvSpPr>
          <p:spPr bwMode="auto">
            <a:xfrm rot="5400000">
              <a:off x="4549459" y="2940368"/>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TQ=2</a:t>
              </a:r>
              <a:endParaRPr lang="en-US" sz="1200" dirty="0"/>
            </a:p>
          </p:txBody>
        </p:sp>
        <p:sp>
          <p:nvSpPr>
            <p:cNvPr id="152" name="TextBox 151"/>
            <p:cNvSpPr txBox="1"/>
            <p:nvPr/>
          </p:nvSpPr>
          <p:spPr bwMode="auto">
            <a:xfrm rot="5400000">
              <a:off x="4560789" y="4235132"/>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TQ=4</a:t>
              </a:r>
              <a:endParaRPr lang="en-US" sz="1200" dirty="0"/>
            </a:p>
          </p:txBody>
        </p:sp>
        <p:sp>
          <p:nvSpPr>
            <p:cNvPr id="153" name="TextBox 152"/>
            <p:cNvSpPr txBox="1"/>
            <p:nvPr/>
          </p:nvSpPr>
          <p:spPr bwMode="auto">
            <a:xfrm rot="5400000">
              <a:off x="4560789" y="5521939"/>
              <a:ext cx="1280160" cy="27622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200" dirty="0" smtClean="0"/>
                <a:t>TQ=8</a:t>
              </a:r>
              <a:endParaRPr lang="en-US" sz="1200" dirty="0"/>
            </a:p>
          </p:txBody>
        </p:sp>
        <p:sp>
          <p:nvSpPr>
            <p:cNvPr id="155" name="TextBox 154"/>
            <p:cNvSpPr txBox="1"/>
            <p:nvPr/>
          </p:nvSpPr>
          <p:spPr bwMode="auto">
            <a:xfrm>
              <a:off x="5385020"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156" name="TextBox 155"/>
            <p:cNvSpPr txBox="1"/>
            <p:nvPr/>
          </p:nvSpPr>
          <p:spPr bwMode="auto">
            <a:xfrm>
              <a:off x="6465204"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158" name="TextBox 157"/>
            <p:cNvSpPr txBox="1"/>
            <p:nvPr/>
          </p:nvSpPr>
          <p:spPr bwMode="auto">
            <a:xfrm>
              <a:off x="7532004" y="1828800"/>
              <a:ext cx="1005840" cy="27781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fontAlgn="auto">
                <a:spcBef>
                  <a:spcPts val="0"/>
                </a:spcBef>
                <a:spcAft>
                  <a:spcPts val="0"/>
                </a:spcAft>
                <a:defRPr/>
              </a:pPr>
              <a:r>
                <a:rPr lang="en-US" sz="1200" dirty="0" smtClean="0"/>
                <a:t>Q:1-&gt;</a:t>
              </a:r>
              <a:r>
                <a:rPr lang="en-US" sz="1200" dirty="0"/>
                <a:t>5</a:t>
              </a:r>
            </a:p>
          </p:txBody>
        </p:sp>
        <p:sp>
          <p:nvSpPr>
            <p:cNvPr id="159" name="TextBox 158"/>
            <p:cNvSpPr txBox="1"/>
            <p:nvPr/>
          </p:nvSpPr>
          <p:spPr bwMode="auto">
            <a:xfrm>
              <a:off x="5385020"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H=2</a:t>
              </a:r>
              <a:endParaRPr lang="en-US" sz="1200" dirty="0"/>
            </a:p>
          </p:txBody>
        </p:sp>
        <p:sp>
          <p:nvSpPr>
            <p:cNvPr id="160" name="TextBox 159"/>
            <p:cNvSpPr txBox="1"/>
            <p:nvPr/>
          </p:nvSpPr>
          <p:spPr bwMode="auto">
            <a:xfrm>
              <a:off x="6458353"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H=4</a:t>
              </a:r>
              <a:endParaRPr lang="en-US" sz="1200" dirty="0"/>
            </a:p>
          </p:txBody>
        </p:sp>
        <p:sp>
          <p:nvSpPr>
            <p:cNvPr id="161" name="TextBox 160"/>
            <p:cNvSpPr txBox="1"/>
            <p:nvPr/>
          </p:nvSpPr>
          <p:spPr bwMode="auto">
            <a:xfrm>
              <a:off x="7533542" y="2133600"/>
              <a:ext cx="1005840" cy="277813"/>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pPr algn="ctr" fontAlgn="auto">
                <a:spcBef>
                  <a:spcPts val="0"/>
                </a:spcBef>
                <a:spcAft>
                  <a:spcPts val="0"/>
                </a:spcAft>
                <a:defRPr/>
              </a:pPr>
              <a:r>
                <a:rPr lang="en-US" sz="1200" dirty="0" smtClean="0"/>
                <a:t>H=8</a:t>
              </a:r>
              <a:endParaRPr lang="en-US" sz="1200" dirty="0"/>
            </a:p>
          </p:txBody>
        </p:sp>
        <p:sp>
          <p:nvSpPr>
            <p:cNvPr id="188" name="Rectangle 187"/>
            <p:cNvSpPr/>
            <p:nvPr/>
          </p:nvSpPr>
          <p:spPr bwMode="auto">
            <a:xfrm>
              <a:off x="6918960" y="396240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9" name="Rectangle 188"/>
            <p:cNvSpPr/>
            <p:nvPr/>
          </p:nvSpPr>
          <p:spPr bwMode="auto">
            <a:xfrm>
              <a:off x="7993380" y="5257800"/>
              <a:ext cx="182880" cy="1828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0" name="Rectangle 189"/>
            <p:cNvSpPr/>
            <p:nvPr/>
          </p:nvSpPr>
          <p:spPr bwMode="auto">
            <a:xfrm>
              <a:off x="7993380" y="5471160"/>
              <a:ext cx="182880" cy="182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 name="Group 41"/>
          <p:cNvGrpSpPr/>
          <p:nvPr/>
        </p:nvGrpSpPr>
        <p:grpSpPr>
          <a:xfrm>
            <a:off x="8153400" y="2346960"/>
            <a:ext cx="649280" cy="3832860"/>
            <a:chOff x="8153400" y="2346960"/>
            <a:chExt cx="649280" cy="3832860"/>
          </a:xfrm>
        </p:grpSpPr>
        <p:pic>
          <p:nvPicPr>
            <p:cNvPr id="37" name="Picture 36" descr="colormap.png"/>
            <p:cNvPicPr>
              <a:picLocks noChangeAspect="1"/>
            </p:cNvPicPr>
            <p:nvPr/>
          </p:nvPicPr>
          <p:blipFill>
            <a:blip r:embed="rId5"/>
            <a:stretch>
              <a:fillRect/>
            </a:stretch>
          </p:blipFill>
          <p:spPr>
            <a:xfrm>
              <a:off x="8153400" y="2392681"/>
              <a:ext cx="304800" cy="3764280"/>
            </a:xfrm>
            <a:prstGeom prst="rect">
              <a:avLst/>
            </a:prstGeom>
          </p:spPr>
        </p:pic>
        <p:sp>
          <p:nvSpPr>
            <p:cNvPr id="40" name="TextBox 39"/>
            <p:cNvSpPr txBox="1"/>
            <p:nvPr/>
          </p:nvSpPr>
          <p:spPr>
            <a:xfrm>
              <a:off x="8374380" y="5872043"/>
              <a:ext cx="276038" cy="307777"/>
            </a:xfrm>
            <a:prstGeom prst="rect">
              <a:avLst/>
            </a:prstGeom>
            <a:noFill/>
          </p:spPr>
          <p:txBody>
            <a:bodyPr wrap="none" rtlCol="0">
              <a:spAutoFit/>
            </a:bodyPr>
            <a:lstStyle/>
            <a:p>
              <a:r>
                <a:rPr lang="en-US" sz="1400" dirty="0" smtClean="0"/>
                <a:t>0</a:t>
              </a:r>
              <a:endParaRPr lang="en-US" sz="1400" dirty="0"/>
            </a:p>
          </p:txBody>
        </p:sp>
        <p:sp>
          <p:nvSpPr>
            <p:cNvPr id="41" name="TextBox 40"/>
            <p:cNvSpPr txBox="1"/>
            <p:nvPr/>
          </p:nvSpPr>
          <p:spPr>
            <a:xfrm>
              <a:off x="8343900" y="2346960"/>
              <a:ext cx="458780" cy="307777"/>
            </a:xfrm>
            <a:prstGeom prst="rect">
              <a:avLst/>
            </a:prstGeom>
            <a:noFill/>
          </p:spPr>
          <p:txBody>
            <a:bodyPr wrap="none" rtlCol="0">
              <a:spAutoFit/>
            </a:bodyPr>
            <a:lstStyle/>
            <a:p>
              <a:r>
                <a:rPr lang="en-US" sz="1400" dirty="0" smtClean="0"/>
                <a:t>100</a:t>
              </a:r>
              <a:endParaRPr lang="en-US" sz="1400"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Motivation</a:t>
            </a:r>
            <a:endParaRPr lang="en-US" dirty="0">
              <a:effectLst>
                <a:outerShdw blurRad="38100" dist="38100" dir="2700000" algn="tl">
                  <a:srgbClr val="000000">
                    <a:alpha val="43137"/>
                  </a:srgbClr>
                </a:outerShdw>
              </a:effectLst>
            </a:endParaRPr>
          </a:p>
        </p:txBody>
      </p:sp>
      <p:sp>
        <p:nvSpPr>
          <p:cNvPr id="12" name="TextBox 11"/>
          <p:cNvSpPr txBox="1"/>
          <p:nvPr/>
        </p:nvSpPr>
        <p:spPr>
          <a:xfrm>
            <a:off x="457200" y="1230313"/>
            <a:ext cx="82296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solidFill>
                  <a:schemeClr val="bg1">
                    <a:lumMod val="75000"/>
                  </a:schemeClr>
                </a:solidFill>
                <a:effectLst>
                  <a:outerShdw blurRad="38100" dist="38100" dir="2700000" algn="tl">
                    <a:srgbClr val="000000">
                      <a:alpha val="43137"/>
                    </a:srgbClr>
                  </a:outerShdw>
                </a:effectLst>
              </a:rPr>
              <a:t>Wide baseline </a:t>
            </a:r>
            <a:r>
              <a:rPr lang="en-US" dirty="0">
                <a:effectLst>
                  <a:outerShdw blurRad="38100" dist="38100" dir="2700000" algn="tl">
                    <a:srgbClr val="000000">
                      <a:alpha val="43137"/>
                    </a:srgbClr>
                  </a:outerShdw>
                </a:effectLst>
              </a:rPr>
              <a:t>: </a:t>
            </a:r>
            <a:r>
              <a:rPr lang="en-US" dirty="0">
                <a:solidFill>
                  <a:schemeClr val="tx1"/>
                </a:solidFill>
                <a:effectLst>
                  <a:outerShdw blurRad="38100" dist="38100" dir="2700000" algn="tl">
                    <a:srgbClr val="000000">
                      <a:alpha val="43137"/>
                    </a:srgbClr>
                  </a:outerShdw>
                </a:effectLst>
              </a:rPr>
              <a:t>SIFT Descriptor*</a:t>
            </a:r>
            <a:r>
              <a:rPr lang="en-US" dirty="0">
                <a:effectLst>
                  <a:outerShdw blurRad="38100" dist="38100" dir="2700000" algn="tl">
                    <a:srgbClr val="000000">
                      <a:alpha val="43137"/>
                    </a:srgbClr>
                  </a:outerShdw>
                </a:effectLst>
              </a:rPr>
              <a:t>+ Graph Cuts</a:t>
            </a:r>
          </a:p>
        </p:txBody>
      </p:sp>
      <p:grpSp>
        <p:nvGrpSpPr>
          <p:cNvPr id="19460" name="Group 15"/>
          <p:cNvGrpSpPr>
            <a:grpSpLocks/>
          </p:cNvGrpSpPr>
          <p:nvPr/>
        </p:nvGrpSpPr>
        <p:grpSpPr bwMode="auto">
          <a:xfrm>
            <a:off x="968375" y="1736725"/>
            <a:ext cx="7207250" cy="4816475"/>
            <a:chOff x="716280" y="1737360"/>
            <a:chExt cx="7208520" cy="4815840"/>
          </a:xfrm>
        </p:grpSpPr>
        <p:pic>
          <p:nvPicPr>
            <p:cNvPr id="19468" name="Picture 7" descr="frame4.png"/>
            <p:cNvPicPr>
              <a:picLocks noChangeAspect="1"/>
            </p:cNvPicPr>
            <p:nvPr/>
          </p:nvPicPr>
          <p:blipFill>
            <a:blip r:embed="rId3"/>
            <a:srcRect/>
            <a:stretch>
              <a:fillRect/>
            </a:stretch>
          </p:blipFill>
          <p:spPr bwMode="auto">
            <a:xfrm>
              <a:off x="4358640" y="1737360"/>
              <a:ext cx="3566160" cy="2377440"/>
            </a:xfrm>
            <a:prstGeom prst="rect">
              <a:avLst/>
            </a:prstGeom>
            <a:noFill/>
            <a:ln w="9525">
              <a:noFill/>
              <a:miter lim="800000"/>
              <a:headEnd/>
              <a:tailEnd/>
            </a:ln>
          </p:spPr>
        </p:pic>
        <p:pic>
          <p:nvPicPr>
            <p:cNvPr id="19469" name="Picture 9" descr="frame3.png"/>
            <p:cNvPicPr>
              <a:picLocks noChangeAspect="1"/>
            </p:cNvPicPr>
            <p:nvPr/>
          </p:nvPicPr>
          <p:blipFill>
            <a:blip r:embed="rId4"/>
            <a:srcRect/>
            <a:stretch>
              <a:fillRect/>
            </a:stretch>
          </p:blipFill>
          <p:spPr bwMode="auto">
            <a:xfrm>
              <a:off x="716280" y="1737360"/>
              <a:ext cx="3566160" cy="2377440"/>
            </a:xfrm>
            <a:prstGeom prst="rect">
              <a:avLst/>
            </a:prstGeom>
            <a:noFill/>
            <a:ln w="9525">
              <a:noFill/>
              <a:miter lim="800000"/>
              <a:headEnd/>
              <a:tailEnd/>
            </a:ln>
          </p:spPr>
        </p:pic>
        <p:pic>
          <p:nvPicPr>
            <p:cNvPr id="19470" name="Picture 10" descr="35-gt.jpg"/>
            <p:cNvPicPr>
              <a:picLocks noChangeAspect="1"/>
            </p:cNvPicPr>
            <p:nvPr/>
          </p:nvPicPr>
          <p:blipFill>
            <a:blip r:embed="rId5"/>
            <a:srcRect/>
            <a:stretch>
              <a:fillRect/>
            </a:stretch>
          </p:blipFill>
          <p:spPr bwMode="auto">
            <a:xfrm>
              <a:off x="716280" y="4175760"/>
              <a:ext cx="3566160" cy="2377440"/>
            </a:xfrm>
            <a:prstGeom prst="rect">
              <a:avLst/>
            </a:prstGeom>
            <a:noFill/>
            <a:ln w="9525">
              <a:noFill/>
              <a:miter lim="800000"/>
              <a:headEnd/>
              <a:tailEnd/>
            </a:ln>
          </p:spPr>
        </p:pic>
        <p:pic>
          <p:nvPicPr>
            <p:cNvPr id="19471" name="Picture 12" descr="34-pix-d.png"/>
            <p:cNvPicPr>
              <a:picLocks noChangeAspect="1"/>
            </p:cNvPicPr>
            <p:nvPr/>
          </p:nvPicPr>
          <p:blipFill>
            <a:blip r:embed="rId6"/>
            <a:srcRect/>
            <a:stretch>
              <a:fillRect/>
            </a:stretch>
          </p:blipFill>
          <p:spPr bwMode="auto">
            <a:xfrm>
              <a:off x="4358640" y="4175760"/>
              <a:ext cx="3566160" cy="2377440"/>
            </a:xfrm>
            <a:prstGeom prst="rect">
              <a:avLst/>
            </a:prstGeom>
            <a:noFill/>
            <a:ln w="9525">
              <a:noFill/>
              <a:miter lim="800000"/>
              <a:headEnd/>
              <a:tailEnd/>
            </a:ln>
          </p:spPr>
        </p:pic>
      </p:grpSp>
      <p:sp>
        <p:nvSpPr>
          <p:cNvPr id="19461" name="TextBox 17"/>
          <p:cNvSpPr txBox="1">
            <a:spLocks noChangeArrowheads="1"/>
          </p:cNvSpPr>
          <p:nvPr/>
        </p:nvSpPr>
        <p:spPr bwMode="auto">
          <a:xfrm>
            <a:off x="3505200" y="4114800"/>
            <a:ext cx="10668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groundtruth</a:t>
            </a:r>
          </a:p>
        </p:txBody>
      </p:sp>
      <p:sp>
        <p:nvSpPr>
          <p:cNvPr id="19462" name="TextBox 13"/>
          <p:cNvSpPr txBox="1">
            <a:spLocks noChangeArrowheads="1"/>
          </p:cNvSpPr>
          <p:nvPr/>
        </p:nvSpPr>
        <p:spPr bwMode="auto">
          <a:xfrm>
            <a:off x="7010400" y="4114800"/>
            <a:ext cx="1219200" cy="276225"/>
          </a:xfrm>
          <a:prstGeom prst="rect">
            <a:avLst/>
          </a:prstGeom>
          <a:solidFill>
            <a:schemeClr val="bg1"/>
          </a:solidFill>
          <a:ln w="9525">
            <a:noFill/>
            <a:miter lim="800000"/>
            <a:headEnd/>
            <a:tailEnd/>
          </a:ln>
        </p:spPr>
        <p:txBody>
          <a:bodyPr>
            <a:spAutoFit/>
          </a:bodyPr>
          <a:lstStyle/>
          <a:p>
            <a:pPr algn="r"/>
            <a:r>
              <a:rPr lang="en-US" sz="1200">
                <a:solidFill>
                  <a:srgbClr val="FF0000"/>
                </a:solidFill>
                <a:latin typeface="Book Antiqua" pitchFamily="18" charset="0"/>
              </a:rPr>
              <a:t>SIFT</a:t>
            </a:r>
          </a:p>
        </p:txBody>
      </p:sp>
      <p:grpSp>
        <p:nvGrpSpPr>
          <p:cNvPr id="4" name="Group 21"/>
          <p:cNvGrpSpPr/>
          <p:nvPr/>
        </p:nvGrpSpPr>
        <p:grpSpPr>
          <a:xfrm>
            <a:off x="5334000" y="4572000"/>
            <a:ext cx="2362200" cy="1752600"/>
            <a:chOff x="5334000" y="4572000"/>
            <a:chExt cx="2362200" cy="1752600"/>
          </a:xfrm>
          <a:solidFill>
            <a:schemeClr val="accent1">
              <a:alpha val="50000"/>
            </a:schemeClr>
          </a:solidFill>
        </p:grpSpPr>
        <p:sp>
          <p:nvSpPr>
            <p:cNvPr id="17" name="Oval 16"/>
            <p:cNvSpPr/>
            <p:nvPr/>
          </p:nvSpPr>
          <p:spPr>
            <a:xfrm>
              <a:off x="6781800" y="5029200"/>
              <a:ext cx="457200" cy="1295400"/>
            </a:xfrm>
            <a:prstGeom prst="ellipse">
              <a:avLst/>
            </a:prstGeom>
            <a:grpFill/>
            <a:ln w="31750">
              <a:solidFill>
                <a:schemeClr val="tx2">
                  <a:lumMod val="60000"/>
                  <a:lumOff val="4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9" name="Oval 18"/>
            <p:cNvSpPr/>
            <p:nvPr/>
          </p:nvSpPr>
          <p:spPr>
            <a:xfrm>
              <a:off x="5334000" y="5867400"/>
              <a:ext cx="533400" cy="457200"/>
            </a:xfrm>
            <a:prstGeom prst="ellipse">
              <a:avLst/>
            </a:prstGeom>
            <a:grpFill/>
            <a:ln w="31750">
              <a:solidFill>
                <a:schemeClr val="tx2">
                  <a:lumMod val="60000"/>
                  <a:lumOff val="4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21" name="Oval 20"/>
            <p:cNvSpPr/>
            <p:nvPr/>
          </p:nvSpPr>
          <p:spPr>
            <a:xfrm>
              <a:off x="7162800" y="4572000"/>
              <a:ext cx="533400" cy="457200"/>
            </a:xfrm>
            <a:prstGeom prst="ellipse">
              <a:avLst/>
            </a:prstGeom>
            <a:grpFill/>
            <a:ln w="31750">
              <a:solidFill>
                <a:schemeClr val="tx2">
                  <a:lumMod val="60000"/>
                  <a:lumOff val="4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grpSp>
      <p:sp>
        <p:nvSpPr>
          <p:cNvPr id="23" name="TextBox 22"/>
          <p:cNvSpPr txBox="1"/>
          <p:nvPr/>
        </p:nvSpPr>
        <p:spPr>
          <a:xfrm>
            <a:off x="5334000" y="358775"/>
            <a:ext cx="3276600" cy="7080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4000" dirty="0"/>
              <a:t>250 Seconds</a:t>
            </a:r>
          </a:p>
        </p:txBody>
      </p:sp>
      <p:sp>
        <p:nvSpPr>
          <p:cNvPr id="19465" name="TextBox 26"/>
          <p:cNvSpPr txBox="1">
            <a:spLocks noChangeArrowheads="1"/>
          </p:cNvSpPr>
          <p:nvPr/>
        </p:nvSpPr>
        <p:spPr bwMode="auto">
          <a:xfrm>
            <a:off x="1981200" y="6553200"/>
            <a:ext cx="5181600" cy="276225"/>
          </a:xfrm>
          <a:prstGeom prst="rect">
            <a:avLst/>
          </a:prstGeom>
          <a:noFill/>
          <a:ln w="9525">
            <a:noFill/>
            <a:miter lim="800000"/>
            <a:headEnd/>
            <a:tailEnd/>
          </a:ln>
        </p:spPr>
        <p:txBody>
          <a:bodyPr>
            <a:spAutoFit/>
          </a:bodyPr>
          <a:lstStyle/>
          <a:p>
            <a:pPr algn="ctr"/>
            <a:r>
              <a:rPr lang="en-US" sz="1200">
                <a:latin typeface="Calibri" pitchFamily="34" charset="0"/>
              </a:rPr>
              <a:t>* D. Lowe. </a:t>
            </a:r>
            <a:r>
              <a:rPr lang="en-US" sz="1200" i="1">
                <a:latin typeface="Calibri" pitchFamily="34" charset="0"/>
              </a:rPr>
              <a:t>Distinctive Image Features from Scale-Invariant Keypoints</a:t>
            </a:r>
            <a:r>
              <a:rPr lang="en-US" sz="1200">
                <a:latin typeface="Calibri" pitchFamily="34" charset="0"/>
              </a:rPr>
              <a:t>. IJCV’04</a:t>
            </a:r>
          </a:p>
        </p:txBody>
      </p:sp>
      <p:sp>
        <p:nvSpPr>
          <p:cNvPr id="19466" name="TextBox 28"/>
          <p:cNvSpPr txBox="1">
            <a:spLocks noChangeArrowheads="1"/>
          </p:cNvSpPr>
          <p:nvPr/>
        </p:nvSpPr>
        <p:spPr bwMode="auto">
          <a:xfrm>
            <a:off x="354330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19467" name="TextBox 29"/>
          <p:cNvSpPr txBox="1">
            <a:spLocks noChangeArrowheads="1"/>
          </p:cNvSpPr>
          <p:nvPr/>
        </p:nvSpPr>
        <p:spPr bwMode="auto">
          <a:xfrm>
            <a:off x="718185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Motivation</a:t>
            </a:r>
            <a:endParaRPr lang="en-US" dirty="0">
              <a:effectLst>
                <a:outerShdw blurRad="38100" dist="38100" dir="2700000" algn="tl">
                  <a:srgbClr val="000000">
                    <a:alpha val="43137"/>
                  </a:srgbClr>
                </a:outerShdw>
              </a:effectLst>
            </a:endParaRPr>
          </a:p>
        </p:txBody>
      </p:sp>
      <p:sp>
        <p:nvSpPr>
          <p:cNvPr id="12" name="TextBox 11"/>
          <p:cNvSpPr txBox="1"/>
          <p:nvPr/>
        </p:nvSpPr>
        <p:spPr>
          <a:xfrm>
            <a:off x="457200" y="1230313"/>
            <a:ext cx="82296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dirty="0">
                <a:solidFill>
                  <a:schemeClr val="bg1">
                    <a:lumMod val="75000"/>
                  </a:schemeClr>
                </a:solidFill>
                <a:effectLst>
                  <a:outerShdw blurRad="38100" dist="38100" dir="2700000" algn="tl">
                    <a:srgbClr val="000000">
                      <a:alpha val="43137"/>
                    </a:srgbClr>
                  </a:outerShdw>
                </a:effectLst>
              </a:rPr>
              <a:t>Wide baseline </a:t>
            </a:r>
            <a:r>
              <a:rPr lang="en-US" dirty="0">
                <a:effectLst>
                  <a:outerShdw blurRad="38100" dist="38100" dir="2700000" algn="tl">
                    <a:srgbClr val="000000">
                      <a:alpha val="43137"/>
                    </a:srgbClr>
                  </a:outerShdw>
                </a:effectLst>
              </a:rPr>
              <a:t>: </a:t>
            </a:r>
            <a:r>
              <a:rPr lang="en-US" dirty="0">
                <a:solidFill>
                  <a:schemeClr val="tx1"/>
                </a:solidFill>
                <a:effectLst>
                  <a:outerShdw blurRad="38100" dist="38100" dir="2700000" algn="tl">
                    <a:srgbClr val="000000">
                      <a:alpha val="43137"/>
                    </a:srgbClr>
                  </a:outerShdw>
                </a:effectLst>
              </a:rPr>
              <a:t>DAISY Descriptor</a:t>
            </a:r>
            <a:r>
              <a:rPr lang="en-US" dirty="0">
                <a:effectLst>
                  <a:outerShdw blurRad="38100" dist="38100" dir="2700000" algn="tl">
                    <a:srgbClr val="000000">
                      <a:alpha val="43137"/>
                    </a:srgbClr>
                  </a:outerShdw>
                </a:effectLst>
              </a:rPr>
              <a:t>+ Graph Cuts</a:t>
            </a:r>
          </a:p>
        </p:txBody>
      </p:sp>
      <p:grpSp>
        <p:nvGrpSpPr>
          <p:cNvPr id="20484" name="Group 15"/>
          <p:cNvGrpSpPr>
            <a:grpSpLocks/>
          </p:cNvGrpSpPr>
          <p:nvPr/>
        </p:nvGrpSpPr>
        <p:grpSpPr bwMode="auto">
          <a:xfrm>
            <a:off x="968375" y="1736725"/>
            <a:ext cx="7207250" cy="4816475"/>
            <a:chOff x="716280" y="1737360"/>
            <a:chExt cx="7208520" cy="4815840"/>
          </a:xfrm>
        </p:grpSpPr>
        <p:pic>
          <p:nvPicPr>
            <p:cNvPr id="20490" name="Picture 7" descr="frame4.png"/>
            <p:cNvPicPr>
              <a:picLocks noChangeAspect="1"/>
            </p:cNvPicPr>
            <p:nvPr/>
          </p:nvPicPr>
          <p:blipFill>
            <a:blip r:embed="rId3"/>
            <a:srcRect/>
            <a:stretch>
              <a:fillRect/>
            </a:stretch>
          </p:blipFill>
          <p:spPr bwMode="auto">
            <a:xfrm>
              <a:off x="4358640" y="1737360"/>
              <a:ext cx="3566160" cy="2377440"/>
            </a:xfrm>
            <a:prstGeom prst="rect">
              <a:avLst/>
            </a:prstGeom>
            <a:noFill/>
            <a:ln w="9525">
              <a:noFill/>
              <a:miter lim="800000"/>
              <a:headEnd/>
              <a:tailEnd/>
            </a:ln>
          </p:spPr>
        </p:pic>
        <p:pic>
          <p:nvPicPr>
            <p:cNvPr id="20491" name="Picture 9" descr="frame3.png"/>
            <p:cNvPicPr>
              <a:picLocks noChangeAspect="1"/>
            </p:cNvPicPr>
            <p:nvPr/>
          </p:nvPicPr>
          <p:blipFill>
            <a:blip r:embed="rId4"/>
            <a:srcRect/>
            <a:stretch>
              <a:fillRect/>
            </a:stretch>
          </p:blipFill>
          <p:spPr bwMode="auto">
            <a:xfrm>
              <a:off x="716280" y="1737360"/>
              <a:ext cx="3566160" cy="2377440"/>
            </a:xfrm>
            <a:prstGeom prst="rect">
              <a:avLst/>
            </a:prstGeom>
            <a:noFill/>
            <a:ln w="9525">
              <a:noFill/>
              <a:miter lim="800000"/>
              <a:headEnd/>
              <a:tailEnd/>
            </a:ln>
          </p:spPr>
        </p:pic>
        <p:pic>
          <p:nvPicPr>
            <p:cNvPr id="20492" name="Picture 10" descr="35-gt.jpg"/>
            <p:cNvPicPr>
              <a:picLocks noChangeAspect="1"/>
            </p:cNvPicPr>
            <p:nvPr/>
          </p:nvPicPr>
          <p:blipFill>
            <a:blip r:embed="rId5"/>
            <a:srcRect/>
            <a:stretch>
              <a:fillRect/>
            </a:stretch>
          </p:blipFill>
          <p:spPr bwMode="auto">
            <a:xfrm>
              <a:off x="716280" y="4175760"/>
              <a:ext cx="3566160" cy="2377440"/>
            </a:xfrm>
            <a:prstGeom prst="rect">
              <a:avLst/>
            </a:prstGeom>
            <a:noFill/>
            <a:ln w="9525">
              <a:noFill/>
              <a:miter lim="800000"/>
              <a:headEnd/>
              <a:tailEnd/>
            </a:ln>
          </p:spPr>
        </p:pic>
        <p:pic>
          <p:nvPicPr>
            <p:cNvPr id="20493" name="Picture 12" descr="34-pix-d.png"/>
            <p:cNvPicPr>
              <a:picLocks noChangeAspect="1"/>
            </p:cNvPicPr>
            <p:nvPr/>
          </p:nvPicPr>
          <p:blipFill>
            <a:blip r:embed="rId6"/>
            <a:srcRect/>
            <a:stretch>
              <a:fillRect/>
            </a:stretch>
          </p:blipFill>
          <p:spPr bwMode="auto">
            <a:xfrm>
              <a:off x="4358640" y="4175760"/>
              <a:ext cx="3566160" cy="2377440"/>
            </a:xfrm>
            <a:prstGeom prst="rect">
              <a:avLst/>
            </a:prstGeom>
            <a:noFill/>
            <a:ln w="9525">
              <a:noFill/>
              <a:miter lim="800000"/>
              <a:headEnd/>
              <a:tailEnd/>
            </a:ln>
          </p:spPr>
        </p:pic>
      </p:grpSp>
      <p:sp>
        <p:nvSpPr>
          <p:cNvPr id="20485" name="TextBox 17"/>
          <p:cNvSpPr txBox="1">
            <a:spLocks noChangeArrowheads="1"/>
          </p:cNvSpPr>
          <p:nvPr/>
        </p:nvSpPr>
        <p:spPr bwMode="auto">
          <a:xfrm>
            <a:off x="3505200" y="4114800"/>
            <a:ext cx="10668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groundtruth</a:t>
            </a:r>
          </a:p>
        </p:txBody>
      </p:sp>
      <p:sp>
        <p:nvSpPr>
          <p:cNvPr id="20486" name="TextBox 13"/>
          <p:cNvSpPr txBox="1">
            <a:spLocks noChangeArrowheads="1"/>
          </p:cNvSpPr>
          <p:nvPr/>
        </p:nvSpPr>
        <p:spPr bwMode="auto">
          <a:xfrm>
            <a:off x="7010400" y="4114800"/>
            <a:ext cx="1219200" cy="276225"/>
          </a:xfrm>
          <a:prstGeom prst="rect">
            <a:avLst/>
          </a:prstGeom>
          <a:solidFill>
            <a:schemeClr val="bg1"/>
          </a:solidFill>
          <a:ln w="9525">
            <a:noFill/>
            <a:miter lim="800000"/>
            <a:headEnd/>
            <a:tailEnd/>
          </a:ln>
        </p:spPr>
        <p:txBody>
          <a:bodyPr>
            <a:spAutoFit/>
          </a:bodyPr>
          <a:lstStyle/>
          <a:p>
            <a:pPr algn="r"/>
            <a:r>
              <a:rPr lang="en-US" sz="1200">
                <a:solidFill>
                  <a:srgbClr val="FF0000"/>
                </a:solidFill>
                <a:latin typeface="Book Antiqua" pitchFamily="18" charset="0"/>
              </a:rPr>
              <a:t>DAISY</a:t>
            </a:r>
            <a:r>
              <a:rPr lang="en-US" sz="1200">
                <a:latin typeface="Book Antiqua" pitchFamily="18" charset="0"/>
              </a:rPr>
              <a:t> </a:t>
            </a:r>
          </a:p>
        </p:txBody>
      </p:sp>
      <p:sp>
        <p:nvSpPr>
          <p:cNvPr id="20" name="TextBox 19"/>
          <p:cNvSpPr txBox="1"/>
          <p:nvPr/>
        </p:nvSpPr>
        <p:spPr>
          <a:xfrm>
            <a:off x="5334000" y="358775"/>
            <a:ext cx="3276600" cy="708025"/>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sz="4000" dirty="0"/>
              <a:t>5 Seconds</a:t>
            </a:r>
          </a:p>
        </p:txBody>
      </p:sp>
      <p:sp>
        <p:nvSpPr>
          <p:cNvPr id="20488" name="TextBox 16"/>
          <p:cNvSpPr txBox="1">
            <a:spLocks noChangeArrowheads="1"/>
          </p:cNvSpPr>
          <p:nvPr/>
        </p:nvSpPr>
        <p:spPr bwMode="auto">
          <a:xfrm>
            <a:off x="718185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
        <p:nvSpPr>
          <p:cNvPr id="20489" name="TextBox 18"/>
          <p:cNvSpPr txBox="1">
            <a:spLocks noChangeArrowheads="1"/>
          </p:cNvSpPr>
          <p:nvPr/>
        </p:nvSpPr>
        <p:spPr bwMode="auto">
          <a:xfrm>
            <a:off x="3543300" y="1676400"/>
            <a:ext cx="990600" cy="276225"/>
          </a:xfrm>
          <a:prstGeom prst="rect">
            <a:avLst/>
          </a:prstGeom>
          <a:solidFill>
            <a:schemeClr val="bg1"/>
          </a:solidFill>
          <a:ln w="9525">
            <a:noFill/>
            <a:miter lim="800000"/>
            <a:headEnd/>
            <a:tailEnd/>
          </a:ln>
        </p:spPr>
        <p:txBody>
          <a:bodyPr>
            <a:spAutoFit/>
          </a:bodyPr>
          <a:lstStyle/>
          <a:p>
            <a:pPr algn="r"/>
            <a:r>
              <a:rPr lang="en-US" sz="1200">
                <a:latin typeface="Book Antiqua" pitchFamily="18" charset="0"/>
              </a:rPr>
              <a:t>input frame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Motivation</a:t>
            </a:r>
            <a:endParaRPr lang="en-US" dirty="0"/>
          </a:p>
        </p:txBody>
      </p:sp>
      <p:sp>
        <p:nvSpPr>
          <p:cNvPr id="8" name="TextBox 7"/>
          <p:cNvSpPr txBox="1"/>
          <p:nvPr/>
        </p:nvSpPr>
        <p:spPr>
          <a:xfrm>
            <a:off x="457200" y="1371600"/>
            <a:ext cx="8229600" cy="461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fontAlgn="auto">
              <a:spcBef>
                <a:spcPts val="0"/>
              </a:spcBef>
              <a:spcAft>
                <a:spcPts val="0"/>
              </a:spcAft>
              <a:defRPr/>
            </a:pPr>
            <a:r>
              <a:rPr lang="en-US" sz="2400" dirty="0"/>
              <a:t>Histogram Based Descriptors:  SIFT, GLOH, SURF…</a:t>
            </a:r>
          </a:p>
        </p:txBody>
      </p:sp>
      <p:sp>
        <p:nvSpPr>
          <p:cNvPr id="9" name="TextBox 8"/>
          <p:cNvSpPr txBox="1"/>
          <p:nvPr/>
        </p:nvSpPr>
        <p:spPr>
          <a:xfrm>
            <a:off x="457200" y="1905000"/>
            <a:ext cx="8229600" cy="1200150"/>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fontAlgn="auto">
              <a:spcBef>
                <a:spcPts val="0"/>
              </a:spcBef>
              <a:spcAft>
                <a:spcPts val="0"/>
              </a:spcAft>
              <a:buFontTx/>
              <a:buChar char="-"/>
              <a:defRPr/>
            </a:pPr>
            <a:r>
              <a:rPr lang="en-US" sz="2400" dirty="0"/>
              <a:t>Perspective robustness</a:t>
            </a:r>
          </a:p>
          <a:p>
            <a:pPr fontAlgn="auto">
              <a:spcBef>
                <a:spcPts val="0"/>
              </a:spcBef>
              <a:spcAft>
                <a:spcPts val="0"/>
              </a:spcAft>
              <a:buFontTx/>
              <a:buChar char="-"/>
              <a:defRPr/>
            </a:pPr>
            <a:r>
              <a:rPr lang="en-US" sz="2400" dirty="0"/>
              <a:t>Proven good performance</a:t>
            </a:r>
          </a:p>
          <a:p>
            <a:pPr fontAlgn="auto">
              <a:spcBef>
                <a:spcPts val="0"/>
              </a:spcBef>
              <a:spcAft>
                <a:spcPts val="0"/>
              </a:spcAft>
              <a:buFontTx/>
              <a:buChar char="-"/>
              <a:defRPr/>
            </a:pPr>
            <a:r>
              <a:rPr lang="en-US" sz="2400" dirty="0"/>
              <a:t>Robustness to many image transformations</a:t>
            </a:r>
          </a:p>
        </p:txBody>
      </p:sp>
      <p:sp>
        <p:nvSpPr>
          <p:cNvPr id="12" name="TextBox 11"/>
          <p:cNvSpPr txBox="1"/>
          <p:nvPr/>
        </p:nvSpPr>
        <p:spPr>
          <a:xfrm>
            <a:off x="457200" y="3429000"/>
            <a:ext cx="8229600" cy="4619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fontAlgn="auto">
              <a:spcBef>
                <a:spcPts val="0"/>
              </a:spcBef>
              <a:spcAft>
                <a:spcPts val="0"/>
              </a:spcAft>
              <a:defRPr/>
            </a:pPr>
            <a:r>
              <a:rPr lang="en-US" sz="2400" dirty="0"/>
              <a:t>Cons</a:t>
            </a:r>
          </a:p>
        </p:txBody>
      </p:sp>
      <p:sp>
        <p:nvSpPr>
          <p:cNvPr id="14" name="TextBox 13"/>
          <p:cNvSpPr txBox="1"/>
          <p:nvPr/>
        </p:nvSpPr>
        <p:spPr>
          <a:xfrm>
            <a:off x="457200" y="3962400"/>
            <a:ext cx="8229600" cy="830263"/>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buFontTx/>
              <a:buChar char="-"/>
              <a:defRPr/>
            </a:pPr>
            <a:r>
              <a:rPr lang="en-US" sz="2400" dirty="0"/>
              <a:t> No efficient implementation exists for dense computation</a:t>
            </a:r>
          </a:p>
          <a:p>
            <a:pPr fontAlgn="auto">
              <a:spcBef>
                <a:spcPts val="0"/>
              </a:spcBef>
              <a:spcAft>
                <a:spcPts val="0"/>
              </a:spcAft>
              <a:defRPr/>
            </a:pPr>
            <a:r>
              <a:rPr lang="en-US" sz="2400" dirty="0"/>
              <a:t>- Do not consider occlusions</a:t>
            </a:r>
          </a:p>
        </p:txBody>
      </p:sp>
      <p:sp>
        <p:nvSpPr>
          <p:cNvPr id="7" name="Text Box 8"/>
          <p:cNvSpPr txBox="1">
            <a:spLocks noChangeArrowheads="1"/>
          </p:cNvSpPr>
          <p:nvPr/>
        </p:nvSpPr>
        <p:spPr bwMode="auto">
          <a:xfrm>
            <a:off x="457200" y="5105400"/>
            <a:ext cx="8229600" cy="1373188"/>
          </a:xfrm>
          <a:prstGeom prst="rect">
            <a:avLst/>
          </a:prstGeom>
          <a:noFill/>
          <a:ln w="9525">
            <a:noFill/>
            <a:miter lim="800000"/>
            <a:headEnd/>
            <a:tailEnd/>
          </a:ln>
        </p:spPr>
        <p:txBody>
          <a:bodyPr>
            <a:spAutoFit/>
          </a:bodyPr>
          <a:lstStyle/>
          <a:p>
            <a:pPr algn="just">
              <a:spcBef>
                <a:spcPct val="50000"/>
              </a:spcBef>
              <a:buFont typeface="Wingdings" pitchFamily="124" charset="2"/>
              <a:buChar char="à"/>
            </a:pPr>
            <a:r>
              <a:rPr lang="en-US" sz="2800" dirty="0">
                <a:latin typeface="Calibri" pitchFamily="34" charset="0"/>
              </a:rPr>
              <a:t>Design a descriptor that is as robust as SIFT or GLOH but can be computed much more effectively and handle occlusions.</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562600" y="3487738"/>
            <a:ext cx="2103438" cy="137160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a:xfrm>
            <a:off x="1096963" y="3862388"/>
            <a:ext cx="2103437" cy="137160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46" name="Straight Connector 45"/>
          <p:cNvCxnSpPr/>
          <p:nvPr/>
        </p:nvCxnSpPr>
        <p:spPr>
          <a:xfrm>
            <a:off x="1447800" y="4114800"/>
            <a:ext cx="1524000" cy="914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584200" y="1314450"/>
            <a:ext cx="2590800" cy="2286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p>
            <a:pPr fontAlgn="auto">
              <a:spcAft>
                <a:spcPts val="0"/>
              </a:spcAft>
              <a:defRPr/>
            </a:pPr>
            <a:r>
              <a:rPr lang="en-US" dirty="0" smtClean="0"/>
              <a:t>Problem Definition</a:t>
            </a:r>
            <a:endParaRPr lang="en-US" dirty="0"/>
          </a:p>
        </p:txBody>
      </p:sp>
      <p:cxnSp>
        <p:nvCxnSpPr>
          <p:cNvPr id="67" name="Straight Connector 66"/>
          <p:cNvCxnSpPr/>
          <p:nvPr/>
        </p:nvCxnSpPr>
        <p:spPr>
          <a:xfrm rot="5400000" flipH="1" flipV="1">
            <a:off x="1143000" y="2438400"/>
            <a:ext cx="3505200" cy="304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191000" y="2438400"/>
            <a:ext cx="3505200" cy="304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 name="Group 60"/>
          <p:cNvGrpSpPr>
            <a:grpSpLocks/>
          </p:cNvGrpSpPr>
          <p:nvPr/>
        </p:nvGrpSpPr>
        <p:grpSpPr bwMode="auto">
          <a:xfrm rot="-2170251">
            <a:off x="6038850" y="3948113"/>
            <a:ext cx="371475" cy="655637"/>
            <a:chOff x="1752600" y="2134394"/>
            <a:chExt cx="457200" cy="837406"/>
          </a:xfrm>
        </p:grpSpPr>
        <p:sp>
          <p:nvSpPr>
            <p:cNvPr id="62" name="Rectangle 61"/>
            <p:cNvSpPr/>
            <p:nvPr/>
          </p:nvSpPr>
          <p:spPr>
            <a:xfrm>
              <a:off x="1752864" y="2513569"/>
              <a:ext cx="457200" cy="456215"/>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3" name="Straight Arrow Connector 62"/>
            <p:cNvCxnSpPr/>
            <p:nvPr/>
          </p:nvCxnSpPr>
          <p:spPr>
            <a:xfrm rot="5400000" flipH="1" flipV="1">
              <a:off x="1677052" y="2436298"/>
              <a:ext cx="60828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a:xfrm flipV="1">
            <a:off x="5943600" y="3810000"/>
            <a:ext cx="1219200" cy="838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270625" y="4359275"/>
            <a:ext cx="84138" cy="80963"/>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TextBox 70"/>
          <p:cNvSpPr txBox="1"/>
          <p:nvPr/>
        </p:nvSpPr>
        <p:spPr>
          <a:xfrm>
            <a:off x="6861175" y="4262438"/>
            <a:ext cx="742950" cy="461962"/>
          </a:xfrm>
          <a:prstGeom prst="rect">
            <a:avLst/>
          </a:prstGeom>
          <a:solidFill>
            <a:schemeClr val="accent5">
              <a:alpha val="38000"/>
            </a:schemeClr>
          </a:solidFill>
          <a:ln>
            <a:noFill/>
          </a:ln>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100" dirty="0" err="1">
                <a:effectLst>
                  <a:outerShdw blurRad="38100" dist="38100" dir="2700000" algn="tl">
                    <a:srgbClr val="000000">
                      <a:alpha val="43137"/>
                    </a:srgbClr>
                  </a:outerShdw>
                </a:effectLst>
              </a:rPr>
              <a:t>epipolar</a:t>
            </a:r>
            <a:r>
              <a:rPr lang="en-US" sz="1200" dirty="0">
                <a:effectLst>
                  <a:outerShdw blurRad="38100" dist="38100" dir="2700000" algn="tl">
                    <a:srgbClr val="000000">
                      <a:alpha val="43137"/>
                    </a:srgbClr>
                  </a:outerShdw>
                </a:effectLst>
              </a:rPr>
              <a:t> line</a:t>
            </a:r>
          </a:p>
        </p:txBody>
      </p:sp>
      <p:grpSp>
        <p:nvGrpSpPr>
          <p:cNvPr id="4" name="Group 59"/>
          <p:cNvGrpSpPr>
            <a:grpSpLocks/>
          </p:cNvGrpSpPr>
          <p:nvPr/>
        </p:nvGrpSpPr>
        <p:grpSpPr bwMode="auto">
          <a:xfrm rot="2008738">
            <a:off x="2209800" y="4171950"/>
            <a:ext cx="371475" cy="655638"/>
            <a:chOff x="1752600" y="2134394"/>
            <a:chExt cx="457200" cy="837406"/>
          </a:xfrm>
        </p:grpSpPr>
        <p:sp>
          <p:nvSpPr>
            <p:cNvPr id="54" name="Rectangle 53"/>
            <p:cNvSpPr/>
            <p:nvPr/>
          </p:nvSpPr>
          <p:spPr>
            <a:xfrm>
              <a:off x="1751925" y="2515066"/>
              <a:ext cx="457200" cy="456214"/>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Arrow Connector 55"/>
            <p:cNvCxnSpPr/>
            <p:nvPr/>
          </p:nvCxnSpPr>
          <p:spPr>
            <a:xfrm rot="5400000" flipH="1" flipV="1">
              <a:off x="1676382" y="2438091"/>
              <a:ext cx="60828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72" name="TextBox 71"/>
          <p:cNvSpPr txBox="1"/>
          <p:nvPr/>
        </p:nvSpPr>
        <p:spPr>
          <a:xfrm>
            <a:off x="1158875" y="4514850"/>
            <a:ext cx="742950" cy="430213"/>
          </a:xfrm>
          <a:prstGeom prst="rect">
            <a:avLst/>
          </a:prstGeom>
          <a:solidFill>
            <a:schemeClr val="accent5">
              <a:alpha val="38000"/>
            </a:schemeClr>
          </a:solidFill>
          <a:ln>
            <a:noFill/>
          </a:ln>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sz="1100" dirty="0" err="1">
                <a:effectLst>
                  <a:outerShdw blurRad="38100" dist="38100" dir="2700000" algn="tl">
                    <a:srgbClr val="000000">
                      <a:alpha val="43137"/>
                    </a:srgbClr>
                  </a:outerShdw>
                </a:effectLst>
              </a:rPr>
              <a:t>epipolar</a:t>
            </a:r>
            <a:r>
              <a:rPr lang="en-US" sz="1100" dirty="0">
                <a:effectLst>
                  <a:outerShdw blurRad="38100" dist="38100" dir="2700000" algn="tl">
                    <a:srgbClr val="000000">
                      <a:alpha val="43137"/>
                    </a:srgbClr>
                  </a:outerShdw>
                </a:effectLst>
              </a:rPr>
              <a:t> line</a:t>
            </a:r>
          </a:p>
        </p:txBody>
      </p:sp>
      <p:sp>
        <p:nvSpPr>
          <p:cNvPr id="77" name="Rectangle 76"/>
          <p:cNvSpPr/>
          <p:nvPr/>
        </p:nvSpPr>
        <p:spPr>
          <a:xfrm>
            <a:off x="3611563" y="5105400"/>
            <a:ext cx="2103437" cy="1371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2" name="Straight Connector 81"/>
          <p:cNvCxnSpPr/>
          <p:nvPr/>
        </p:nvCxnSpPr>
        <p:spPr>
          <a:xfrm rot="16200000" flipV="1">
            <a:off x="1943100" y="3771900"/>
            <a:ext cx="5334000" cy="533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3569" name="Group 129"/>
          <p:cNvGrpSpPr>
            <a:grpSpLocks/>
          </p:cNvGrpSpPr>
          <p:nvPr/>
        </p:nvGrpSpPr>
        <p:grpSpPr bwMode="auto">
          <a:xfrm>
            <a:off x="831850" y="1390650"/>
            <a:ext cx="2095500" cy="2198688"/>
            <a:chOff x="2495944" y="1600200"/>
            <a:chExt cx="4212238" cy="4490485"/>
          </a:xfrm>
        </p:grpSpPr>
        <p:grpSp>
          <p:nvGrpSpPr>
            <p:cNvPr id="23586" name="Group 134"/>
            <p:cNvGrpSpPr>
              <a:grpSpLocks/>
            </p:cNvGrpSpPr>
            <p:nvPr/>
          </p:nvGrpSpPr>
          <p:grpSpPr bwMode="auto">
            <a:xfrm>
              <a:off x="2495944" y="1600200"/>
              <a:ext cx="4212238" cy="3634807"/>
              <a:chOff x="2495944" y="1600200"/>
              <a:chExt cx="4212238" cy="3634807"/>
            </a:xfrm>
          </p:grpSpPr>
          <p:grpSp>
            <p:nvGrpSpPr>
              <p:cNvPr id="7" name="Group 32"/>
              <p:cNvGrpSpPr/>
              <p:nvPr/>
            </p:nvGrpSpPr>
            <p:grpSpPr>
              <a:xfrm rot="18845741">
                <a:off x="2266852" y="4264313"/>
                <a:ext cx="1199786" cy="741601"/>
                <a:chOff x="2438398" y="3091543"/>
                <a:chExt cx="3200402" cy="1360714"/>
              </a:xfrm>
              <a:solidFill>
                <a:schemeClr val="tx2">
                  <a:lumMod val="60000"/>
                  <a:lumOff val="40000"/>
                </a:schemeClr>
              </a:solidFill>
            </p:grpSpPr>
            <p:sp>
              <p:nvSpPr>
                <p:cNvPr id="152" name="Rectangle 151"/>
                <p:cNvSpPr/>
                <p:nvPr/>
              </p:nvSpPr>
              <p:spPr>
                <a:xfrm flipH="1">
                  <a:off x="4201640" y="3545114"/>
                  <a:ext cx="1437154" cy="453571"/>
                </a:xfrm>
                <a:prstGeom prst="rect">
                  <a:avLst/>
                </a:prstGeom>
                <a:grp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3" name="Right Triangle 152"/>
                <p:cNvSpPr/>
                <p:nvPr/>
              </p:nvSpPr>
              <p:spPr>
                <a:xfrm flipH="1" flipV="1">
                  <a:off x="4215333" y="3998686"/>
                  <a:ext cx="1423467" cy="453571"/>
                </a:xfrm>
                <a:prstGeom prst="rtTriangle">
                  <a:avLst/>
                </a:prstGeom>
                <a:grp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4" name="Rounded Rectangle 153"/>
                <p:cNvSpPr/>
                <p:nvPr/>
              </p:nvSpPr>
              <p:spPr>
                <a:xfrm flipH="1">
                  <a:off x="2438398" y="3124200"/>
                  <a:ext cx="2166657" cy="1295400"/>
                </a:xfrm>
                <a:prstGeom prst="roundRect">
                  <a:avLst/>
                </a:prstGeom>
                <a:grp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5" name="Right Triangle 154"/>
                <p:cNvSpPr/>
                <p:nvPr/>
              </p:nvSpPr>
              <p:spPr>
                <a:xfrm flipH="1">
                  <a:off x="4215333" y="3091543"/>
                  <a:ext cx="1423467" cy="453571"/>
                </a:xfrm>
                <a:prstGeom prst="rtTriangle">
                  <a:avLst/>
                </a:prstGeom>
                <a:grp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150" name="Straight Connector 149"/>
              <p:cNvCxnSpPr/>
              <p:nvPr/>
            </p:nvCxnSpPr>
            <p:spPr>
              <a:xfrm rot="10800000" flipH="1">
                <a:off x="3000136" y="1600200"/>
                <a:ext cx="717996" cy="2347372"/>
              </a:xfrm>
              <a:prstGeom prst="line">
                <a:avLst/>
              </a:prstGeom>
              <a:solidFill>
                <a:schemeClr val="tx2">
                  <a:lumMod val="60000"/>
                  <a:lumOff val="40000"/>
                </a:schemeClr>
              </a:solid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rot="10800000" flipV="1">
                <a:off x="3533049" y="3341277"/>
                <a:ext cx="3175133" cy="1105598"/>
              </a:xfrm>
              <a:prstGeom prst="line">
                <a:avLst/>
              </a:prstGeom>
              <a:solidFill>
                <a:schemeClr val="tx2">
                  <a:lumMod val="60000"/>
                  <a:lumOff val="40000"/>
                </a:schemeClr>
              </a:solid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587" name="Group 101"/>
            <p:cNvGrpSpPr>
              <a:grpSpLocks/>
            </p:cNvGrpSpPr>
            <p:nvPr/>
          </p:nvGrpSpPr>
          <p:grpSpPr bwMode="auto">
            <a:xfrm>
              <a:off x="2763107" y="1692763"/>
              <a:ext cx="3932997" cy="4397922"/>
              <a:chOff x="577255" y="1345504"/>
              <a:chExt cx="1943099" cy="2455136"/>
            </a:xfrm>
          </p:grpSpPr>
          <p:grpSp>
            <p:nvGrpSpPr>
              <p:cNvPr id="23588" name="Group 37"/>
              <p:cNvGrpSpPr>
                <a:grpSpLocks/>
              </p:cNvGrpSpPr>
              <p:nvPr/>
            </p:nvGrpSpPr>
            <p:grpSpPr bwMode="auto">
              <a:xfrm rot="-7691589">
                <a:off x="525553" y="1805838"/>
                <a:ext cx="2046504" cy="1943099"/>
                <a:chOff x="2133600" y="605722"/>
                <a:chExt cx="4802084" cy="4984123"/>
              </a:xfrm>
            </p:grpSpPr>
            <p:grpSp>
              <p:nvGrpSpPr>
                <p:cNvPr id="23593" name="Group 32"/>
                <p:cNvGrpSpPr>
                  <a:grpSpLocks/>
                </p:cNvGrpSpPr>
                <p:nvPr/>
              </p:nvGrpSpPr>
              <p:grpSpPr bwMode="auto">
                <a:xfrm>
                  <a:off x="2133600" y="3835398"/>
                  <a:ext cx="1571623" cy="939799"/>
                  <a:chOff x="2438398" y="3091543"/>
                  <a:chExt cx="3200402" cy="1360714"/>
                </a:xfrm>
              </p:grpSpPr>
              <p:sp>
                <p:nvSpPr>
                  <p:cNvPr id="145" name="Rectangle 144"/>
                  <p:cNvSpPr/>
                  <p:nvPr/>
                </p:nvSpPr>
                <p:spPr>
                  <a:xfrm flipH="1">
                    <a:off x="4201640" y="3545114"/>
                    <a:ext cx="1437154" cy="453571"/>
                  </a:xfrm>
                  <a:prstGeom prst="rect">
                    <a:avLst/>
                  </a:prstGeom>
                  <a:solidFill>
                    <a:schemeClr val="tx2">
                      <a:lumMod val="60000"/>
                      <a:lumOff val="40000"/>
                    </a:schemeClr>
                  </a:solid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6" name="Right Triangle 145"/>
                  <p:cNvSpPr/>
                  <p:nvPr/>
                </p:nvSpPr>
                <p:spPr>
                  <a:xfrm flipH="1" flipV="1">
                    <a:off x="4215333" y="3998686"/>
                    <a:ext cx="1423467" cy="453571"/>
                  </a:xfrm>
                  <a:prstGeom prst="rtTriangle">
                    <a:avLst/>
                  </a:prstGeom>
                  <a:solidFill>
                    <a:schemeClr val="tx2">
                      <a:lumMod val="60000"/>
                      <a:lumOff val="40000"/>
                    </a:schemeClr>
                  </a:solid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7" name="Rounded Rectangle 146"/>
                  <p:cNvSpPr/>
                  <p:nvPr/>
                </p:nvSpPr>
                <p:spPr>
                  <a:xfrm flipH="1">
                    <a:off x="2438398" y="3124200"/>
                    <a:ext cx="2166657" cy="1295400"/>
                  </a:xfrm>
                  <a:prstGeom prst="roundRect">
                    <a:avLst/>
                  </a:prstGeom>
                  <a:solidFill>
                    <a:schemeClr val="tx2">
                      <a:lumMod val="60000"/>
                      <a:lumOff val="40000"/>
                    </a:schemeClr>
                  </a:solid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8" name="Right Triangle 147"/>
                  <p:cNvSpPr/>
                  <p:nvPr/>
                </p:nvSpPr>
                <p:spPr>
                  <a:xfrm flipH="1">
                    <a:off x="4215333" y="3091543"/>
                    <a:ext cx="1423467" cy="453571"/>
                  </a:xfrm>
                  <a:prstGeom prst="rtTriangle">
                    <a:avLst/>
                  </a:prstGeom>
                  <a:solidFill>
                    <a:schemeClr val="tx2">
                      <a:lumMod val="60000"/>
                      <a:lumOff val="40000"/>
                    </a:schemeClr>
                  </a:solidFill>
                  <a:ln w="12700">
                    <a:solidFill>
                      <a:schemeClr val="tx2">
                        <a:lumMod val="60000"/>
                        <a:lumOff val="40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143" name="Straight Connector 142"/>
                <p:cNvCxnSpPr>
                  <a:stCxn id="148" idx="0"/>
                </p:cNvCxnSpPr>
                <p:nvPr/>
              </p:nvCxnSpPr>
              <p:spPr>
                <a:xfrm rot="18491589">
                  <a:off x="3742186" y="1724272"/>
                  <a:ext cx="4310835" cy="2072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2291589" flipH="1">
                  <a:off x="3592911" y="5146491"/>
                  <a:ext cx="2671401" cy="44483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589" name="Group 100"/>
              <p:cNvGrpSpPr>
                <a:grpSpLocks/>
              </p:cNvGrpSpPr>
              <p:nvPr/>
            </p:nvGrpSpPr>
            <p:grpSpPr bwMode="auto">
              <a:xfrm rot="-2644752">
                <a:off x="730821" y="1345504"/>
                <a:ext cx="1713011" cy="2057917"/>
                <a:chOff x="3176351" y="1571721"/>
                <a:chExt cx="1713011" cy="2057917"/>
              </a:xfrm>
            </p:grpSpPr>
            <p:grpSp>
              <p:nvGrpSpPr>
                <p:cNvPr id="12" name="Group 32"/>
                <p:cNvGrpSpPr/>
                <p:nvPr/>
              </p:nvGrpSpPr>
              <p:grpSpPr>
                <a:xfrm rot="18845741">
                  <a:off x="3024656" y="2987985"/>
                  <a:ext cx="669778" cy="366387"/>
                  <a:chOff x="2438398" y="3091543"/>
                  <a:chExt cx="3200402" cy="1360714"/>
                </a:xfrm>
                <a:solidFill>
                  <a:schemeClr val="accent2">
                    <a:lumMod val="75000"/>
                  </a:schemeClr>
                </a:solidFill>
              </p:grpSpPr>
              <p:sp>
                <p:nvSpPr>
                  <p:cNvPr id="138" name="Rectangle 137"/>
                  <p:cNvSpPr/>
                  <p:nvPr/>
                </p:nvSpPr>
                <p:spPr>
                  <a:xfrm flipH="1">
                    <a:off x="4201640" y="3545114"/>
                    <a:ext cx="1437154" cy="453571"/>
                  </a:xfrm>
                  <a:prstGeom prst="rect">
                    <a:avLst/>
                  </a:prstGeom>
                  <a:grpFill/>
                  <a:ln w="12700">
                    <a:solidFill>
                      <a:schemeClr val="accent2">
                        <a:lumMod val="75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9" name="Right Triangle 138"/>
                  <p:cNvSpPr/>
                  <p:nvPr/>
                </p:nvSpPr>
                <p:spPr>
                  <a:xfrm flipH="1" flipV="1">
                    <a:off x="4215333" y="3998686"/>
                    <a:ext cx="1423467" cy="453571"/>
                  </a:xfrm>
                  <a:prstGeom prst="rtTriangle">
                    <a:avLst/>
                  </a:prstGeom>
                  <a:grpFill/>
                  <a:ln w="12700">
                    <a:solidFill>
                      <a:schemeClr val="accent2">
                        <a:lumMod val="75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0" name="Rounded Rectangle 139"/>
                  <p:cNvSpPr/>
                  <p:nvPr/>
                </p:nvSpPr>
                <p:spPr>
                  <a:xfrm flipH="1">
                    <a:off x="2438398" y="3124200"/>
                    <a:ext cx="2166657" cy="1295400"/>
                  </a:xfrm>
                  <a:prstGeom prst="roundRect">
                    <a:avLst/>
                  </a:prstGeom>
                  <a:grpFill/>
                  <a:ln w="12700">
                    <a:solidFill>
                      <a:schemeClr val="accent2">
                        <a:lumMod val="75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1" name="Right Triangle 140"/>
                  <p:cNvSpPr/>
                  <p:nvPr/>
                </p:nvSpPr>
                <p:spPr>
                  <a:xfrm flipH="1">
                    <a:off x="4215333" y="3091543"/>
                    <a:ext cx="1423467" cy="453571"/>
                  </a:xfrm>
                  <a:prstGeom prst="rtTriangle">
                    <a:avLst/>
                  </a:prstGeom>
                  <a:grpFill/>
                  <a:ln w="12700">
                    <a:solidFill>
                      <a:schemeClr val="accent2">
                        <a:lumMod val="75000"/>
                      </a:schemeClr>
                    </a:solidFill>
                  </a:ln>
                  <a:scene3d>
                    <a:camera prst="orthographicFront">
                      <a:rot lat="0" lon="206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136" name="Straight Connector 135"/>
                <p:cNvCxnSpPr>
                  <a:stCxn id="141" idx="0"/>
                </p:cNvCxnSpPr>
                <p:nvPr/>
              </p:nvCxnSpPr>
              <p:spPr>
                <a:xfrm rot="13444752">
                  <a:off x="3354601" y="1569466"/>
                  <a:ext cx="502923" cy="119639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8044752">
                  <a:off x="3605095" y="2345847"/>
                  <a:ext cx="1782821" cy="78197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0" name="Oval 49"/>
          <p:cNvSpPr/>
          <p:nvPr/>
        </p:nvSpPr>
        <p:spPr>
          <a:xfrm>
            <a:off x="2274888" y="4587875"/>
            <a:ext cx="84137" cy="80963"/>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3" name="Group 174"/>
          <p:cNvGrpSpPr>
            <a:grpSpLocks/>
          </p:cNvGrpSpPr>
          <p:nvPr/>
        </p:nvGrpSpPr>
        <p:grpSpPr bwMode="auto">
          <a:xfrm>
            <a:off x="4343400" y="1752600"/>
            <a:ext cx="274638" cy="1943100"/>
            <a:chOff x="4343400" y="1752600"/>
            <a:chExt cx="274320" cy="1943100"/>
          </a:xfrm>
        </p:grpSpPr>
        <p:sp>
          <p:nvSpPr>
            <p:cNvPr id="162" name="Oval 161"/>
            <p:cNvSpPr/>
            <p:nvPr/>
          </p:nvSpPr>
          <p:spPr>
            <a:xfrm>
              <a:off x="4389385" y="2193925"/>
              <a:ext cx="84040"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 name="Oval 162"/>
            <p:cNvSpPr/>
            <p:nvPr/>
          </p:nvSpPr>
          <p:spPr>
            <a:xfrm>
              <a:off x="4403655" y="2346325"/>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 name="Oval 163"/>
            <p:cNvSpPr/>
            <p:nvPr/>
          </p:nvSpPr>
          <p:spPr>
            <a:xfrm>
              <a:off x="4419512" y="2498725"/>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 name="Oval 164"/>
            <p:cNvSpPr/>
            <p:nvPr/>
          </p:nvSpPr>
          <p:spPr>
            <a:xfrm>
              <a:off x="4435368" y="2651125"/>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6" name="Oval 165"/>
            <p:cNvSpPr/>
            <p:nvPr/>
          </p:nvSpPr>
          <p:spPr>
            <a:xfrm>
              <a:off x="4449640" y="2803525"/>
              <a:ext cx="84040"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7" name="Oval 166"/>
            <p:cNvSpPr/>
            <p:nvPr/>
          </p:nvSpPr>
          <p:spPr>
            <a:xfrm>
              <a:off x="4465496" y="2955925"/>
              <a:ext cx="84040"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8" name="Oval 167"/>
            <p:cNvSpPr/>
            <p:nvPr/>
          </p:nvSpPr>
          <p:spPr>
            <a:xfrm>
              <a:off x="4487696" y="3108325"/>
              <a:ext cx="84040"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9" name="Oval 168"/>
            <p:cNvSpPr/>
            <p:nvPr/>
          </p:nvSpPr>
          <p:spPr>
            <a:xfrm>
              <a:off x="4495624" y="3276600"/>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0" name="Oval 169"/>
            <p:cNvSpPr/>
            <p:nvPr/>
          </p:nvSpPr>
          <p:spPr>
            <a:xfrm>
              <a:off x="4511480" y="3444875"/>
              <a:ext cx="84041" cy="79375"/>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1" name="Oval 170"/>
            <p:cNvSpPr/>
            <p:nvPr/>
          </p:nvSpPr>
          <p:spPr>
            <a:xfrm>
              <a:off x="4533679" y="3614738"/>
              <a:ext cx="84041" cy="8096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2" name="Oval 171"/>
            <p:cNvSpPr/>
            <p:nvPr/>
          </p:nvSpPr>
          <p:spPr>
            <a:xfrm>
              <a:off x="4373528" y="2041525"/>
              <a:ext cx="84040"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 name="Oval 172"/>
            <p:cNvSpPr/>
            <p:nvPr/>
          </p:nvSpPr>
          <p:spPr>
            <a:xfrm>
              <a:off x="4359257" y="1905000"/>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 name="Oval 173"/>
            <p:cNvSpPr/>
            <p:nvPr/>
          </p:nvSpPr>
          <p:spPr>
            <a:xfrm>
              <a:off x="4343400" y="1752600"/>
              <a:ext cx="84041" cy="8096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1" name="Oval 90"/>
          <p:cNvSpPr/>
          <p:nvPr/>
        </p:nvSpPr>
        <p:spPr>
          <a:xfrm>
            <a:off x="4740275" y="5715000"/>
            <a:ext cx="84138" cy="80963"/>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 name="TextBox 63"/>
          <p:cNvSpPr txBox="1"/>
          <p:nvPr/>
        </p:nvSpPr>
        <p:spPr>
          <a:xfrm>
            <a:off x="685800" y="6096000"/>
            <a:ext cx="1600200" cy="369887"/>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fontAlgn="auto">
              <a:spcBef>
                <a:spcPts val="0"/>
              </a:spcBef>
              <a:spcAft>
                <a:spcPts val="0"/>
              </a:spcAft>
              <a:defRPr/>
            </a:pPr>
            <a:r>
              <a:rPr lang="en-US" dirty="0"/>
              <a:t>Virtual Camera</a:t>
            </a:r>
          </a:p>
        </p:txBody>
      </p:sp>
      <p:sp>
        <p:nvSpPr>
          <p:cNvPr id="65" name="TextBox 64"/>
          <p:cNvSpPr txBox="1"/>
          <p:nvPr/>
        </p:nvSpPr>
        <p:spPr>
          <a:xfrm>
            <a:off x="685800" y="5638800"/>
            <a:ext cx="1600200" cy="369887"/>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Input Frames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1" grpId="0" animBg="1"/>
      <p:bldP spid="72" grpId="0" animBg="1"/>
      <p:bldP spid="50"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57"/>
          <p:cNvGrpSpPr>
            <a:grpSpLocks/>
          </p:cNvGrpSpPr>
          <p:nvPr/>
        </p:nvGrpSpPr>
        <p:grpSpPr bwMode="auto">
          <a:xfrm>
            <a:off x="990600" y="5181600"/>
            <a:ext cx="3352800" cy="1219200"/>
            <a:chOff x="1066800" y="5172075"/>
            <a:chExt cx="3352800" cy="1228725"/>
          </a:xfrm>
        </p:grpSpPr>
        <p:sp>
          <p:nvSpPr>
            <p:cNvPr id="1757" name="TextBox 1756"/>
            <p:cNvSpPr txBox="1"/>
            <p:nvPr/>
          </p:nvSpPr>
          <p:spPr>
            <a:xfrm>
              <a:off x="1066800" y="5172075"/>
              <a:ext cx="3352800" cy="380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dirty="0"/>
                <a:t>descriptor</a:t>
              </a:r>
            </a:p>
          </p:txBody>
        </p:sp>
        <p:sp>
          <p:nvSpPr>
            <p:cNvPr id="1756" name="Rectangle 1755"/>
            <p:cNvSpPr/>
            <p:nvPr/>
          </p:nvSpPr>
          <p:spPr>
            <a:xfrm>
              <a:off x="1066800" y="5562451"/>
              <a:ext cx="3352800" cy="83834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Histogram based Descriptors…</a:t>
            </a:r>
            <a:endParaRPr lang="en-US" dirty="0">
              <a:effectLst>
                <a:outerShdw blurRad="38100" dist="38100" dir="2700000" algn="tl">
                  <a:srgbClr val="000000">
                    <a:alpha val="43137"/>
                  </a:srgbClr>
                </a:outerShdw>
              </a:effectLst>
            </a:endParaRPr>
          </a:p>
        </p:txBody>
      </p:sp>
      <p:pic>
        <p:nvPicPr>
          <p:cNvPr id="25604" name="Picture 3" descr="Z:\cvpr08\frame3.png"/>
          <p:cNvPicPr>
            <a:picLocks noChangeArrowheads="1"/>
          </p:cNvPicPr>
          <p:nvPr/>
        </p:nvPicPr>
        <p:blipFill>
          <a:blip r:embed="rId3"/>
          <a:srcRect l="32500" t="37500" r="47501" b="31876"/>
          <a:stretch>
            <a:fillRect/>
          </a:stretch>
        </p:blipFill>
        <p:spPr bwMode="auto">
          <a:xfrm>
            <a:off x="990600" y="1752600"/>
            <a:ext cx="3352800" cy="3352800"/>
          </a:xfrm>
          <a:prstGeom prst="rect">
            <a:avLst/>
          </a:prstGeom>
          <a:noFill/>
          <a:ln w="9525">
            <a:noFill/>
            <a:miter lim="800000"/>
            <a:headEnd/>
            <a:tailEnd/>
          </a:ln>
        </p:spPr>
      </p:pic>
      <p:sp>
        <p:nvSpPr>
          <p:cNvPr id="54" name="TextBox 53"/>
          <p:cNvSpPr txBox="1"/>
          <p:nvPr/>
        </p:nvSpPr>
        <p:spPr>
          <a:xfrm>
            <a:off x="609600" y="1219200"/>
            <a:ext cx="7924800"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SIFT Computation</a:t>
            </a:r>
          </a:p>
        </p:txBody>
      </p:sp>
      <p:grpSp>
        <p:nvGrpSpPr>
          <p:cNvPr id="8" name="Group 1656"/>
          <p:cNvGrpSpPr>
            <a:grpSpLocks/>
          </p:cNvGrpSpPr>
          <p:nvPr/>
        </p:nvGrpSpPr>
        <p:grpSpPr bwMode="auto">
          <a:xfrm>
            <a:off x="1447800" y="1828800"/>
            <a:ext cx="6705600" cy="3200400"/>
            <a:chOff x="1447800" y="1828800"/>
            <a:chExt cx="6705600" cy="3200400"/>
          </a:xfrm>
        </p:grpSpPr>
        <p:grpSp>
          <p:nvGrpSpPr>
            <p:cNvPr id="9" name="Group 1379"/>
            <p:cNvGrpSpPr>
              <a:grpSpLocks/>
            </p:cNvGrpSpPr>
            <p:nvPr/>
          </p:nvGrpSpPr>
          <p:grpSpPr bwMode="auto">
            <a:xfrm>
              <a:off x="4953000" y="1828800"/>
              <a:ext cx="3200400" cy="3200400"/>
              <a:chOff x="762000" y="228600"/>
              <a:chExt cx="6324600" cy="5791200"/>
            </a:xfrm>
          </p:grpSpPr>
          <p:cxnSp>
            <p:nvCxnSpPr>
              <p:cNvPr id="1381" name="Straight Arrow Connector 1380"/>
              <p:cNvCxnSpPr/>
              <p:nvPr/>
            </p:nvCxnSpPr>
            <p:spPr>
              <a:xfrm>
                <a:off x="762000" y="326269"/>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2" name="Straight Arrow Connector 1381"/>
              <p:cNvCxnSpPr/>
              <p:nvPr/>
            </p:nvCxnSpPr>
            <p:spPr>
              <a:xfrm>
                <a:off x="762000"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3" name="Straight Arrow Connector 1382"/>
              <p:cNvCxnSpPr/>
              <p:nvPr/>
            </p:nvCxnSpPr>
            <p:spPr>
              <a:xfrm>
                <a:off x="113532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4" name="Straight Arrow Connector 1383"/>
              <p:cNvCxnSpPr/>
              <p:nvPr/>
            </p:nvCxnSpPr>
            <p:spPr>
              <a:xfrm>
                <a:off x="156198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5" name="Straight Arrow Connector 1384"/>
              <p:cNvCxnSpPr/>
              <p:nvPr/>
            </p:nvCxnSpPr>
            <p:spPr>
              <a:xfrm>
                <a:off x="1561988"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6" name="Straight Arrow Connector 1385"/>
              <p:cNvCxnSpPr/>
              <p:nvPr/>
            </p:nvCxnSpPr>
            <p:spPr>
              <a:xfrm>
                <a:off x="1963549" y="144659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7" name="Straight Arrow Connector 1386"/>
              <p:cNvCxnSpPr/>
              <p:nvPr/>
            </p:nvCxnSpPr>
            <p:spPr>
              <a:xfrm>
                <a:off x="1969824"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8" name="Straight Arrow Connector 1387"/>
              <p:cNvCxnSpPr/>
              <p:nvPr/>
            </p:nvCxnSpPr>
            <p:spPr>
              <a:xfrm rot="5400000">
                <a:off x="1944310" y="6738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9" name="Straight Arrow Connector 1388"/>
              <p:cNvCxnSpPr/>
              <p:nvPr/>
            </p:nvCxnSpPr>
            <p:spPr>
              <a:xfrm rot="5400000">
                <a:off x="1944442" y="326137"/>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0" name="Straight Arrow Connector 1389"/>
              <p:cNvCxnSpPr/>
              <p:nvPr/>
            </p:nvCxnSpPr>
            <p:spPr>
              <a:xfrm rot="5400000">
                <a:off x="1571116" y="326137"/>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1" name="Straight Arrow Connector 1390"/>
              <p:cNvCxnSpPr/>
              <p:nvPr/>
            </p:nvCxnSpPr>
            <p:spPr>
              <a:xfrm rot="5400000">
                <a:off x="1177395" y="327706"/>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2" name="Straight Arrow Connector 1391"/>
              <p:cNvCxnSpPr/>
              <p:nvPr/>
            </p:nvCxnSpPr>
            <p:spPr>
              <a:xfrm rot="16200000" flipH="1">
                <a:off x="1193972" y="619709"/>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3" name="Straight Arrow Connector 1392"/>
              <p:cNvCxnSpPr/>
              <p:nvPr/>
            </p:nvCxnSpPr>
            <p:spPr>
              <a:xfrm rot="16200000" flipH="1">
                <a:off x="786135" y="98453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4" name="Straight Arrow Connector 1393"/>
              <p:cNvCxnSpPr/>
              <p:nvPr/>
            </p:nvCxnSpPr>
            <p:spPr>
              <a:xfrm rot="16200000" flipH="1">
                <a:off x="76731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5" name="Straight Arrow Connector 1394"/>
              <p:cNvCxnSpPr/>
              <p:nvPr/>
            </p:nvCxnSpPr>
            <p:spPr>
              <a:xfrm rot="16200000" flipH="1">
                <a:off x="119397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6" name="Straight Arrow Connector 1395"/>
              <p:cNvCxnSpPr/>
              <p:nvPr/>
            </p:nvCxnSpPr>
            <p:spPr>
              <a:xfrm rot="16200000" flipH="1">
                <a:off x="1567298" y="1360847"/>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7" name="Straight Arrow Connector 1396"/>
              <p:cNvCxnSpPr/>
              <p:nvPr/>
            </p:nvCxnSpPr>
            <p:spPr>
              <a:xfrm rot="5400000">
                <a:off x="1977118"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8" name="Straight Arrow Connector 1397"/>
              <p:cNvCxnSpPr/>
              <p:nvPr/>
            </p:nvCxnSpPr>
            <p:spPr>
              <a:xfrm rot="5400000">
                <a:off x="1594380"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9" name="Straight Arrow Connector 1398"/>
              <p:cNvCxnSpPr/>
              <p:nvPr/>
            </p:nvCxnSpPr>
            <p:spPr>
              <a:xfrm rot="5400000">
                <a:off x="1156873" y="216474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0" name="Straight Arrow Connector 1399"/>
              <p:cNvCxnSpPr/>
              <p:nvPr/>
            </p:nvCxnSpPr>
            <p:spPr>
              <a:xfrm rot="5400000">
                <a:off x="1156740" y="2549544"/>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1" name="Straight Arrow Connector 1400"/>
              <p:cNvCxnSpPr/>
              <p:nvPr/>
            </p:nvCxnSpPr>
            <p:spPr>
              <a:xfrm rot="5400000">
                <a:off x="1594380" y="25511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2" name="Straight Arrow Connector 1401"/>
              <p:cNvCxnSpPr/>
              <p:nvPr/>
            </p:nvCxnSpPr>
            <p:spPr>
              <a:xfrm rot="5400000">
                <a:off x="739624" y="291450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3" name="Straight Arrow Connector 1402"/>
              <p:cNvCxnSpPr/>
              <p:nvPr/>
            </p:nvCxnSpPr>
            <p:spPr>
              <a:xfrm rot="5400000">
                <a:off x="1155304" y="2918676"/>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4" name="Straight Arrow Connector 1403"/>
              <p:cNvCxnSpPr/>
              <p:nvPr/>
            </p:nvCxnSpPr>
            <p:spPr>
              <a:xfrm rot="10800000">
                <a:off x="1583947" y="2888645"/>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5" name="Straight Arrow Connector 1404"/>
              <p:cNvCxnSpPr/>
              <p:nvPr/>
            </p:nvCxnSpPr>
            <p:spPr>
              <a:xfrm rot="10800000">
                <a:off x="1966686" y="2888645"/>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6" name="Straight Arrow Connector 1405"/>
              <p:cNvCxnSpPr/>
              <p:nvPr/>
            </p:nvCxnSpPr>
            <p:spPr>
              <a:xfrm rot="10800000">
                <a:off x="1966686" y="2552550"/>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7" name="Straight Arrow Connector 1406"/>
              <p:cNvCxnSpPr/>
              <p:nvPr/>
            </p:nvCxnSpPr>
            <p:spPr>
              <a:xfrm rot="10800000">
                <a:off x="1966686" y="2193471"/>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8" name="Straight Arrow Connector 1407"/>
              <p:cNvCxnSpPr/>
              <p:nvPr/>
            </p:nvCxnSpPr>
            <p:spPr>
              <a:xfrm flipH="1">
                <a:off x="1580811" y="211591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9" name="Straight Arrow Connector 1408"/>
              <p:cNvCxnSpPr/>
              <p:nvPr/>
            </p:nvCxnSpPr>
            <p:spPr>
              <a:xfrm flipH="1">
                <a:off x="1179249" y="174821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0" name="Straight Arrow Connector 1409"/>
              <p:cNvCxnSpPr/>
              <p:nvPr/>
            </p:nvCxnSpPr>
            <p:spPr>
              <a:xfrm flipH="1">
                <a:off x="762000" y="1730981"/>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1" name="Straight Arrow Connector 1410"/>
              <p:cNvCxnSpPr/>
              <p:nvPr/>
            </p:nvCxnSpPr>
            <p:spPr>
              <a:xfrm flipH="1">
                <a:off x="762000" y="2115912"/>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2" name="Straight Arrow Connector 1411"/>
              <p:cNvCxnSpPr/>
              <p:nvPr/>
            </p:nvCxnSpPr>
            <p:spPr>
              <a:xfrm flipH="1">
                <a:off x="762000" y="245488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3" name="Straight Arrow Connector 1412"/>
              <p:cNvCxnSpPr/>
              <p:nvPr/>
            </p:nvCxnSpPr>
            <p:spPr>
              <a:xfrm flipV="1">
                <a:off x="2421581" y="291737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4" name="Straight Arrow Connector 1413"/>
              <p:cNvCxnSpPr/>
              <p:nvPr/>
            </p:nvCxnSpPr>
            <p:spPr>
              <a:xfrm flipV="1">
                <a:off x="2421581"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5" name="Straight Arrow Connector 1414"/>
              <p:cNvCxnSpPr/>
              <p:nvPr/>
            </p:nvCxnSpPr>
            <p:spPr>
              <a:xfrm flipV="1">
                <a:off x="2794907" y="217623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6" name="Straight Arrow Connector 1415"/>
              <p:cNvCxnSpPr/>
              <p:nvPr/>
            </p:nvCxnSpPr>
            <p:spPr>
              <a:xfrm flipV="1">
                <a:off x="3221567"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7" name="Straight Arrow Connector 1416"/>
              <p:cNvCxnSpPr/>
              <p:nvPr/>
            </p:nvCxnSpPr>
            <p:spPr>
              <a:xfrm flipV="1">
                <a:off x="3221567"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8" name="Straight Arrow Connector 1417"/>
              <p:cNvCxnSpPr/>
              <p:nvPr/>
            </p:nvCxnSpPr>
            <p:spPr>
              <a:xfrm flipV="1">
                <a:off x="3623129" y="179705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9" name="Straight Arrow Connector 1418"/>
              <p:cNvCxnSpPr/>
              <p:nvPr/>
            </p:nvCxnSpPr>
            <p:spPr>
              <a:xfrm flipV="1">
                <a:off x="3629403"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0" name="Straight Arrow Connector 1419"/>
              <p:cNvCxnSpPr/>
              <p:nvPr/>
            </p:nvCxnSpPr>
            <p:spPr>
              <a:xfrm rot="16200000" flipV="1">
                <a:off x="3602454" y="2571222"/>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1" name="Straight Arrow Connector 1420"/>
              <p:cNvCxnSpPr/>
              <p:nvPr/>
            </p:nvCxnSpPr>
            <p:spPr>
              <a:xfrm rot="16200000" flipV="1">
                <a:off x="3602454"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2" name="Straight Arrow Connector 1421"/>
              <p:cNvCxnSpPr/>
              <p:nvPr/>
            </p:nvCxnSpPr>
            <p:spPr>
              <a:xfrm rot="16200000" flipV="1">
                <a:off x="3229126"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3" name="Straight Arrow Connector 1422"/>
              <p:cNvCxnSpPr/>
              <p:nvPr/>
            </p:nvCxnSpPr>
            <p:spPr>
              <a:xfrm rot="16200000" flipV="1">
                <a:off x="2833838"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4" name="Straight Arrow Connector 1423"/>
              <p:cNvCxnSpPr/>
              <p:nvPr/>
            </p:nvCxnSpPr>
            <p:spPr>
              <a:xfrm rot="5400000" flipH="1" flipV="1">
                <a:off x="2853551" y="246680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5" name="Straight Arrow Connector 1424"/>
              <p:cNvCxnSpPr/>
              <p:nvPr/>
            </p:nvCxnSpPr>
            <p:spPr>
              <a:xfrm rot="5400000" flipH="1" flipV="1">
                <a:off x="2445714" y="2101983"/>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6" name="Straight Arrow Connector 1425"/>
              <p:cNvCxnSpPr/>
              <p:nvPr/>
            </p:nvCxnSpPr>
            <p:spPr>
              <a:xfrm rot="5400000" flipH="1" flipV="1">
                <a:off x="2428328"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7" name="Straight Arrow Connector 1426"/>
              <p:cNvCxnSpPr/>
              <p:nvPr/>
            </p:nvCxnSpPr>
            <p:spPr>
              <a:xfrm rot="5400000" flipH="1" flipV="1">
                <a:off x="2854987"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8" name="Straight Arrow Connector 1427"/>
              <p:cNvCxnSpPr/>
              <p:nvPr/>
            </p:nvCxnSpPr>
            <p:spPr>
              <a:xfrm rot="5400000" flipH="1" flipV="1">
                <a:off x="3228315" y="1724232"/>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9" name="Straight Arrow Connector 1428"/>
              <p:cNvCxnSpPr/>
              <p:nvPr/>
            </p:nvCxnSpPr>
            <p:spPr>
              <a:xfrm rot="16200000" flipV="1">
                <a:off x="3636699"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0" name="Straight Arrow Connector 1429"/>
              <p:cNvCxnSpPr/>
              <p:nvPr/>
            </p:nvCxnSpPr>
            <p:spPr>
              <a:xfrm rot="16200000" flipV="1">
                <a:off x="3253961"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1" name="Straight Arrow Connector 1430"/>
              <p:cNvCxnSpPr/>
              <p:nvPr/>
            </p:nvCxnSpPr>
            <p:spPr>
              <a:xfrm rot="16200000" flipV="1">
                <a:off x="2817889" y="1080332"/>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2" name="Straight Arrow Connector 1431"/>
              <p:cNvCxnSpPr/>
              <p:nvPr/>
            </p:nvCxnSpPr>
            <p:spPr>
              <a:xfrm rot="16200000" flipV="1">
                <a:off x="2814885" y="692395"/>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3" name="Straight Arrow Connector 1432"/>
              <p:cNvCxnSpPr/>
              <p:nvPr/>
            </p:nvCxnSpPr>
            <p:spPr>
              <a:xfrm rot="16200000" flipV="1">
                <a:off x="3252524" y="69396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4" name="Straight Arrow Connector 1433"/>
              <p:cNvCxnSpPr/>
              <p:nvPr/>
            </p:nvCxnSpPr>
            <p:spPr>
              <a:xfrm rot="16200000" flipV="1">
                <a:off x="2399071" y="329010"/>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5" name="Straight Arrow Connector 1434"/>
              <p:cNvCxnSpPr/>
              <p:nvPr/>
            </p:nvCxnSpPr>
            <p:spPr>
              <a:xfrm rot="16200000" flipV="1">
                <a:off x="2816320" y="32326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6" name="Straight Arrow Connector 1435"/>
              <p:cNvCxnSpPr/>
              <p:nvPr/>
            </p:nvCxnSpPr>
            <p:spPr>
              <a:xfrm rot="10800000" flipV="1">
                <a:off x="3240390"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7" name="Straight Arrow Connector 1436"/>
              <p:cNvCxnSpPr/>
              <p:nvPr/>
            </p:nvCxnSpPr>
            <p:spPr>
              <a:xfrm rot="10800000" flipV="1">
                <a:off x="3623129"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8" name="Straight Arrow Connector 1437"/>
              <p:cNvCxnSpPr/>
              <p:nvPr/>
            </p:nvCxnSpPr>
            <p:spPr>
              <a:xfrm rot="10800000" flipV="1">
                <a:off x="3623129" y="693964"/>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9" name="Straight Arrow Connector 1438"/>
              <p:cNvCxnSpPr/>
              <p:nvPr/>
            </p:nvCxnSpPr>
            <p:spPr>
              <a:xfrm rot="10800000" flipV="1">
                <a:off x="3623129" y="1050169"/>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0" name="Straight Arrow Connector 1439"/>
              <p:cNvCxnSpPr/>
              <p:nvPr/>
            </p:nvCxnSpPr>
            <p:spPr>
              <a:xfrm flipH="1" flipV="1">
                <a:off x="3240390"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1" name="Straight Arrow Connector 1440"/>
              <p:cNvCxnSpPr/>
              <p:nvPr/>
            </p:nvCxnSpPr>
            <p:spPr>
              <a:xfrm flipH="1" flipV="1">
                <a:off x="2838828" y="13517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2" name="Straight Arrow Connector 1441"/>
              <p:cNvCxnSpPr/>
              <p:nvPr/>
            </p:nvCxnSpPr>
            <p:spPr>
              <a:xfrm flipH="1" flipV="1">
                <a:off x="2421581" y="137190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3" name="Straight Arrow Connector 1442"/>
              <p:cNvCxnSpPr/>
              <p:nvPr/>
            </p:nvCxnSpPr>
            <p:spPr>
              <a:xfrm flipH="1" flipV="1">
                <a:off x="2421581"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4" name="Straight Arrow Connector 1443"/>
              <p:cNvCxnSpPr/>
              <p:nvPr/>
            </p:nvCxnSpPr>
            <p:spPr>
              <a:xfrm flipH="1" flipV="1">
                <a:off x="2421581" y="64513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5" name="Straight Arrow Connector 1444"/>
              <p:cNvCxnSpPr/>
              <p:nvPr/>
            </p:nvCxnSpPr>
            <p:spPr>
              <a:xfrm rot="10800000">
                <a:off x="5245063" y="142935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6" name="Straight Arrow Connector 1445"/>
              <p:cNvCxnSpPr/>
              <p:nvPr/>
            </p:nvCxnSpPr>
            <p:spPr>
              <a:xfrm rot="10800000">
                <a:off x="5245063"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7" name="Straight Arrow Connector 1446"/>
              <p:cNvCxnSpPr/>
              <p:nvPr/>
            </p:nvCxnSpPr>
            <p:spPr>
              <a:xfrm rot="10800000">
                <a:off x="4868599" y="68821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8" name="Straight Arrow Connector 1447"/>
              <p:cNvCxnSpPr/>
              <p:nvPr/>
            </p:nvCxnSpPr>
            <p:spPr>
              <a:xfrm rot="10800000">
                <a:off x="4441939" y="685347"/>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9" name="Straight Arrow Connector 1448"/>
              <p:cNvCxnSpPr/>
              <p:nvPr/>
            </p:nvCxnSpPr>
            <p:spPr>
              <a:xfrm rot="10800000">
                <a:off x="4441939"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0" name="Straight Arrow Connector 1449"/>
              <p:cNvCxnSpPr/>
              <p:nvPr/>
            </p:nvCxnSpPr>
            <p:spPr>
              <a:xfrm rot="10800000">
                <a:off x="4043514" y="3090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1" name="Straight Arrow Connector 1450"/>
              <p:cNvCxnSpPr/>
              <p:nvPr/>
            </p:nvCxnSpPr>
            <p:spPr>
              <a:xfrm rot="10800000">
                <a:off x="4034103" y="68534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2" name="Straight Arrow Connector 1451"/>
              <p:cNvCxnSpPr/>
              <p:nvPr/>
            </p:nvCxnSpPr>
            <p:spPr>
              <a:xfrm rot="16200000">
                <a:off x="4076170" y="1083206"/>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3" name="Straight Arrow Connector 1452"/>
              <p:cNvCxnSpPr/>
              <p:nvPr/>
            </p:nvCxnSpPr>
            <p:spPr>
              <a:xfrm rot="16200000">
                <a:off x="4076170"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4" name="Straight Arrow Connector 1453"/>
              <p:cNvCxnSpPr/>
              <p:nvPr/>
            </p:nvCxnSpPr>
            <p:spPr>
              <a:xfrm rot="16200000">
                <a:off x="4449498"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5" name="Straight Arrow Connector 1454"/>
              <p:cNvCxnSpPr/>
              <p:nvPr/>
            </p:nvCxnSpPr>
            <p:spPr>
              <a:xfrm rot="16200000">
                <a:off x="4844786"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6" name="Straight Arrow Connector 1455"/>
              <p:cNvCxnSpPr/>
              <p:nvPr/>
            </p:nvCxnSpPr>
            <p:spPr>
              <a:xfrm rot="5400000" flipH="1">
                <a:off x="4873909" y="978790"/>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7" name="Straight Arrow Connector 1456"/>
              <p:cNvCxnSpPr/>
              <p:nvPr/>
            </p:nvCxnSpPr>
            <p:spPr>
              <a:xfrm rot="5400000" flipH="1">
                <a:off x="5281745" y="61396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8" name="Straight Arrow Connector 1457"/>
              <p:cNvCxnSpPr/>
              <p:nvPr/>
            </p:nvCxnSpPr>
            <p:spPr>
              <a:xfrm rot="5400000" flipH="1">
                <a:off x="5305143"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9" name="Straight Arrow Connector 1458"/>
              <p:cNvCxnSpPr/>
              <p:nvPr/>
            </p:nvCxnSpPr>
            <p:spPr>
              <a:xfrm rot="5400000" flipH="1">
                <a:off x="4875346" y="23621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0" name="Straight Arrow Connector 1459"/>
              <p:cNvCxnSpPr/>
              <p:nvPr/>
            </p:nvCxnSpPr>
            <p:spPr>
              <a:xfrm rot="5400000" flipH="1">
                <a:off x="4502020"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1" name="Straight Arrow Connector 1460"/>
              <p:cNvCxnSpPr/>
              <p:nvPr/>
            </p:nvCxnSpPr>
            <p:spPr>
              <a:xfrm rot="16200000">
                <a:off x="4049239"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2" name="Straight Arrow Connector 1461"/>
              <p:cNvCxnSpPr/>
              <p:nvPr/>
            </p:nvCxnSpPr>
            <p:spPr>
              <a:xfrm rot="16200000">
                <a:off x="4431978"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3" name="Straight Arrow Connector 1462"/>
              <p:cNvCxnSpPr/>
              <p:nvPr/>
            </p:nvCxnSpPr>
            <p:spPr>
              <a:xfrm rot="16200000">
                <a:off x="4866615" y="259406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4" name="Straight Arrow Connector 1463"/>
              <p:cNvCxnSpPr/>
              <p:nvPr/>
            </p:nvCxnSpPr>
            <p:spPr>
              <a:xfrm rot="16200000">
                <a:off x="4869617" y="2209272"/>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5" name="Straight Arrow Connector 1464"/>
              <p:cNvCxnSpPr/>
              <p:nvPr/>
            </p:nvCxnSpPr>
            <p:spPr>
              <a:xfrm rot="16200000">
                <a:off x="4431978" y="22077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6" name="Straight Arrow Connector 1465"/>
              <p:cNvCxnSpPr/>
              <p:nvPr/>
            </p:nvCxnSpPr>
            <p:spPr>
              <a:xfrm rot="16200000">
                <a:off x="5285431" y="184588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7" name="Straight Arrow Connector 1466"/>
              <p:cNvCxnSpPr/>
              <p:nvPr/>
            </p:nvCxnSpPr>
            <p:spPr>
              <a:xfrm rot="16200000">
                <a:off x="4868182" y="184014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8" name="Straight Arrow Connector 1467"/>
              <p:cNvCxnSpPr/>
              <p:nvPr/>
            </p:nvCxnSpPr>
            <p:spPr>
              <a:xfrm>
                <a:off x="4416842"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9" name="Straight Arrow Connector 1468"/>
              <p:cNvCxnSpPr/>
              <p:nvPr/>
            </p:nvCxnSpPr>
            <p:spPr>
              <a:xfrm>
                <a:off x="4034103"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0" name="Straight Arrow Connector 1469"/>
              <p:cNvCxnSpPr/>
              <p:nvPr/>
            </p:nvCxnSpPr>
            <p:spPr>
              <a:xfrm>
                <a:off x="4034103" y="220783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1" name="Straight Arrow Connector 1470"/>
              <p:cNvCxnSpPr/>
              <p:nvPr/>
            </p:nvCxnSpPr>
            <p:spPr>
              <a:xfrm>
                <a:off x="4034103" y="2564040"/>
                <a:ext cx="219604"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2" name="Straight Arrow Connector 1471"/>
              <p:cNvCxnSpPr/>
              <p:nvPr/>
            </p:nvCxnSpPr>
            <p:spPr>
              <a:xfrm rot="10800000" flipH="1">
                <a:off x="4473311" y="2497969"/>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3" name="Straight Arrow Connector 1472"/>
              <p:cNvCxnSpPr/>
              <p:nvPr/>
            </p:nvCxnSpPr>
            <p:spPr>
              <a:xfrm rot="10800000" flipH="1">
                <a:off x="4874873" y="2868538"/>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4" name="Straight Arrow Connector 1473"/>
              <p:cNvCxnSpPr/>
              <p:nvPr/>
            </p:nvCxnSpPr>
            <p:spPr>
              <a:xfrm rot="10800000" flipH="1">
                <a:off x="5292120" y="2885774"/>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5" name="Straight Arrow Connector 1474"/>
              <p:cNvCxnSpPr/>
              <p:nvPr/>
            </p:nvCxnSpPr>
            <p:spPr>
              <a:xfrm rot="10800000" flipH="1">
                <a:off x="5292120" y="2497969"/>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6" name="Straight Arrow Connector 1475"/>
              <p:cNvCxnSpPr/>
              <p:nvPr/>
            </p:nvCxnSpPr>
            <p:spPr>
              <a:xfrm rot="10800000" flipH="1">
                <a:off x="5292120" y="2159000"/>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7" name="Straight Arrow Connector 1476"/>
              <p:cNvCxnSpPr/>
              <p:nvPr/>
            </p:nvCxnSpPr>
            <p:spPr>
              <a:xfrm rot="10800000" flipV="1">
                <a:off x="6873270" y="184301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8" name="Straight Arrow Connector 1477"/>
              <p:cNvCxnSpPr/>
              <p:nvPr/>
            </p:nvCxnSpPr>
            <p:spPr>
              <a:xfrm rot="10800000" flipV="1">
                <a:off x="6873270"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9" name="Straight Arrow Connector 1478"/>
              <p:cNvCxnSpPr/>
              <p:nvPr/>
            </p:nvCxnSpPr>
            <p:spPr>
              <a:xfrm rot="10800000" flipV="1">
                <a:off x="6499944" y="258414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0" name="Straight Arrow Connector 1479"/>
              <p:cNvCxnSpPr/>
              <p:nvPr/>
            </p:nvCxnSpPr>
            <p:spPr>
              <a:xfrm rot="10800000" flipV="1">
                <a:off x="6073285"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1" name="Straight Arrow Connector 1480"/>
              <p:cNvCxnSpPr/>
              <p:nvPr/>
            </p:nvCxnSpPr>
            <p:spPr>
              <a:xfrm rot="10800000" flipV="1">
                <a:off x="6073285"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2" name="Straight Arrow Connector 1481"/>
              <p:cNvCxnSpPr/>
              <p:nvPr/>
            </p:nvCxnSpPr>
            <p:spPr>
              <a:xfrm rot="10800000" flipV="1">
                <a:off x="5671723" y="29633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3" name="Straight Arrow Connector 1482"/>
              <p:cNvCxnSpPr/>
              <p:nvPr/>
            </p:nvCxnSpPr>
            <p:spPr>
              <a:xfrm rot="10800000" flipV="1">
                <a:off x="5665448"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4" name="Straight Arrow Connector 1483"/>
              <p:cNvCxnSpPr/>
              <p:nvPr/>
            </p:nvCxnSpPr>
            <p:spPr>
              <a:xfrm rot="5400000" flipV="1">
                <a:off x="5707516" y="2189163"/>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5" name="Straight Arrow Connector 1484"/>
              <p:cNvCxnSpPr/>
              <p:nvPr/>
            </p:nvCxnSpPr>
            <p:spPr>
              <a:xfrm rot="5400000" flipV="1">
                <a:off x="5705948" y="1840008"/>
                <a:ext cx="198210"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6" name="Straight Arrow Connector 1485"/>
              <p:cNvCxnSpPr/>
              <p:nvPr/>
            </p:nvCxnSpPr>
            <p:spPr>
              <a:xfrm rot="5400000" flipV="1">
                <a:off x="6079275" y="1840008"/>
                <a:ext cx="198210"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7" name="Straight Arrow Connector 1486"/>
              <p:cNvCxnSpPr/>
              <p:nvPr/>
            </p:nvCxnSpPr>
            <p:spPr>
              <a:xfrm rot="5400000" flipV="1">
                <a:off x="6472993" y="184157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8" name="Straight Arrow Connector 1487"/>
              <p:cNvCxnSpPr/>
              <p:nvPr/>
            </p:nvCxnSpPr>
            <p:spPr>
              <a:xfrm rot="16200000" flipH="1" flipV="1">
                <a:off x="6505254" y="213358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9" name="Straight Arrow Connector 1488"/>
              <p:cNvCxnSpPr/>
              <p:nvPr/>
            </p:nvCxnSpPr>
            <p:spPr>
              <a:xfrm rot="16200000" flipH="1" flipV="1">
                <a:off x="6913091" y="249840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0" name="Straight Arrow Connector 1489"/>
              <p:cNvCxnSpPr/>
              <p:nvPr/>
            </p:nvCxnSpPr>
            <p:spPr>
              <a:xfrm rot="16200000" flipH="1" flipV="1">
                <a:off x="693334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1" name="Straight Arrow Connector 1490"/>
              <p:cNvCxnSpPr/>
              <p:nvPr/>
            </p:nvCxnSpPr>
            <p:spPr>
              <a:xfrm rot="16200000" flipH="1" flipV="1">
                <a:off x="650668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2" name="Straight Arrow Connector 1491"/>
              <p:cNvCxnSpPr/>
              <p:nvPr/>
            </p:nvCxnSpPr>
            <p:spPr>
              <a:xfrm rot="16200000" flipH="1" flipV="1">
                <a:off x="6133363" y="2876153"/>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3" name="Straight Arrow Connector 1492"/>
              <p:cNvCxnSpPr/>
              <p:nvPr/>
            </p:nvCxnSpPr>
            <p:spPr>
              <a:xfrm rot="5400000" flipV="1">
                <a:off x="5679017"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4" name="Straight Arrow Connector 1493"/>
              <p:cNvCxnSpPr/>
              <p:nvPr/>
            </p:nvCxnSpPr>
            <p:spPr>
              <a:xfrm rot="5400000" flipV="1">
                <a:off x="6061756"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5" name="Straight Arrow Connector 1494"/>
              <p:cNvCxnSpPr/>
              <p:nvPr/>
            </p:nvCxnSpPr>
            <p:spPr>
              <a:xfrm rot="5400000" flipV="1">
                <a:off x="6496391" y="67672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6" name="Straight Arrow Connector 1495"/>
              <p:cNvCxnSpPr/>
              <p:nvPr/>
            </p:nvCxnSpPr>
            <p:spPr>
              <a:xfrm rot="5400000" flipV="1">
                <a:off x="6499397" y="1061527"/>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7" name="Straight Arrow Connector 1496"/>
              <p:cNvCxnSpPr/>
              <p:nvPr/>
            </p:nvCxnSpPr>
            <p:spPr>
              <a:xfrm rot="5400000" flipV="1">
                <a:off x="6061756" y="10630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8" name="Straight Arrow Connector 1497"/>
              <p:cNvCxnSpPr/>
              <p:nvPr/>
            </p:nvCxnSpPr>
            <p:spPr>
              <a:xfrm rot="5400000" flipV="1">
                <a:off x="6913638" y="1426483"/>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9" name="Straight Arrow Connector 1498"/>
              <p:cNvCxnSpPr/>
              <p:nvPr/>
            </p:nvCxnSpPr>
            <p:spPr>
              <a:xfrm rot="5400000" flipV="1">
                <a:off x="6497960" y="143065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0" name="Straight Arrow Connector 1499"/>
              <p:cNvCxnSpPr/>
              <p:nvPr/>
            </p:nvCxnSpPr>
            <p:spPr>
              <a:xfrm flipV="1">
                <a:off x="6048187" y="1400629"/>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1" name="Straight Arrow Connector 1500"/>
              <p:cNvCxnSpPr/>
              <p:nvPr/>
            </p:nvCxnSpPr>
            <p:spPr>
              <a:xfrm flipV="1">
                <a:off x="5665448" y="1400629"/>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2" name="Straight Arrow Connector 1501"/>
              <p:cNvCxnSpPr/>
              <p:nvPr/>
            </p:nvCxnSpPr>
            <p:spPr>
              <a:xfrm flipV="1">
                <a:off x="5665448" y="106453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3" name="Straight Arrow Connector 1502"/>
              <p:cNvCxnSpPr/>
              <p:nvPr/>
            </p:nvCxnSpPr>
            <p:spPr>
              <a:xfrm flipV="1">
                <a:off x="5665448" y="705455"/>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4" name="Straight Arrow Connector 1503"/>
              <p:cNvCxnSpPr/>
              <p:nvPr/>
            </p:nvCxnSpPr>
            <p:spPr>
              <a:xfrm rot="10800000" flipH="1" flipV="1">
                <a:off x="6101518" y="627895"/>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5" name="Straight Arrow Connector 1504"/>
              <p:cNvCxnSpPr/>
              <p:nvPr/>
            </p:nvCxnSpPr>
            <p:spPr>
              <a:xfrm rot="10800000" flipH="1" flipV="1">
                <a:off x="6506219" y="2602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6" name="Straight Arrow Connector 1505"/>
              <p:cNvCxnSpPr/>
              <p:nvPr/>
            </p:nvCxnSpPr>
            <p:spPr>
              <a:xfrm rot="10800000" flipH="1" flipV="1">
                <a:off x="6923465" y="242964"/>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7" name="Straight Arrow Connector 1506"/>
              <p:cNvCxnSpPr/>
              <p:nvPr/>
            </p:nvCxnSpPr>
            <p:spPr>
              <a:xfrm rot="10800000" flipH="1" flipV="1">
                <a:off x="6923465" y="6278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8" name="Straight Arrow Connector 1507"/>
              <p:cNvCxnSpPr/>
              <p:nvPr/>
            </p:nvCxnSpPr>
            <p:spPr>
              <a:xfrm rot="10800000" flipH="1" flipV="1">
                <a:off x="6923465" y="96686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9" name="Straight Arrow Connector 1508"/>
              <p:cNvCxnSpPr/>
              <p:nvPr/>
            </p:nvCxnSpPr>
            <p:spPr>
              <a:xfrm>
                <a:off x="762000" y="331666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0" name="Straight Arrow Connector 1509"/>
              <p:cNvCxnSpPr/>
              <p:nvPr/>
            </p:nvCxnSpPr>
            <p:spPr>
              <a:xfrm>
                <a:off x="762000"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1" name="Straight Arrow Connector 1510"/>
              <p:cNvCxnSpPr/>
              <p:nvPr/>
            </p:nvCxnSpPr>
            <p:spPr>
              <a:xfrm>
                <a:off x="1135328" y="4057802"/>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2" name="Straight Arrow Connector 1511"/>
              <p:cNvCxnSpPr/>
              <p:nvPr/>
            </p:nvCxnSpPr>
            <p:spPr>
              <a:xfrm>
                <a:off x="1561988"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3" name="Straight Arrow Connector 1512"/>
              <p:cNvCxnSpPr/>
              <p:nvPr/>
            </p:nvCxnSpPr>
            <p:spPr>
              <a:xfrm>
                <a:off x="1561988"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4" name="Straight Arrow Connector 1513"/>
              <p:cNvCxnSpPr/>
              <p:nvPr/>
            </p:nvCxnSpPr>
            <p:spPr>
              <a:xfrm>
                <a:off x="1963549" y="443698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5" name="Straight Arrow Connector 1514"/>
              <p:cNvCxnSpPr/>
              <p:nvPr/>
            </p:nvCxnSpPr>
            <p:spPr>
              <a:xfrm>
                <a:off x="1969824"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6" name="Straight Arrow Connector 1515"/>
              <p:cNvCxnSpPr/>
              <p:nvPr/>
            </p:nvCxnSpPr>
            <p:spPr>
              <a:xfrm rot="5400000">
                <a:off x="1942873" y="366281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7" name="Straight Arrow Connector 1516"/>
              <p:cNvCxnSpPr/>
              <p:nvPr/>
            </p:nvCxnSpPr>
            <p:spPr>
              <a:xfrm rot="5400000">
                <a:off x="1945879" y="3315097"/>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8" name="Straight Arrow Connector 1517"/>
              <p:cNvCxnSpPr/>
              <p:nvPr/>
            </p:nvCxnSpPr>
            <p:spPr>
              <a:xfrm rot="5400000">
                <a:off x="1572553" y="3315097"/>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9" name="Straight Arrow Connector 1518"/>
              <p:cNvCxnSpPr/>
              <p:nvPr/>
            </p:nvCxnSpPr>
            <p:spPr>
              <a:xfrm rot="5400000">
                <a:off x="1178832" y="3316666"/>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0" name="Straight Arrow Connector 1519"/>
              <p:cNvCxnSpPr/>
              <p:nvPr/>
            </p:nvCxnSpPr>
            <p:spPr>
              <a:xfrm rot="16200000" flipH="1">
                <a:off x="1195408" y="3608670"/>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1" name="Straight Arrow Connector 1520"/>
              <p:cNvCxnSpPr/>
              <p:nvPr/>
            </p:nvCxnSpPr>
            <p:spPr>
              <a:xfrm rot="16200000" flipH="1">
                <a:off x="787570" y="3973494"/>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2" name="Straight Arrow Connector 1521"/>
              <p:cNvCxnSpPr/>
              <p:nvPr/>
            </p:nvCxnSpPr>
            <p:spPr>
              <a:xfrm rot="16200000" flipH="1">
                <a:off x="76731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3" name="Straight Arrow Connector 1522"/>
              <p:cNvCxnSpPr/>
              <p:nvPr/>
            </p:nvCxnSpPr>
            <p:spPr>
              <a:xfrm rot="16200000" flipH="1">
                <a:off x="119397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4" name="Straight Arrow Connector 1523"/>
              <p:cNvCxnSpPr/>
              <p:nvPr/>
            </p:nvCxnSpPr>
            <p:spPr>
              <a:xfrm rot="16200000" flipH="1">
                <a:off x="1567298" y="435124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5" name="Straight Arrow Connector 1524"/>
              <p:cNvCxnSpPr/>
              <p:nvPr/>
            </p:nvCxnSpPr>
            <p:spPr>
              <a:xfrm rot="5400000">
                <a:off x="1975682"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6" name="Straight Arrow Connector 1525"/>
              <p:cNvCxnSpPr/>
              <p:nvPr/>
            </p:nvCxnSpPr>
            <p:spPr>
              <a:xfrm rot="5400000">
                <a:off x="1592943"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7" name="Straight Arrow Connector 1526"/>
              <p:cNvCxnSpPr/>
              <p:nvPr/>
            </p:nvCxnSpPr>
            <p:spPr>
              <a:xfrm rot="5400000">
                <a:off x="1158309" y="515370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8" name="Straight Arrow Connector 1527"/>
              <p:cNvCxnSpPr/>
              <p:nvPr/>
            </p:nvCxnSpPr>
            <p:spPr>
              <a:xfrm rot="5400000">
                <a:off x="1156738" y="5539941"/>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9" name="Straight Arrow Connector 1528"/>
              <p:cNvCxnSpPr/>
              <p:nvPr/>
            </p:nvCxnSpPr>
            <p:spPr>
              <a:xfrm rot="5400000">
                <a:off x="1594378" y="554151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0" name="Straight Arrow Connector 1529"/>
              <p:cNvCxnSpPr/>
              <p:nvPr/>
            </p:nvCxnSpPr>
            <p:spPr>
              <a:xfrm rot="5400000">
                <a:off x="741059" y="590346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1" name="Straight Arrow Connector 1530"/>
              <p:cNvCxnSpPr/>
              <p:nvPr/>
            </p:nvCxnSpPr>
            <p:spPr>
              <a:xfrm rot="5400000">
                <a:off x="1156738" y="5907636"/>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2" name="Straight Arrow Connector 1531"/>
              <p:cNvCxnSpPr/>
              <p:nvPr/>
            </p:nvCxnSpPr>
            <p:spPr>
              <a:xfrm rot="10800000">
                <a:off x="1583947"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3" name="Straight Arrow Connector 1532"/>
              <p:cNvCxnSpPr/>
              <p:nvPr/>
            </p:nvCxnSpPr>
            <p:spPr>
              <a:xfrm rot="10800000">
                <a:off x="1966686"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4" name="Straight Arrow Connector 1533"/>
              <p:cNvCxnSpPr/>
              <p:nvPr/>
            </p:nvCxnSpPr>
            <p:spPr>
              <a:xfrm rot="10800000">
                <a:off x="1966686" y="5540074"/>
                <a:ext cx="216468"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5" name="Straight Arrow Connector 1534"/>
              <p:cNvCxnSpPr/>
              <p:nvPr/>
            </p:nvCxnSpPr>
            <p:spPr>
              <a:xfrm rot="10800000">
                <a:off x="1966686" y="5183869"/>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6" name="Straight Arrow Connector 1535"/>
              <p:cNvCxnSpPr/>
              <p:nvPr/>
            </p:nvCxnSpPr>
            <p:spPr>
              <a:xfrm flipH="1">
                <a:off x="1580811" y="5106307"/>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7" name="Straight Arrow Connector 1536"/>
              <p:cNvCxnSpPr/>
              <p:nvPr/>
            </p:nvCxnSpPr>
            <p:spPr>
              <a:xfrm flipH="1">
                <a:off x="1179249" y="473861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8" name="Straight Arrow Connector 1537"/>
              <p:cNvCxnSpPr/>
              <p:nvPr/>
            </p:nvCxnSpPr>
            <p:spPr>
              <a:xfrm flipH="1">
                <a:off x="762000" y="471850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9" name="Straight Arrow Connector 1538"/>
              <p:cNvCxnSpPr/>
              <p:nvPr/>
            </p:nvCxnSpPr>
            <p:spPr>
              <a:xfrm flipH="1">
                <a:off x="762000" y="5106307"/>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0" name="Straight Arrow Connector 1539"/>
              <p:cNvCxnSpPr/>
              <p:nvPr/>
            </p:nvCxnSpPr>
            <p:spPr>
              <a:xfrm flipH="1">
                <a:off x="762000" y="544527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1" name="Straight Arrow Connector 1540"/>
              <p:cNvCxnSpPr/>
              <p:nvPr/>
            </p:nvCxnSpPr>
            <p:spPr>
              <a:xfrm flipV="1">
                <a:off x="2421581" y="590776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2" name="Straight Arrow Connector 1541"/>
              <p:cNvCxnSpPr/>
              <p:nvPr/>
            </p:nvCxnSpPr>
            <p:spPr>
              <a:xfrm flipV="1">
                <a:off x="2421581"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3" name="Straight Arrow Connector 1542"/>
              <p:cNvCxnSpPr/>
              <p:nvPr/>
            </p:nvCxnSpPr>
            <p:spPr>
              <a:xfrm flipV="1">
                <a:off x="2794907" y="516376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4" name="Straight Arrow Connector 1543"/>
              <p:cNvCxnSpPr/>
              <p:nvPr/>
            </p:nvCxnSpPr>
            <p:spPr>
              <a:xfrm flipV="1">
                <a:off x="3221567"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5" name="Straight Arrow Connector 1544"/>
              <p:cNvCxnSpPr/>
              <p:nvPr/>
            </p:nvCxnSpPr>
            <p:spPr>
              <a:xfrm flipV="1">
                <a:off x="3221567"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6" name="Straight Arrow Connector 1545"/>
              <p:cNvCxnSpPr/>
              <p:nvPr/>
            </p:nvCxnSpPr>
            <p:spPr>
              <a:xfrm flipV="1">
                <a:off x="3623129" y="478744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7" name="Straight Arrow Connector 1546"/>
              <p:cNvCxnSpPr/>
              <p:nvPr/>
            </p:nvCxnSpPr>
            <p:spPr>
              <a:xfrm flipV="1">
                <a:off x="3629403"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8" name="Straight Arrow Connector 1547"/>
              <p:cNvCxnSpPr/>
              <p:nvPr/>
            </p:nvCxnSpPr>
            <p:spPr>
              <a:xfrm rot="16200000" flipV="1">
                <a:off x="3602454" y="556161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9" name="Straight Arrow Connector 1548"/>
              <p:cNvCxnSpPr/>
              <p:nvPr/>
            </p:nvCxnSpPr>
            <p:spPr>
              <a:xfrm rot="16200000" flipV="1">
                <a:off x="3603891"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0" name="Straight Arrow Connector 1549"/>
              <p:cNvCxnSpPr/>
              <p:nvPr/>
            </p:nvCxnSpPr>
            <p:spPr>
              <a:xfrm rot="16200000" flipV="1">
                <a:off x="3230562"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1" name="Straight Arrow Connector 1550"/>
              <p:cNvCxnSpPr/>
              <p:nvPr/>
            </p:nvCxnSpPr>
            <p:spPr>
              <a:xfrm rot="16200000" flipV="1">
                <a:off x="2835275"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2" name="Straight Arrow Connector 1551"/>
              <p:cNvCxnSpPr/>
              <p:nvPr/>
            </p:nvCxnSpPr>
            <p:spPr>
              <a:xfrm rot="5400000" flipH="1" flipV="1">
                <a:off x="2854986" y="5455767"/>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3" name="Straight Arrow Connector 1552"/>
              <p:cNvCxnSpPr/>
              <p:nvPr/>
            </p:nvCxnSpPr>
            <p:spPr>
              <a:xfrm rot="5400000" flipH="1" flipV="1">
                <a:off x="2447151" y="5090943"/>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4" name="Straight Arrow Connector 1553"/>
              <p:cNvCxnSpPr/>
              <p:nvPr/>
            </p:nvCxnSpPr>
            <p:spPr>
              <a:xfrm rot="5400000" flipH="1" flipV="1">
                <a:off x="242689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5" name="Straight Arrow Connector 1554"/>
              <p:cNvCxnSpPr/>
              <p:nvPr/>
            </p:nvCxnSpPr>
            <p:spPr>
              <a:xfrm rot="5400000" flipH="1" flipV="1">
                <a:off x="285355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6" name="Straight Arrow Connector 1555"/>
              <p:cNvCxnSpPr/>
              <p:nvPr/>
            </p:nvCxnSpPr>
            <p:spPr>
              <a:xfrm rot="5400000" flipH="1" flipV="1">
                <a:off x="3226879" y="471319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7" name="Straight Arrow Connector 1556"/>
              <p:cNvCxnSpPr/>
              <p:nvPr/>
            </p:nvCxnSpPr>
            <p:spPr>
              <a:xfrm rot="16200000" flipV="1">
                <a:off x="3635263"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8" name="Straight Arrow Connector 1557"/>
              <p:cNvCxnSpPr/>
              <p:nvPr/>
            </p:nvCxnSpPr>
            <p:spPr>
              <a:xfrm rot="16200000" flipV="1">
                <a:off x="3252524"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9" name="Straight Arrow Connector 1558"/>
              <p:cNvCxnSpPr/>
              <p:nvPr/>
            </p:nvCxnSpPr>
            <p:spPr>
              <a:xfrm rot="16200000" flipV="1">
                <a:off x="2817887" y="4070729"/>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0" name="Straight Arrow Connector 1559"/>
              <p:cNvCxnSpPr/>
              <p:nvPr/>
            </p:nvCxnSpPr>
            <p:spPr>
              <a:xfrm rot="16200000" flipV="1">
                <a:off x="2816321" y="3681356"/>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1" name="Straight Arrow Connector 1560"/>
              <p:cNvCxnSpPr/>
              <p:nvPr/>
            </p:nvCxnSpPr>
            <p:spPr>
              <a:xfrm rot="16200000" flipV="1">
                <a:off x="3253961" y="3682925"/>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2" name="Straight Arrow Connector 1561"/>
              <p:cNvCxnSpPr/>
              <p:nvPr/>
            </p:nvCxnSpPr>
            <p:spPr>
              <a:xfrm rot="16200000" flipV="1">
                <a:off x="2399073" y="3319406"/>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3" name="Straight Arrow Connector 1562"/>
              <p:cNvCxnSpPr/>
              <p:nvPr/>
            </p:nvCxnSpPr>
            <p:spPr>
              <a:xfrm rot="16200000" flipV="1">
                <a:off x="2816321" y="3313661"/>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4" name="Straight Arrow Connector 1563"/>
              <p:cNvCxnSpPr/>
              <p:nvPr/>
            </p:nvCxnSpPr>
            <p:spPr>
              <a:xfrm rot="10800000" flipV="1">
                <a:off x="3240390"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5" name="Straight Arrow Connector 1564"/>
              <p:cNvCxnSpPr/>
              <p:nvPr/>
            </p:nvCxnSpPr>
            <p:spPr>
              <a:xfrm rot="10800000" flipV="1">
                <a:off x="3623129"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6" name="Straight Arrow Connector 1565"/>
              <p:cNvCxnSpPr/>
              <p:nvPr/>
            </p:nvCxnSpPr>
            <p:spPr>
              <a:xfrm rot="10800000" flipV="1">
                <a:off x="3623129" y="3681488"/>
                <a:ext cx="219604"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7" name="Straight Arrow Connector 1566"/>
              <p:cNvCxnSpPr/>
              <p:nvPr/>
            </p:nvCxnSpPr>
            <p:spPr>
              <a:xfrm rot="10800000" flipV="1">
                <a:off x="3623129" y="404056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8" name="Straight Arrow Connector 1567"/>
              <p:cNvCxnSpPr/>
              <p:nvPr/>
            </p:nvCxnSpPr>
            <p:spPr>
              <a:xfrm flipH="1" flipV="1">
                <a:off x="3240390"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9" name="Straight Arrow Connector 1568"/>
              <p:cNvCxnSpPr/>
              <p:nvPr/>
            </p:nvCxnSpPr>
            <p:spPr>
              <a:xfrm flipH="1" flipV="1">
                <a:off x="2838828" y="43421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0" name="Straight Arrow Connector 1569"/>
              <p:cNvCxnSpPr/>
              <p:nvPr/>
            </p:nvCxnSpPr>
            <p:spPr>
              <a:xfrm flipH="1" flipV="1">
                <a:off x="2421581" y="4359426"/>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1" name="Straight Arrow Connector 1570"/>
              <p:cNvCxnSpPr/>
              <p:nvPr/>
            </p:nvCxnSpPr>
            <p:spPr>
              <a:xfrm flipH="1" flipV="1">
                <a:off x="2421581"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2" name="Straight Arrow Connector 1571"/>
              <p:cNvCxnSpPr/>
              <p:nvPr/>
            </p:nvCxnSpPr>
            <p:spPr>
              <a:xfrm flipH="1" flipV="1">
                <a:off x="2421581" y="363552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3" name="Straight Arrow Connector 1572"/>
              <p:cNvCxnSpPr/>
              <p:nvPr/>
            </p:nvCxnSpPr>
            <p:spPr>
              <a:xfrm rot="10800000">
                <a:off x="5245063" y="44197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4" name="Straight Arrow Connector 1573"/>
              <p:cNvCxnSpPr/>
              <p:nvPr/>
            </p:nvCxnSpPr>
            <p:spPr>
              <a:xfrm rot="10800000">
                <a:off x="5245063" y="407216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5" name="Straight Arrow Connector 1574"/>
              <p:cNvCxnSpPr/>
              <p:nvPr/>
            </p:nvCxnSpPr>
            <p:spPr>
              <a:xfrm rot="10800000">
                <a:off x="4868599" y="3675743"/>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6" name="Straight Arrow Connector 1575"/>
              <p:cNvCxnSpPr/>
              <p:nvPr/>
            </p:nvCxnSpPr>
            <p:spPr>
              <a:xfrm rot="10800000">
                <a:off x="4441939" y="367574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7" name="Straight Arrow Connector 1576"/>
              <p:cNvCxnSpPr/>
              <p:nvPr/>
            </p:nvCxnSpPr>
            <p:spPr>
              <a:xfrm rot="10800000">
                <a:off x="4441939" y="405780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8" name="Straight Arrow Connector 1577"/>
              <p:cNvCxnSpPr/>
              <p:nvPr/>
            </p:nvCxnSpPr>
            <p:spPr>
              <a:xfrm rot="10800000">
                <a:off x="4043514" y="336550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9" name="Straight Arrow Connector 1578"/>
              <p:cNvCxnSpPr/>
              <p:nvPr/>
            </p:nvCxnSpPr>
            <p:spPr>
              <a:xfrm rot="10800000">
                <a:off x="4034103" y="367574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0" name="Straight Arrow Connector 1579"/>
              <p:cNvCxnSpPr/>
              <p:nvPr/>
            </p:nvCxnSpPr>
            <p:spPr>
              <a:xfrm rot="16200000">
                <a:off x="4076170" y="4073601"/>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1" name="Straight Arrow Connector 1580"/>
              <p:cNvCxnSpPr/>
              <p:nvPr/>
            </p:nvCxnSpPr>
            <p:spPr>
              <a:xfrm rot="16200000">
                <a:off x="4077607"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2" name="Straight Arrow Connector 1581"/>
              <p:cNvCxnSpPr/>
              <p:nvPr/>
            </p:nvCxnSpPr>
            <p:spPr>
              <a:xfrm rot="16200000">
                <a:off x="4450935"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3" name="Straight Arrow Connector 1582"/>
              <p:cNvCxnSpPr/>
              <p:nvPr/>
            </p:nvCxnSpPr>
            <p:spPr>
              <a:xfrm rot="16200000">
                <a:off x="4846223"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4" name="Straight Arrow Connector 1583"/>
              <p:cNvCxnSpPr/>
              <p:nvPr/>
            </p:nvCxnSpPr>
            <p:spPr>
              <a:xfrm rot="5400000" flipH="1">
                <a:off x="4875344" y="3967750"/>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5" name="Straight Arrow Connector 1584"/>
              <p:cNvCxnSpPr/>
              <p:nvPr/>
            </p:nvCxnSpPr>
            <p:spPr>
              <a:xfrm rot="5400000" flipH="1">
                <a:off x="5283182" y="360292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6" name="Straight Arrow Connector 1585"/>
              <p:cNvCxnSpPr/>
              <p:nvPr/>
            </p:nvCxnSpPr>
            <p:spPr>
              <a:xfrm rot="5400000" flipH="1">
                <a:off x="5303707" y="3225176"/>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7" name="Straight Arrow Connector 1586"/>
              <p:cNvCxnSpPr/>
              <p:nvPr/>
            </p:nvCxnSpPr>
            <p:spPr>
              <a:xfrm rot="5400000" flipH="1">
                <a:off x="4873909"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8" name="Straight Arrow Connector 1587"/>
              <p:cNvCxnSpPr/>
              <p:nvPr/>
            </p:nvCxnSpPr>
            <p:spPr>
              <a:xfrm rot="5400000" flipH="1">
                <a:off x="4472347"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9" name="Straight Arrow Connector 1588"/>
              <p:cNvCxnSpPr/>
              <p:nvPr/>
            </p:nvCxnSpPr>
            <p:spPr>
              <a:xfrm rot="16200000">
                <a:off x="4049241"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0" name="Straight Arrow Connector 1589"/>
              <p:cNvCxnSpPr/>
              <p:nvPr/>
            </p:nvCxnSpPr>
            <p:spPr>
              <a:xfrm rot="16200000">
                <a:off x="4431980"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1" name="Straight Arrow Connector 1590"/>
              <p:cNvCxnSpPr/>
              <p:nvPr/>
            </p:nvCxnSpPr>
            <p:spPr>
              <a:xfrm rot="16200000">
                <a:off x="4868052" y="5583030"/>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2" name="Straight Arrow Connector 1591"/>
              <p:cNvCxnSpPr/>
              <p:nvPr/>
            </p:nvCxnSpPr>
            <p:spPr>
              <a:xfrm rot="16200000">
                <a:off x="4868182" y="5198231"/>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3" name="Straight Arrow Connector 1592"/>
              <p:cNvCxnSpPr/>
              <p:nvPr/>
            </p:nvCxnSpPr>
            <p:spPr>
              <a:xfrm rot="16200000">
                <a:off x="4430543" y="5196662"/>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4" name="Straight Arrow Connector 1593"/>
              <p:cNvCxnSpPr/>
              <p:nvPr/>
            </p:nvCxnSpPr>
            <p:spPr>
              <a:xfrm rot="16200000">
                <a:off x="5286866" y="4834846"/>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5" name="Straight Arrow Connector 1594"/>
              <p:cNvCxnSpPr/>
              <p:nvPr/>
            </p:nvCxnSpPr>
            <p:spPr>
              <a:xfrm rot="16200000">
                <a:off x="4869617" y="4829101"/>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6" name="Straight Arrow Connector 1595"/>
              <p:cNvCxnSpPr/>
              <p:nvPr/>
            </p:nvCxnSpPr>
            <p:spPr>
              <a:xfrm>
                <a:off x="4416842"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7" name="Straight Arrow Connector 1596"/>
              <p:cNvCxnSpPr/>
              <p:nvPr/>
            </p:nvCxnSpPr>
            <p:spPr>
              <a:xfrm>
                <a:off x="4034103"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8" name="Straight Arrow Connector 1597"/>
              <p:cNvCxnSpPr/>
              <p:nvPr/>
            </p:nvCxnSpPr>
            <p:spPr>
              <a:xfrm>
                <a:off x="4034103" y="5198231"/>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9" name="Straight Arrow Connector 1598"/>
              <p:cNvCxnSpPr/>
              <p:nvPr/>
            </p:nvCxnSpPr>
            <p:spPr>
              <a:xfrm>
                <a:off x="4034103" y="555443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0" name="Straight Arrow Connector 1599"/>
              <p:cNvCxnSpPr/>
              <p:nvPr/>
            </p:nvCxnSpPr>
            <p:spPr>
              <a:xfrm rot="10800000" flipH="1">
                <a:off x="4473311" y="548836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1" name="Straight Arrow Connector 1600"/>
              <p:cNvCxnSpPr/>
              <p:nvPr/>
            </p:nvCxnSpPr>
            <p:spPr>
              <a:xfrm rot="10800000" flipH="1">
                <a:off x="4874873" y="585606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2" name="Straight Arrow Connector 1601"/>
              <p:cNvCxnSpPr/>
              <p:nvPr/>
            </p:nvCxnSpPr>
            <p:spPr>
              <a:xfrm rot="10800000" flipH="1">
                <a:off x="5292120" y="5876169"/>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3" name="Straight Arrow Connector 1602"/>
              <p:cNvCxnSpPr/>
              <p:nvPr/>
            </p:nvCxnSpPr>
            <p:spPr>
              <a:xfrm rot="10800000" flipH="1">
                <a:off x="5292120" y="5488366"/>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4" name="Straight Arrow Connector 1603"/>
              <p:cNvCxnSpPr/>
              <p:nvPr/>
            </p:nvCxnSpPr>
            <p:spPr>
              <a:xfrm rot="10800000" flipH="1">
                <a:off x="5292120" y="5149397"/>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5" name="Straight Arrow Connector 1604"/>
              <p:cNvCxnSpPr/>
              <p:nvPr/>
            </p:nvCxnSpPr>
            <p:spPr>
              <a:xfrm rot="10800000" flipV="1">
                <a:off x="6873270" y="483053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6" name="Straight Arrow Connector 1605"/>
              <p:cNvCxnSpPr/>
              <p:nvPr/>
            </p:nvCxnSpPr>
            <p:spPr>
              <a:xfrm rot="10800000" flipV="1">
                <a:off x="6873270"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7" name="Straight Arrow Connector 1606"/>
              <p:cNvCxnSpPr/>
              <p:nvPr/>
            </p:nvCxnSpPr>
            <p:spPr>
              <a:xfrm rot="10800000" flipV="1">
                <a:off x="6499944"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8" name="Straight Arrow Connector 1607"/>
              <p:cNvCxnSpPr/>
              <p:nvPr/>
            </p:nvCxnSpPr>
            <p:spPr>
              <a:xfrm rot="10800000" flipV="1">
                <a:off x="6073285"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9" name="Straight Arrow Connector 1608"/>
              <p:cNvCxnSpPr/>
              <p:nvPr/>
            </p:nvCxnSpPr>
            <p:spPr>
              <a:xfrm rot="10800000" flipV="1">
                <a:off x="6073285"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0" name="Straight Arrow Connector 1609"/>
              <p:cNvCxnSpPr/>
              <p:nvPr/>
            </p:nvCxnSpPr>
            <p:spPr>
              <a:xfrm rot="10800000" flipV="1">
                <a:off x="5671723" y="5950857"/>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1" name="Straight Arrow Connector 1610"/>
              <p:cNvCxnSpPr/>
              <p:nvPr/>
            </p:nvCxnSpPr>
            <p:spPr>
              <a:xfrm rot="10800000" flipV="1">
                <a:off x="5665448"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2" name="Straight Arrow Connector 1611"/>
              <p:cNvCxnSpPr/>
              <p:nvPr/>
            </p:nvCxnSpPr>
            <p:spPr>
              <a:xfrm rot="5400000" flipV="1">
                <a:off x="5708952" y="517812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3" name="Straight Arrow Connector 1612"/>
              <p:cNvCxnSpPr/>
              <p:nvPr/>
            </p:nvCxnSpPr>
            <p:spPr>
              <a:xfrm rot="5400000" flipV="1">
                <a:off x="5705948" y="4830403"/>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4" name="Straight Arrow Connector 1613"/>
              <p:cNvCxnSpPr/>
              <p:nvPr/>
            </p:nvCxnSpPr>
            <p:spPr>
              <a:xfrm rot="5400000" flipV="1">
                <a:off x="6079275" y="4830403"/>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5" name="Straight Arrow Connector 1614"/>
              <p:cNvCxnSpPr/>
              <p:nvPr/>
            </p:nvCxnSpPr>
            <p:spPr>
              <a:xfrm rot="5400000" flipV="1">
                <a:off x="6472993" y="483197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6" name="Straight Arrow Connector 1615"/>
              <p:cNvCxnSpPr/>
              <p:nvPr/>
            </p:nvCxnSpPr>
            <p:spPr>
              <a:xfrm rot="16200000" flipH="1" flipV="1">
                <a:off x="6505254" y="51239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7" name="Straight Arrow Connector 1616"/>
              <p:cNvCxnSpPr/>
              <p:nvPr/>
            </p:nvCxnSpPr>
            <p:spPr>
              <a:xfrm rot="16200000" flipH="1" flipV="1">
                <a:off x="6913091" y="548880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8" name="Straight Arrow Connector 1617"/>
              <p:cNvCxnSpPr/>
              <p:nvPr/>
            </p:nvCxnSpPr>
            <p:spPr>
              <a:xfrm rot="16200000" flipH="1" flipV="1">
                <a:off x="693191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9" name="Straight Arrow Connector 1618"/>
              <p:cNvCxnSpPr/>
              <p:nvPr/>
            </p:nvCxnSpPr>
            <p:spPr>
              <a:xfrm rot="16200000" flipH="1" flipV="1">
                <a:off x="650525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0" name="Straight Arrow Connector 1619"/>
              <p:cNvCxnSpPr/>
              <p:nvPr/>
            </p:nvCxnSpPr>
            <p:spPr>
              <a:xfrm rot="16200000" flipH="1" flipV="1">
                <a:off x="6131928" y="5865112"/>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1" name="Straight Arrow Connector 1620"/>
              <p:cNvCxnSpPr/>
              <p:nvPr/>
            </p:nvCxnSpPr>
            <p:spPr>
              <a:xfrm rot="5400000" flipV="1">
                <a:off x="5677580"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2" name="Straight Arrow Connector 1621"/>
              <p:cNvCxnSpPr/>
              <p:nvPr/>
            </p:nvCxnSpPr>
            <p:spPr>
              <a:xfrm rot="5400000" flipV="1">
                <a:off x="6060319"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3" name="Straight Arrow Connector 1622"/>
              <p:cNvCxnSpPr/>
              <p:nvPr/>
            </p:nvCxnSpPr>
            <p:spPr>
              <a:xfrm rot="5400000" flipV="1">
                <a:off x="6497828" y="3665689"/>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4" name="Straight Arrow Connector 1623"/>
              <p:cNvCxnSpPr/>
              <p:nvPr/>
            </p:nvCxnSpPr>
            <p:spPr>
              <a:xfrm rot="5400000" flipV="1">
                <a:off x="6499395" y="405192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5" name="Straight Arrow Connector 1624"/>
              <p:cNvCxnSpPr/>
              <p:nvPr/>
            </p:nvCxnSpPr>
            <p:spPr>
              <a:xfrm rot="5400000" flipV="1">
                <a:off x="6061754" y="405349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6" name="Straight Arrow Connector 1625"/>
              <p:cNvCxnSpPr/>
              <p:nvPr/>
            </p:nvCxnSpPr>
            <p:spPr>
              <a:xfrm rot="5400000" flipV="1">
                <a:off x="6915073" y="441544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7" name="Straight Arrow Connector 1626"/>
              <p:cNvCxnSpPr/>
              <p:nvPr/>
            </p:nvCxnSpPr>
            <p:spPr>
              <a:xfrm rot="5400000" flipV="1">
                <a:off x="6499395" y="4419620"/>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8" name="Straight Arrow Connector 1627"/>
              <p:cNvCxnSpPr/>
              <p:nvPr/>
            </p:nvCxnSpPr>
            <p:spPr>
              <a:xfrm flipV="1">
                <a:off x="6048187"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9" name="Straight Arrow Connector 1628"/>
              <p:cNvCxnSpPr/>
              <p:nvPr/>
            </p:nvCxnSpPr>
            <p:spPr>
              <a:xfrm flipV="1">
                <a:off x="5665448"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0" name="Straight Arrow Connector 1629"/>
              <p:cNvCxnSpPr/>
              <p:nvPr/>
            </p:nvCxnSpPr>
            <p:spPr>
              <a:xfrm flipV="1">
                <a:off x="5665448" y="405205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1" name="Straight Arrow Connector 1630"/>
              <p:cNvCxnSpPr/>
              <p:nvPr/>
            </p:nvCxnSpPr>
            <p:spPr>
              <a:xfrm flipV="1">
                <a:off x="5665448" y="3695852"/>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2" name="Straight Arrow Connector 1631"/>
              <p:cNvCxnSpPr/>
              <p:nvPr/>
            </p:nvCxnSpPr>
            <p:spPr>
              <a:xfrm rot="10800000" flipH="1" flipV="1">
                <a:off x="6101518" y="3618290"/>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3" name="Straight Arrow Connector 1632"/>
              <p:cNvCxnSpPr/>
              <p:nvPr/>
            </p:nvCxnSpPr>
            <p:spPr>
              <a:xfrm rot="10800000" flipH="1" flipV="1">
                <a:off x="6506219" y="32505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4" name="Straight Arrow Connector 1633"/>
              <p:cNvCxnSpPr/>
              <p:nvPr/>
            </p:nvCxnSpPr>
            <p:spPr>
              <a:xfrm rot="10800000" flipH="1" flipV="1">
                <a:off x="6923465" y="3230488"/>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5" name="Straight Arrow Connector 1634"/>
              <p:cNvCxnSpPr/>
              <p:nvPr/>
            </p:nvCxnSpPr>
            <p:spPr>
              <a:xfrm rot="10800000" flipH="1" flipV="1">
                <a:off x="6923465" y="36182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6" name="Straight Arrow Connector 1635"/>
              <p:cNvCxnSpPr/>
              <p:nvPr/>
            </p:nvCxnSpPr>
            <p:spPr>
              <a:xfrm rot="10800000" flipH="1" flipV="1">
                <a:off x="6923465" y="395726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grpSp>
        <p:grpSp>
          <p:nvGrpSpPr>
            <p:cNvPr id="10" name="Group 861"/>
            <p:cNvGrpSpPr>
              <a:grpSpLocks/>
            </p:cNvGrpSpPr>
            <p:nvPr/>
          </p:nvGrpSpPr>
          <p:grpSpPr bwMode="auto">
            <a:xfrm>
              <a:off x="1447800" y="2621280"/>
              <a:ext cx="1645920" cy="1645920"/>
              <a:chOff x="1371600" y="2590800"/>
              <a:chExt cx="1905000" cy="1981200"/>
            </a:xfrm>
          </p:grpSpPr>
          <p:grpSp>
            <p:nvGrpSpPr>
              <p:cNvPr id="27" name="Group 26"/>
              <p:cNvGrpSpPr/>
              <p:nvPr/>
            </p:nvGrpSpPr>
            <p:grpSpPr>
              <a:xfrm>
                <a:off x="1371600" y="2590800"/>
                <a:ext cx="1905000" cy="1981200"/>
                <a:chOff x="2819400" y="5105400"/>
                <a:chExt cx="1219200" cy="1219200"/>
              </a:xfrm>
              <a:solidFill>
                <a:schemeClr val="accent3">
                  <a:lumMod val="60000"/>
                  <a:lumOff val="40000"/>
                  <a:alpha val="44000"/>
                </a:schemeClr>
              </a:solidFill>
            </p:grpSpPr>
            <p:sp>
              <p:nvSpPr>
                <p:cNvPr id="11" name="Rectangle 10"/>
                <p:cNvSpPr/>
                <p:nvPr/>
              </p:nvSpPr>
              <p:spPr>
                <a:xfrm>
                  <a:off x="28194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31242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34290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37338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28194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31242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34290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37338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28194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31242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ectangle 20"/>
                <p:cNvSpPr/>
                <p:nvPr/>
              </p:nvSpPr>
              <p:spPr>
                <a:xfrm>
                  <a:off x="34290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Rectangle 21"/>
                <p:cNvSpPr/>
                <p:nvPr/>
              </p:nvSpPr>
              <p:spPr>
                <a:xfrm>
                  <a:off x="37338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2"/>
                <p:cNvSpPr/>
                <p:nvPr/>
              </p:nvSpPr>
              <p:spPr>
                <a:xfrm>
                  <a:off x="28194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ectangle 23"/>
                <p:cNvSpPr/>
                <p:nvPr/>
              </p:nvSpPr>
              <p:spPr>
                <a:xfrm>
                  <a:off x="31242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ectangle 24"/>
                <p:cNvSpPr/>
                <p:nvPr/>
              </p:nvSpPr>
              <p:spPr>
                <a:xfrm>
                  <a:off x="34290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ectangle 25"/>
                <p:cNvSpPr/>
                <p:nvPr/>
              </p:nvSpPr>
              <p:spPr>
                <a:xfrm>
                  <a:off x="37338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5" name="Oval 64"/>
              <p:cNvSpPr/>
              <p:nvPr/>
            </p:nvSpPr>
            <p:spPr>
              <a:xfrm>
                <a:off x="2172700" y="3429294"/>
                <a:ext cx="303169" cy="3038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grpSp>
          <p:nvGrpSpPr>
            <p:cNvPr id="28" name="Group 1636"/>
            <p:cNvGrpSpPr>
              <a:grpSpLocks/>
            </p:cNvGrpSpPr>
            <p:nvPr/>
          </p:nvGrpSpPr>
          <p:grpSpPr bwMode="auto">
            <a:xfrm>
              <a:off x="5334000" y="2621280"/>
              <a:ext cx="1645920" cy="1645920"/>
              <a:chOff x="1371600" y="2590800"/>
              <a:chExt cx="1905000" cy="1981200"/>
            </a:xfrm>
          </p:grpSpPr>
          <p:grpSp>
            <p:nvGrpSpPr>
              <p:cNvPr id="29" name="Group 26"/>
              <p:cNvGrpSpPr/>
              <p:nvPr/>
            </p:nvGrpSpPr>
            <p:grpSpPr>
              <a:xfrm>
                <a:off x="1371600" y="2590800"/>
                <a:ext cx="1905000" cy="1981200"/>
                <a:chOff x="2819400" y="5105400"/>
                <a:chExt cx="1219200" cy="1219200"/>
              </a:xfrm>
              <a:solidFill>
                <a:schemeClr val="accent3">
                  <a:lumMod val="60000"/>
                  <a:lumOff val="40000"/>
                  <a:alpha val="44000"/>
                </a:schemeClr>
              </a:solidFill>
            </p:grpSpPr>
            <p:sp>
              <p:nvSpPr>
                <p:cNvPr id="1640" name="Rectangle 1639"/>
                <p:cNvSpPr/>
                <p:nvPr/>
              </p:nvSpPr>
              <p:spPr>
                <a:xfrm>
                  <a:off x="28194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1" name="Rectangle 1640"/>
                <p:cNvSpPr/>
                <p:nvPr/>
              </p:nvSpPr>
              <p:spPr>
                <a:xfrm>
                  <a:off x="31242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2" name="Rectangle 1641"/>
                <p:cNvSpPr/>
                <p:nvPr/>
              </p:nvSpPr>
              <p:spPr>
                <a:xfrm>
                  <a:off x="34290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3" name="Rectangle 1642"/>
                <p:cNvSpPr/>
                <p:nvPr/>
              </p:nvSpPr>
              <p:spPr>
                <a:xfrm>
                  <a:off x="3733800" y="54102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4" name="Rectangle 1643"/>
                <p:cNvSpPr/>
                <p:nvPr/>
              </p:nvSpPr>
              <p:spPr>
                <a:xfrm>
                  <a:off x="28194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5" name="Rectangle 1644"/>
                <p:cNvSpPr/>
                <p:nvPr/>
              </p:nvSpPr>
              <p:spPr>
                <a:xfrm>
                  <a:off x="31242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6" name="Rectangle 1645"/>
                <p:cNvSpPr/>
                <p:nvPr/>
              </p:nvSpPr>
              <p:spPr>
                <a:xfrm>
                  <a:off x="34290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7" name="Rectangle 1646"/>
                <p:cNvSpPr/>
                <p:nvPr/>
              </p:nvSpPr>
              <p:spPr>
                <a:xfrm>
                  <a:off x="3733800" y="57150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8" name="Rectangle 1647"/>
                <p:cNvSpPr/>
                <p:nvPr/>
              </p:nvSpPr>
              <p:spPr>
                <a:xfrm>
                  <a:off x="28194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49" name="Rectangle 1648"/>
                <p:cNvSpPr/>
                <p:nvPr/>
              </p:nvSpPr>
              <p:spPr>
                <a:xfrm>
                  <a:off x="31242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0" name="Rectangle 1649"/>
                <p:cNvSpPr/>
                <p:nvPr/>
              </p:nvSpPr>
              <p:spPr>
                <a:xfrm>
                  <a:off x="34290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1" name="Rectangle 1650"/>
                <p:cNvSpPr/>
                <p:nvPr/>
              </p:nvSpPr>
              <p:spPr>
                <a:xfrm>
                  <a:off x="3733800" y="60198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2" name="Rectangle 1651"/>
                <p:cNvSpPr/>
                <p:nvPr/>
              </p:nvSpPr>
              <p:spPr>
                <a:xfrm>
                  <a:off x="28194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3" name="Rectangle 1652"/>
                <p:cNvSpPr/>
                <p:nvPr/>
              </p:nvSpPr>
              <p:spPr>
                <a:xfrm>
                  <a:off x="31242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4" name="Rectangle 1653"/>
                <p:cNvSpPr/>
                <p:nvPr/>
              </p:nvSpPr>
              <p:spPr>
                <a:xfrm>
                  <a:off x="34290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55" name="Rectangle 1654"/>
                <p:cNvSpPr/>
                <p:nvPr/>
              </p:nvSpPr>
              <p:spPr>
                <a:xfrm>
                  <a:off x="3733800" y="51054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639" name="Oval 1638"/>
              <p:cNvSpPr/>
              <p:nvPr/>
            </p:nvSpPr>
            <p:spPr>
              <a:xfrm>
                <a:off x="2172700" y="3429294"/>
                <a:ext cx="303169" cy="3038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grpSp>
      <p:grpSp>
        <p:nvGrpSpPr>
          <p:cNvPr id="30" name="Group 1713"/>
          <p:cNvGrpSpPr>
            <a:grpSpLocks/>
          </p:cNvGrpSpPr>
          <p:nvPr/>
        </p:nvGrpSpPr>
        <p:grpSpPr bwMode="auto">
          <a:xfrm>
            <a:off x="990600" y="5681663"/>
            <a:ext cx="957263" cy="719137"/>
            <a:chOff x="1066800" y="5486400"/>
            <a:chExt cx="914400" cy="914400"/>
          </a:xfrm>
        </p:grpSpPr>
        <p:sp>
          <p:nvSpPr>
            <p:cNvPr id="1682" name="Rectangle 1681"/>
            <p:cNvSpPr/>
            <p:nvPr/>
          </p:nvSpPr>
          <p:spPr>
            <a:xfrm>
              <a:off x="1066800" y="5944609"/>
              <a:ext cx="228979" cy="456191"/>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83" name="Rectangle 1682"/>
            <p:cNvSpPr/>
            <p:nvPr/>
          </p:nvSpPr>
          <p:spPr>
            <a:xfrm>
              <a:off x="1295779" y="6019296"/>
              <a:ext cx="228979" cy="381504"/>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84" name="Rectangle 1683"/>
            <p:cNvSpPr/>
            <p:nvPr/>
          </p:nvSpPr>
          <p:spPr>
            <a:xfrm>
              <a:off x="1524758" y="5486400"/>
              <a:ext cx="227463" cy="9144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85" name="Rectangle 1684"/>
            <p:cNvSpPr/>
            <p:nvPr/>
          </p:nvSpPr>
          <p:spPr>
            <a:xfrm>
              <a:off x="1752221" y="6249410"/>
              <a:ext cx="228979" cy="15139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1" name="Group 59"/>
          <p:cNvGrpSpPr>
            <a:grpSpLocks/>
          </p:cNvGrpSpPr>
          <p:nvPr/>
        </p:nvGrpSpPr>
        <p:grpSpPr bwMode="auto">
          <a:xfrm>
            <a:off x="1952625" y="5802313"/>
            <a:ext cx="957263" cy="596900"/>
            <a:chOff x="5486400" y="5563394"/>
            <a:chExt cx="914400" cy="761206"/>
          </a:xfrm>
        </p:grpSpPr>
        <p:sp>
          <p:nvSpPr>
            <p:cNvPr id="1691" name="Rectangle 1690"/>
            <p:cNvSpPr/>
            <p:nvPr/>
          </p:nvSpPr>
          <p:spPr>
            <a:xfrm>
              <a:off x="5486400" y="6172763"/>
              <a:ext cx="228979" cy="15183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92" name="Rectangle 1691"/>
            <p:cNvSpPr/>
            <p:nvPr/>
          </p:nvSpPr>
          <p:spPr>
            <a:xfrm>
              <a:off x="5715379" y="5715230"/>
              <a:ext cx="228979" cy="60937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93" name="Rectangle 1692"/>
            <p:cNvSpPr/>
            <p:nvPr/>
          </p:nvSpPr>
          <p:spPr>
            <a:xfrm>
              <a:off x="5944358" y="5792160"/>
              <a:ext cx="227463" cy="53244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94" name="Rectangle 1693"/>
            <p:cNvSpPr/>
            <p:nvPr/>
          </p:nvSpPr>
          <p:spPr>
            <a:xfrm>
              <a:off x="6171821" y="5563394"/>
              <a:ext cx="228979" cy="761206"/>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2" name="Group 59"/>
          <p:cNvGrpSpPr>
            <a:grpSpLocks/>
          </p:cNvGrpSpPr>
          <p:nvPr/>
        </p:nvGrpSpPr>
        <p:grpSpPr bwMode="auto">
          <a:xfrm>
            <a:off x="3457575" y="5741988"/>
            <a:ext cx="877888" cy="657225"/>
            <a:chOff x="5486400" y="5562600"/>
            <a:chExt cx="838200" cy="837406"/>
          </a:xfrm>
        </p:grpSpPr>
        <p:sp>
          <p:nvSpPr>
            <p:cNvPr id="1723" name="Rectangle 1722"/>
            <p:cNvSpPr/>
            <p:nvPr/>
          </p:nvSpPr>
          <p:spPr>
            <a:xfrm>
              <a:off x="5486400" y="5562600"/>
              <a:ext cx="209171" cy="837406"/>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24" name="Rectangle 1723"/>
            <p:cNvSpPr/>
            <p:nvPr/>
          </p:nvSpPr>
          <p:spPr>
            <a:xfrm>
              <a:off x="5695571" y="5942871"/>
              <a:ext cx="210687" cy="457135"/>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25" name="Rectangle 1724"/>
            <p:cNvSpPr/>
            <p:nvPr/>
          </p:nvSpPr>
          <p:spPr>
            <a:xfrm>
              <a:off x="5906258" y="5714303"/>
              <a:ext cx="209171" cy="68570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26" name="Rectangle 1725"/>
            <p:cNvSpPr/>
            <p:nvPr/>
          </p:nvSpPr>
          <p:spPr>
            <a:xfrm>
              <a:off x="6115429" y="5868030"/>
              <a:ext cx="209171" cy="531976"/>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27" name="TextBox 1726"/>
          <p:cNvSpPr txBox="1">
            <a:spLocks noChangeArrowheads="1"/>
          </p:cNvSpPr>
          <p:nvPr/>
        </p:nvSpPr>
        <p:spPr bwMode="auto">
          <a:xfrm>
            <a:off x="2943225" y="5826125"/>
            <a:ext cx="558800" cy="646113"/>
          </a:xfrm>
          <a:prstGeom prst="rect">
            <a:avLst/>
          </a:prstGeom>
          <a:noFill/>
          <a:ln w="9525">
            <a:noFill/>
            <a:miter lim="800000"/>
            <a:headEnd/>
            <a:tailEnd/>
          </a:ln>
        </p:spPr>
        <p:txBody>
          <a:bodyPr>
            <a:spAutoFit/>
          </a:bodyPr>
          <a:lstStyle/>
          <a:p>
            <a:r>
              <a:rPr lang="en-US" sz="3600">
                <a:solidFill>
                  <a:schemeClr val="accent1"/>
                </a:solidFill>
                <a:latin typeface="Calibri" pitchFamily="34" charset="0"/>
              </a:rPr>
              <a:t>…</a:t>
            </a:r>
          </a:p>
        </p:txBody>
      </p:sp>
      <p:sp>
        <p:nvSpPr>
          <p:cNvPr id="1660" name="Rectangle 1659"/>
          <p:cNvSpPr/>
          <p:nvPr/>
        </p:nvSpPr>
        <p:spPr>
          <a:xfrm>
            <a:off x="5334000" y="2619375"/>
            <a:ext cx="411163" cy="411163"/>
          </a:xfrm>
          <a:prstGeom prst="rect">
            <a:avLst/>
          </a:prstGeom>
          <a:solidFill>
            <a:schemeClr val="accent2">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3" name="Group 1752"/>
          <p:cNvGrpSpPr>
            <a:grpSpLocks/>
          </p:cNvGrpSpPr>
          <p:nvPr/>
        </p:nvGrpSpPr>
        <p:grpSpPr bwMode="auto">
          <a:xfrm>
            <a:off x="4876800" y="3276600"/>
            <a:ext cx="1676400" cy="3276600"/>
            <a:chOff x="4876800" y="3276600"/>
            <a:chExt cx="1676400" cy="3276600"/>
          </a:xfrm>
        </p:grpSpPr>
        <p:grpSp>
          <p:nvGrpSpPr>
            <p:cNvPr id="34" name="Group 59"/>
            <p:cNvGrpSpPr>
              <a:grpSpLocks/>
            </p:cNvGrpSpPr>
            <p:nvPr/>
          </p:nvGrpSpPr>
          <p:grpSpPr bwMode="auto">
            <a:xfrm>
              <a:off x="4876800" y="5257800"/>
              <a:ext cx="1676400" cy="1295400"/>
              <a:chOff x="5334000" y="5257800"/>
              <a:chExt cx="1676400" cy="1295400"/>
            </a:xfrm>
          </p:grpSpPr>
          <p:cxnSp>
            <p:nvCxnSpPr>
              <p:cNvPr id="51" name="Straight Arrow Connector 50"/>
              <p:cNvCxnSpPr/>
              <p:nvPr/>
            </p:nvCxnSpPr>
            <p:spPr>
              <a:xfrm rot="5400000" flipH="1" flipV="1">
                <a:off x="4838701" y="5903912"/>
                <a:ext cx="1295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334000" y="6399213"/>
                <a:ext cx="1676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486400" y="5942013"/>
                <a:ext cx="228600" cy="4572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Rectangle 55"/>
              <p:cNvSpPr/>
              <p:nvPr/>
            </p:nvSpPr>
            <p:spPr>
              <a:xfrm>
                <a:off x="5715000" y="6018213"/>
                <a:ext cx="228600" cy="3810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Rectangle 56"/>
              <p:cNvSpPr/>
              <p:nvPr/>
            </p:nvSpPr>
            <p:spPr>
              <a:xfrm>
                <a:off x="5943600" y="5484813"/>
                <a:ext cx="228600" cy="9144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Rectangle 57"/>
              <p:cNvSpPr/>
              <p:nvPr/>
            </p:nvSpPr>
            <p:spPr>
              <a:xfrm>
                <a:off x="6172200" y="6246813"/>
                <a:ext cx="228600" cy="1524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46" name="Down Arrow 1745"/>
            <p:cNvSpPr/>
            <p:nvPr/>
          </p:nvSpPr>
          <p:spPr>
            <a:xfrm>
              <a:off x="5391150" y="3276600"/>
              <a:ext cx="304800" cy="1981200"/>
            </a:xfrm>
            <a:prstGeom prst="downArrow">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en-US"/>
            </a:p>
          </p:txBody>
        </p:sp>
      </p:grpSp>
      <p:sp>
        <p:nvSpPr>
          <p:cNvPr id="1665" name="Rectangle 1664"/>
          <p:cNvSpPr/>
          <p:nvPr/>
        </p:nvSpPr>
        <p:spPr>
          <a:xfrm>
            <a:off x="5743575" y="2619375"/>
            <a:ext cx="411163" cy="411163"/>
          </a:xfrm>
          <a:prstGeom prst="rect">
            <a:avLst/>
          </a:prstGeom>
          <a:solidFill>
            <a:schemeClr val="accent2">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5" name="Group 1753"/>
          <p:cNvGrpSpPr>
            <a:grpSpLocks/>
          </p:cNvGrpSpPr>
          <p:nvPr/>
        </p:nvGrpSpPr>
        <p:grpSpPr bwMode="auto">
          <a:xfrm>
            <a:off x="5286375" y="3276600"/>
            <a:ext cx="1676400" cy="3276600"/>
            <a:chOff x="5286375" y="3276600"/>
            <a:chExt cx="1676400" cy="3276600"/>
          </a:xfrm>
        </p:grpSpPr>
        <p:grpSp>
          <p:nvGrpSpPr>
            <p:cNvPr id="36" name="Group 59"/>
            <p:cNvGrpSpPr>
              <a:grpSpLocks/>
            </p:cNvGrpSpPr>
            <p:nvPr/>
          </p:nvGrpSpPr>
          <p:grpSpPr bwMode="auto">
            <a:xfrm>
              <a:off x="5286375" y="5257800"/>
              <a:ext cx="1676400" cy="1295400"/>
              <a:chOff x="5334000" y="5257800"/>
              <a:chExt cx="1676400" cy="1295400"/>
            </a:xfrm>
          </p:grpSpPr>
          <p:cxnSp>
            <p:nvCxnSpPr>
              <p:cNvPr id="1668" name="Straight Arrow Connector 1667"/>
              <p:cNvCxnSpPr/>
              <p:nvPr/>
            </p:nvCxnSpPr>
            <p:spPr>
              <a:xfrm rot="5400000" flipH="1" flipV="1">
                <a:off x="4838701" y="5903912"/>
                <a:ext cx="1295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69" name="Straight Arrow Connector 1668"/>
              <p:cNvCxnSpPr/>
              <p:nvPr/>
            </p:nvCxnSpPr>
            <p:spPr>
              <a:xfrm>
                <a:off x="5334000" y="6399213"/>
                <a:ext cx="1676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70" name="Rectangle 1669"/>
              <p:cNvSpPr/>
              <p:nvPr/>
            </p:nvSpPr>
            <p:spPr>
              <a:xfrm>
                <a:off x="5486400" y="6248400"/>
                <a:ext cx="228600" cy="1508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71" name="Rectangle 1670"/>
              <p:cNvSpPr/>
              <p:nvPr/>
            </p:nvSpPr>
            <p:spPr>
              <a:xfrm>
                <a:off x="5715000" y="5791200"/>
                <a:ext cx="228600" cy="6080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72" name="Rectangle 1671"/>
              <p:cNvSpPr/>
              <p:nvPr/>
            </p:nvSpPr>
            <p:spPr>
              <a:xfrm>
                <a:off x="5943600" y="5867400"/>
                <a:ext cx="228600" cy="5318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73" name="Rectangle 1672"/>
              <p:cNvSpPr/>
              <p:nvPr/>
            </p:nvSpPr>
            <p:spPr>
              <a:xfrm>
                <a:off x="6172200" y="5638800"/>
                <a:ext cx="228600" cy="7604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48" name="Down Arrow 1747"/>
            <p:cNvSpPr/>
            <p:nvPr/>
          </p:nvSpPr>
          <p:spPr>
            <a:xfrm>
              <a:off x="5781675" y="3276600"/>
              <a:ext cx="314325" cy="1981200"/>
            </a:xfrm>
            <a:prstGeom prst="downArrow">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en-US"/>
            </a:p>
          </p:txBody>
        </p:sp>
      </p:grpSp>
      <p:sp>
        <p:nvSpPr>
          <p:cNvPr id="1707" name="Rectangle 1706"/>
          <p:cNvSpPr/>
          <p:nvPr/>
        </p:nvSpPr>
        <p:spPr>
          <a:xfrm>
            <a:off x="6572250" y="3856038"/>
            <a:ext cx="411163" cy="411162"/>
          </a:xfrm>
          <a:prstGeom prst="rect">
            <a:avLst/>
          </a:prstGeom>
          <a:solidFill>
            <a:schemeClr val="accent2">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7" name="Group 1754"/>
          <p:cNvGrpSpPr>
            <a:grpSpLocks/>
          </p:cNvGrpSpPr>
          <p:nvPr/>
        </p:nvGrpSpPr>
        <p:grpSpPr bwMode="auto">
          <a:xfrm>
            <a:off x="6115050" y="4495800"/>
            <a:ext cx="1676400" cy="2057400"/>
            <a:chOff x="6115050" y="4495800"/>
            <a:chExt cx="1676400" cy="2057400"/>
          </a:xfrm>
        </p:grpSpPr>
        <p:grpSp>
          <p:nvGrpSpPr>
            <p:cNvPr id="38" name="Group 59"/>
            <p:cNvGrpSpPr>
              <a:grpSpLocks/>
            </p:cNvGrpSpPr>
            <p:nvPr/>
          </p:nvGrpSpPr>
          <p:grpSpPr bwMode="auto">
            <a:xfrm>
              <a:off x="6115050" y="5257800"/>
              <a:ext cx="1676400" cy="1295400"/>
              <a:chOff x="5334000" y="5257800"/>
              <a:chExt cx="1676400" cy="1295400"/>
            </a:xfrm>
          </p:grpSpPr>
          <p:cxnSp>
            <p:nvCxnSpPr>
              <p:cNvPr id="1708" name="Straight Arrow Connector 1707"/>
              <p:cNvCxnSpPr/>
              <p:nvPr/>
            </p:nvCxnSpPr>
            <p:spPr>
              <a:xfrm rot="5400000" flipH="1" flipV="1">
                <a:off x="4838701" y="5903912"/>
                <a:ext cx="1295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9" name="Straight Arrow Connector 1708"/>
              <p:cNvCxnSpPr/>
              <p:nvPr/>
            </p:nvCxnSpPr>
            <p:spPr>
              <a:xfrm>
                <a:off x="5334000" y="6399213"/>
                <a:ext cx="1676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10" name="Rectangle 1709"/>
              <p:cNvSpPr/>
              <p:nvPr/>
            </p:nvSpPr>
            <p:spPr>
              <a:xfrm>
                <a:off x="5486400" y="5562600"/>
                <a:ext cx="209550" cy="8366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11" name="Rectangle 1710"/>
              <p:cNvSpPr/>
              <p:nvPr/>
            </p:nvSpPr>
            <p:spPr>
              <a:xfrm>
                <a:off x="5695950" y="5943600"/>
                <a:ext cx="209550" cy="4556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12" name="Rectangle 1711"/>
              <p:cNvSpPr/>
              <p:nvPr/>
            </p:nvSpPr>
            <p:spPr>
              <a:xfrm>
                <a:off x="5905500" y="5715000"/>
                <a:ext cx="209550" cy="6842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13" name="Rectangle 1712"/>
              <p:cNvSpPr/>
              <p:nvPr/>
            </p:nvSpPr>
            <p:spPr>
              <a:xfrm>
                <a:off x="6115050" y="5867400"/>
                <a:ext cx="209550" cy="531813"/>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50" name="Down Arrow 1749"/>
            <p:cNvSpPr/>
            <p:nvPr/>
          </p:nvSpPr>
          <p:spPr>
            <a:xfrm>
              <a:off x="6638925" y="4495800"/>
              <a:ext cx="295275" cy="762000"/>
            </a:xfrm>
            <a:prstGeom prst="downArrow">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en-US"/>
            </a:p>
          </p:txBody>
        </p:sp>
      </p:grpSp>
      <p:grpSp>
        <p:nvGrpSpPr>
          <p:cNvPr id="1380" name="Group 1379"/>
          <p:cNvGrpSpPr>
            <a:grpSpLocks/>
          </p:cNvGrpSpPr>
          <p:nvPr/>
        </p:nvGrpSpPr>
        <p:grpSpPr bwMode="auto">
          <a:xfrm>
            <a:off x="4953000" y="1829331"/>
            <a:ext cx="3200398" cy="3199869"/>
            <a:chOff x="762000" y="228599"/>
            <a:chExt cx="6324600" cy="5791201"/>
          </a:xfrm>
        </p:grpSpPr>
        <p:cxnSp>
          <p:nvCxnSpPr>
            <p:cNvPr id="1715" name="Straight Arrow Connector 1714"/>
            <p:cNvCxnSpPr/>
            <p:nvPr/>
          </p:nvCxnSpPr>
          <p:spPr>
            <a:xfrm>
              <a:off x="762000" y="326269"/>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16" name="Straight Arrow Connector 1715"/>
            <p:cNvCxnSpPr/>
            <p:nvPr/>
          </p:nvCxnSpPr>
          <p:spPr>
            <a:xfrm>
              <a:off x="762000"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17" name="Straight Arrow Connector 1716"/>
            <p:cNvCxnSpPr/>
            <p:nvPr/>
          </p:nvCxnSpPr>
          <p:spPr>
            <a:xfrm>
              <a:off x="113532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18" name="Straight Arrow Connector 1717"/>
            <p:cNvCxnSpPr/>
            <p:nvPr/>
          </p:nvCxnSpPr>
          <p:spPr>
            <a:xfrm>
              <a:off x="156198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19" name="Straight Arrow Connector 1718"/>
            <p:cNvCxnSpPr/>
            <p:nvPr/>
          </p:nvCxnSpPr>
          <p:spPr>
            <a:xfrm>
              <a:off x="1561988"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20" name="Straight Arrow Connector 1719"/>
            <p:cNvCxnSpPr/>
            <p:nvPr/>
          </p:nvCxnSpPr>
          <p:spPr>
            <a:xfrm>
              <a:off x="1963549" y="144659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21" name="Straight Arrow Connector 1720"/>
            <p:cNvCxnSpPr/>
            <p:nvPr/>
          </p:nvCxnSpPr>
          <p:spPr>
            <a:xfrm>
              <a:off x="1969824"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22" name="Straight Arrow Connector 1721"/>
            <p:cNvCxnSpPr/>
            <p:nvPr/>
          </p:nvCxnSpPr>
          <p:spPr>
            <a:xfrm rot="5400000">
              <a:off x="1944310" y="6738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28" name="Straight Arrow Connector 1727"/>
            <p:cNvCxnSpPr/>
            <p:nvPr/>
          </p:nvCxnSpPr>
          <p:spPr>
            <a:xfrm rot="5400000">
              <a:off x="1944442" y="326137"/>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29" name="Straight Arrow Connector 1728"/>
            <p:cNvCxnSpPr/>
            <p:nvPr/>
          </p:nvCxnSpPr>
          <p:spPr>
            <a:xfrm rot="5400000">
              <a:off x="1571116" y="326137"/>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0" name="Straight Arrow Connector 1729"/>
            <p:cNvCxnSpPr/>
            <p:nvPr/>
          </p:nvCxnSpPr>
          <p:spPr>
            <a:xfrm rot="5400000">
              <a:off x="1177395" y="327706"/>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1" name="Straight Arrow Connector 1730"/>
            <p:cNvCxnSpPr/>
            <p:nvPr/>
          </p:nvCxnSpPr>
          <p:spPr>
            <a:xfrm rot="16200000" flipH="1">
              <a:off x="1193972" y="619709"/>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2" name="Straight Arrow Connector 1731"/>
            <p:cNvCxnSpPr/>
            <p:nvPr/>
          </p:nvCxnSpPr>
          <p:spPr>
            <a:xfrm rot="16200000" flipH="1">
              <a:off x="786135" y="98453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3" name="Straight Arrow Connector 1732"/>
            <p:cNvCxnSpPr/>
            <p:nvPr/>
          </p:nvCxnSpPr>
          <p:spPr>
            <a:xfrm rot="16200000" flipH="1">
              <a:off x="76731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4" name="Straight Arrow Connector 1733"/>
            <p:cNvCxnSpPr/>
            <p:nvPr/>
          </p:nvCxnSpPr>
          <p:spPr>
            <a:xfrm rot="16200000" flipH="1">
              <a:off x="119397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5" name="Straight Arrow Connector 1734"/>
            <p:cNvCxnSpPr/>
            <p:nvPr/>
          </p:nvCxnSpPr>
          <p:spPr>
            <a:xfrm rot="16200000" flipH="1">
              <a:off x="1567298" y="1360847"/>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6" name="Straight Arrow Connector 1735"/>
            <p:cNvCxnSpPr/>
            <p:nvPr/>
          </p:nvCxnSpPr>
          <p:spPr>
            <a:xfrm rot="5400000">
              <a:off x="1977118"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7" name="Straight Arrow Connector 1736"/>
            <p:cNvCxnSpPr/>
            <p:nvPr/>
          </p:nvCxnSpPr>
          <p:spPr>
            <a:xfrm rot="5400000">
              <a:off x="1594380"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8" name="Straight Arrow Connector 1737"/>
            <p:cNvCxnSpPr/>
            <p:nvPr/>
          </p:nvCxnSpPr>
          <p:spPr>
            <a:xfrm rot="5400000">
              <a:off x="1156873" y="216474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39" name="Straight Arrow Connector 1738"/>
            <p:cNvCxnSpPr/>
            <p:nvPr/>
          </p:nvCxnSpPr>
          <p:spPr>
            <a:xfrm rot="5400000">
              <a:off x="1156740" y="2549544"/>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0" name="Straight Arrow Connector 1739"/>
            <p:cNvCxnSpPr/>
            <p:nvPr/>
          </p:nvCxnSpPr>
          <p:spPr>
            <a:xfrm rot="5400000">
              <a:off x="1594380" y="25511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1" name="Straight Arrow Connector 1740"/>
            <p:cNvCxnSpPr/>
            <p:nvPr/>
          </p:nvCxnSpPr>
          <p:spPr>
            <a:xfrm rot="5400000">
              <a:off x="739624" y="291450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2" name="Straight Arrow Connector 1741"/>
            <p:cNvCxnSpPr/>
            <p:nvPr/>
          </p:nvCxnSpPr>
          <p:spPr>
            <a:xfrm rot="5400000">
              <a:off x="1155304" y="2918676"/>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3" name="Straight Arrow Connector 1742"/>
            <p:cNvCxnSpPr/>
            <p:nvPr/>
          </p:nvCxnSpPr>
          <p:spPr>
            <a:xfrm rot="10800000">
              <a:off x="1583947" y="2888645"/>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4" name="Straight Arrow Connector 1743"/>
            <p:cNvCxnSpPr/>
            <p:nvPr/>
          </p:nvCxnSpPr>
          <p:spPr>
            <a:xfrm rot="10800000">
              <a:off x="1966686" y="2888645"/>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5" name="Straight Arrow Connector 1744"/>
            <p:cNvCxnSpPr/>
            <p:nvPr/>
          </p:nvCxnSpPr>
          <p:spPr>
            <a:xfrm rot="10800000">
              <a:off x="1966686" y="2552550"/>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7" name="Straight Arrow Connector 1746"/>
            <p:cNvCxnSpPr/>
            <p:nvPr/>
          </p:nvCxnSpPr>
          <p:spPr>
            <a:xfrm rot="10800000">
              <a:off x="1966686" y="2193471"/>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49" name="Straight Arrow Connector 1748"/>
            <p:cNvCxnSpPr/>
            <p:nvPr/>
          </p:nvCxnSpPr>
          <p:spPr>
            <a:xfrm flipH="1">
              <a:off x="1580811" y="211591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1" name="Straight Arrow Connector 1750"/>
            <p:cNvCxnSpPr/>
            <p:nvPr/>
          </p:nvCxnSpPr>
          <p:spPr>
            <a:xfrm flipH="1">
              <a:off x="1179249" y="174821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2" name="Straight Arrow Connector 1751"/>
            <p:cNvCxnSpPr/>
            <p:nvPr/>
          </p:nvCxnSpPr>
          <p:spPr>
            <a:xfrm flipH="1">
              <a:off x="762000" y="1730981"/>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3" name="Straight Arrow Connector 1752"/>
            <p:cNvCxnSpPr/>
            <p:nvPr/>
          </p:nvCxnSpPr>
          <p:spPr>
            <a:xfrm flipH="1">
              <a:off x="762000" y="2115912"/>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4" name="Straight Arrow Connector 1753"/>
            <p:cNvCxnSpPr/>
            <p:nvPr/>
          </p:nvCxnSpPr>
          <p:spPr>
            <a:xfrm flipH="1">
              <a:off x="762000" y="245488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5" name="Straight Arrow Connector 1754"/>
            <p:cNvCxnSpPr/>
            <p:nvPr/>
          </p:nvCxnSpPr>
          <p:spPr>
            <a:xfrm flipV="1">
              <a:off x="2421581" y="291737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8" name="Straight Arrow Connector 1757"/>
            <p:cNvCxnSpPr/>
            <p:nvPr/>
          </p:nvCxnSpPr>
          <p:spPr>
            <a:xfrm flipV="1">
              <a:off x="2421581"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59" name="Straight Arrow Connector 1758"/>
            <p:cNvCxnSpPr/>
            <p:nvPr/>
          </p:nvCxnSpPr>
          <p:spPr>
            <a:xfrm flipV="1">
              <a:off x="2794907" y="217623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0" name="Straight Arrow Connector 1759"/>
            <p:cNvCxnSpPr/>
            <p:nvPr/>
          </p:nvCxnSpPr>
          <p:spPr>
            <a:xfrm flipV="1">
              <a:off x="3221567"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1" name="Straight Arrow Connector 1760"/>
            <p:cNvCxnSpPr/>
            <p:nvPr/>
          </p:nvCxnSpPr>
          <p:spPr>
            <a:xfrm flipV="1">
              <a:off x="3221567"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2" name="Straight Arrow Connector 1761"/>
            <p:cNvCxnSpPr/>
            <p:nvPr/>
          </p:nvCxnSpPr>
          <p:spPr>
            <a:xfrm flipV="1">
              <a:off x="3623129" y="179705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3" name="Straight Arrow Connector 1762"/>
            <p:cNvCxnSpPr/>
            <p:nvPr/>
          </p:nvCxnSpPr>
          <p:spPr>
            <a:xfrm flipV="1">
              <a:off x="3629403"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4" name="Straight Arrow Connector 1763"/>
            <p:cNvCxnSpPr/>
            <p:nvPr/>
          </p:nvCxnSpPr>
          <p:spPr>
            <a:xfrm rot="16200000" flipV="1">
              <a:off x="3602454" y="2571222"/>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5" name="Straight Arrow Connector 1764"/>
            <p:cNvCxnSpPr/>
            <p:nvPr/>
          </p:nvCxnSpPr>
          <p:spPr>
            <a:xfrm rot="16200000" flipV="1">
              <a:off x="3602454"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6" name="Straight Arrow Connector 1765"/>
            <p:cNvCxnSpPr/>
            <p:nvPr/>
          </p:nvCxnSpPr>
          <p:spPr>
            <a:xfrm rot="16200000" flipV="1">
              <a:off x="3229126"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7" name="Straight Arrow Connector 1766"/>
            <p:cNvCxnSpPr/>
            <p:nvPr/>
          </p:nvCxnSpPr>
          <p:spPr>
            <a:xfrm rot="16200000" flipV="1">
              <a:off x="2833838"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8" name="Straight Arrow Connector 1767"/>
            <p:cNvCxnSpPr/>
            <p:nvPr/>
          </p:nvCxnSpPr>
          <p:spPr>
            <a:xfrm rot="5400000" flipH="1" flipV="1">
              <a:off x="2853551" y="246680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69" name="Straight Arrow Connector 1768"/>
            <p:cNvCxnSpPr/>
            <p:nvPr/>
          </p:nvCxnSpPr>
          <p:spPr>
            <a:xfrm rot="5400000" flipH="1" flipV="1">
              <a:off x="2445714" y="2101983"/>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0" name="Straight Arrow Connector 1769"/>
            <p:cNvCxnSpPr/>
            <p:nvPr/>
          </p:nvCxnSpPr>
          <p:spPr>
            <a:xfrm rot="5400000" flipH="1" flipV="1">
              <a:off x="2428328"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1" name="Straight Arrow Connector 1770"/>
            <p:cNvCxnSpPr/>
            <p:nvPr/>
          </p:nvCxnSpPr>
          <p:spPr>
            <a:xfrm rot="5400000" flipH="1" flipV="1">
              <a:off x="2854987"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2" name="Straight Arrow Connector 1771"/>
            <p:cNvCxnSpPr/>
            <p:nvPr/>
          </p:nvCxnSpPr>
          <p:spPr>
            <a:xfrm rot="5400000" flipH="1" flipV="1">
              <a:off x="3228315" y="1724232"/>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3" name="Straight Arrow Connector 1772"/>
            <p:cNvCxnSpPr/>
            <p:nvPr/>
          </p:nvCxnSpPr>
          <p:spPr>
            <a:xfrm rot="16200000" flipV="1">
              <a:off x="3636699"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4" name="Straight Arrow Connector 1773"/>
            <p:cNvCxnSpPr/>
            <p:nvPr/>
          </p:nvCxnSpPr>
          <p:spPr>
            <a:xfrm rot="16200000" flipV="1">
              <a:off x="3253961"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5" name="Straight Arrow Connector 1774"/>
            <p:cNvCxnSpPr/>
            <p:nvPr/>
          </p:nvCxnSpPr>
          <p:spPr>
            <a:xfrm rot="16200000" flipV="1">
              <a:off x="2817889" y="1080332"/>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6" name="Straight Arrow Connector 1775"/>
            <p:cNvCxnSpPr/>
            <p:nvPr/>
          </p:nvCxnSpPr>
          <p:spPr>
            <a:xfrm rot="16200000" flipV="1">
              <a:off x="2814885" y="692395"/>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7" name="Straight Arrow Connector 1776"/>
            <p:cNvCxnSpPr/>
            <p:nvPr/>
          </p:nvCxnSpPr>
          <p:spPr>
            <a:xfrm rot="16200000" flipV="1">
              <a:off x="3252524" y="69396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8" name="Straight Arrow Connector 1777"/>
            <p:cNvCxnSpPr/>
            <p:nvPr/>
          </p:nvCxnSpPr>
          <p:spPr>
            <a:xfrm rot="16200000" flipV="1">
              <a:off x="2399071" y="329010"/>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79" name="Straight Arrow Connector 1778"/>
            <p:cNvCxnSpPr/>
            <p:nvPr/>
          </p:nvCxnSpPr>
          <p:spPr>
            <a:xfrm rot="16200000" flipV="1">
              <a:off x="2816320" y="32326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0" name="Straight Arrow Connector 1779"/>
            <p:cNvCxnSpPr/>
            <p:nvPr/>
          </p:nvCxnSpPr>
          <p:spPr>
            <a:xfrm rot="10800000" flipV="1">
              <a:off x="3240390"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1" name="Straight Arrow Connector 1780"/>
            <p:cNvCxnSpPr/>
            <p:nvPr/>
          </p:nvCxnSpPr>
          <p:spPr>
            <a:xfrm rot="10800000" flipV="1">
              <a:off x="3623129"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2" name="Straight Arrow Connector 1781"/>
            <p:cNvCxnSpPr/>
            <p:nvPr/>
          </p:nvCxnSpPr>
          <p:spPr>
            <a:xfrm rot="10800000" flipV="1">
              <a:off x="3623129" y="693964"/>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3" name="Straight Arrow Connector 1782"/>
            <p:cNvCxnSpPr/>
            <p:nvPr/>
          </p:nvCxnSpPr>
          <p:spPr>
            <a:xfrm rot="10800000" flipV="1">
              <a:off x="3623129" y="1050169"/>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4" name="Straight Arrow Connector 1783"/>
            <p:cNvCxnSpPr/>
            <p:nvPr/>
          </p:nvCxnSpPr>
          <p:spPr>
            <a:xfrm flipH="1" flipV="1">
              <a:off x="3240390"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5" name="Straight Arrow Connector 1784"/>
            <p:cNvCxnSpPr/>
            <p:nvPr/>
          </p:nvCxnSpPr>
          <p:spPr>
            <a:xfrm flipH="1" flipV="1">
              <a:off x="2838828" y="13517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6" name="Straight Arrow Connector 1785"/>
            <p:cNvCxnSpPr/>
            <p:nvPr/>
          </p:nvCxnSpPr>
          <p:spPr>
            <a:xfrm flipH="1" flipV="1">
              <a:off x="2421581" y="137190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7" name="Straight Arrow Connector 1786"/>
            <p:cNvCxnSpPr/>
            <p:nvPr/>
          </p:nvCxnSpPr>
          <p:spPr>
            <a:xfrm flipH="1" flipV="1">
              <a:off x="2421581"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8" name="Straight Arrow Connector 1787"/>
            <p:cNvCxnSpPr/>
            <p:nvPr/>
          </p:nvCxnSpPr>
          <p:spPr>
            <a:xfrm flipH="1" flipV="1">
              <a:off x="2421581" y="64513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89" name="Straight Arrow Connector 1788"/>
            <p:cNvCxnSpPr/>
            <p:nvPr/>
          </p:nvCxnSpPr>
          <p:spPr>
            <a:xfrm rot="10800000">
              <a:off x="5245063" y="142935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0" name="Straight Arrow Connector 1789"/>
            <p:cNvCxnSpPr/>
            <p:nvPr/>
          </p:nvCxnSpPr>
          <p:spPr>
            <a:xfrm rot="10800000">
              <a:off x="5245063"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1" name="Straight Arrow Connector 1790"/>
            <p:cNvCxnSpPr/>
            <p:nvPr/>
          </p:nvCxnSpPr>
          <p:spPr>
            <a:xfrm rot="10800000">
              <a:off x="4868599" y="68821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2" name="Straight Arrow Connector 1791"/>
            <p:cNvCxnSpPr/>
            <p:nvPr/>
          </p:nvCxnSpPr>
          <p:spPr>
            <a:xfrm rot="10800000">
              <a:off x="4441939" y="685347"/>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3" name="Straight Arrow Connector 1792"/>
            <p:cNvCxnSpPr/>
            <p:nvPr/>
          </p:nvCxnSpPr>
          <p:spPr>
            <a:xfrm rot="10800000">
              <a:off x="4441939"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4" name="Straight Arrow Connector 1793"/>
            <p:cNvCxnSpPr/>
            <p:nvPr/>
          </p:nvCxnSpPr>
          <p:spPr>
            <a:xfrm rot="10800000">
              <a:off x="4043514" y="3090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5" name="Straight Arrow Connector 1794"/>
            <p:cNvCxnSpPr/>
            <p:nvPr/>
          </p:nvCxnSpPr>
          <p:spPr>
            <a:xfrm rot="10800000">
              <a:off x="4034103" y="68534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6" name="Straight Arrow Connector 1795"/>
            <p:cNvCxnSpPr/>
            <p:nvPr/>
          </p:nvCxnSpPr>
          <p:spPr>
            <a:xfrm rot="16200000">
              <a:off x="4076170" y="1083206"/>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7" name="Straight Arrow Connector 1796"/>
            <p:cNvCxnSpPr/>
            <p:nvPr/>
          </p:nvCxnSpPr>
          <p:spPr>
            <a:xfrm rot="16200000">
              <a:off x="4076170"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8" name="Straight Arrow Connector 1797"/>
            <p:cNvCxnSpPr/>
            <p:nvPr/>
          </p:nvCxnSpPr>
          <p:spPr>
            <a:xfrm rot="16200000">
              <a:off x="4449498"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799" name="Straight Arrow Connector 1798"/>
            <p:cNvCxnSpPr/>
            <p:nvPr/>
          </p:nvCxnSpPr>
          <p:spPr>
            <a:xfrm rot="16200000">
              <a:off x="4844786"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0" name="Straight Arrow Connector 1799"/>
            <p:cNvCxnSpPr/>
            <p:nvPr/>
          </p:nvCxnSpPr>
          <p:spPr>
            <a:xfrm rot="5400000" flipH="1">
              <a:off x="4873909" y="978790"/>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1" name="Straight Arrow Connector 1800"/>
            <p:cNvCxnSpPr/>
            <p:nvPr/>
          </p:nvCxnSpPr>
          <p:spPr>
            <a:xfrm rot="5400000" flipH="1">
              <a:off x="5281745" y="61396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2" name="Straight Arrow Connector 1801"/>
            <p:cNvCxnSpPr/>
            <p:nvPr/>
          </p:nvCxnSpPr>
          <p:spPr>
            <a:xfrm rot="5400000" flipH="1">
              <a:off x="5305143"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3" name="Straight Arrow Connector 1802"/>
            <p:cNvCxnSpPr/>
            <p:nvPr/>
          </p:nvCxnSpPr>
          <p:spPr>
            <a:xfrm rot="5400000" flipH="1">
              <a:off x="4875346" y="23621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4" name="Straight Arrow Connector 1803"/>
            <p:cNvCxnSpPr/>
            <p:nvPr/>
          </p:nvCxnSpPr>
          <p:spPr>
            <a:xfrm rot="5400000" flipH="1">
              <a:off x="4502020"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5" name="Straight Arrow Connector 1804"/>
            <p:cNvCxnSpPr/>
            <p:nvPr/>
          </p:nvCxnSpPr>
          <p:spPr>
            <a:xfrm rot="16200000">
              <a:off x="4049239"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6" name="Straight Arrow Connector 1805"/>
            <p:cNvCxnSpPr/>
            <p:nvPr/>
          </p:nvCxnSpPr>
          <p:spPr>
            <a:xfrm rot="16200000">
              <a:off x="4431978"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7" name="Straight Arrow Connector 1806"/>
            <p:cNvCxnSpPr/>
            <p:nvPr/>
          </p:nvCxnSpPr>
          <p:spPr>
            <a:xfrm rot="16200000">
              <a:off x="4866615" y="259406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8" name="Straight Arrow Connector 1807"/>
            <p:cNvCxnSpPr/>
            <p:nvPr/>
          </p:nvCxnSpPr>
          <p:spPr>
            <a:xfrm rot="16200000">
              <a:off x="4869617" y="2209272"/>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09" name="Straight Arrow Connector 1808"/>
            <p:cNvCxnSpPr/>
            <p:nvPr/>
          </p:nvCxnSpPr>
          <p:spPr>
            <a:xfrm rot="16200000">
              <a:off x="4431978" y="22077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0" name="Straight Arrow Connector 1809"/>
            <p:cNvCxnSpPr/>
            <p:nvPr/>
          </p:nvCxnSpPr>
          <p:spPr>
            <a:xfrm rot="16200000">
              <a:off x="5285431" y="184588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1" name="Straight Arrow Connector 1810"/>
            <p:cNvCxnSpPr/>
            <p:nvPr/>
          </p:nvCxnSpPr>
          <p:spPr>
            <a:xfrm rot="16200000">
              <a:off x="4868182" y="184014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2" name="Straight Arrow Connector 1811"/>
            <p:cNvCxnSpPr/>
            <p:nvPr/>
          </p:nvCxnSpPr>
          <p:spPr>
            <a:xfrm>
              <a:off x="4416842"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3" name="Straight Arrow Connector 1812"/>
            <p:cNvCxnSpPr/>
            <p:nvPr/>
          </p:nvCxnSpPr>
          <p:spPr>
            <a:xfrm>
              <a:off x="4034103"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4" name="Straight Arrow Connector 1813"/>
            <p:cNvCxnSpPr/>
            <p:nvPr/>
          </p:nvCxnSpPr>
          <p:spPr>
            <a:xfrm>
              <a:off x="4034103" y="220783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5" name="Straight Arrow Connector 1814"/>
            <p:cNvCxnSpPr/>
            <p:nvPr/>
          </p:nvCxnSpPr>
          <p:spPr>
            <a:xfrm>
              <a:off x="4034103" y="2564040"/>
              <a:ext cx="219604"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6" name="Straight Arrow Connector 1815"/>
            <p:cNvCxnSpPr/>
            <p:nvPr/>
          </p:nvCxnSpPr>
          <p:spPr>
            <a:xfrm rot="10800000" flipH="1">
              <a:off x="4473311" y="2497969"/>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7" name="Straight Arrow Connector 1816"/>
            <p:cNvCxnSpPr/>
            <p:nvPr/>
          </p:nvCxnSpPr>
          <p:spPr>
            <a:xfrm rot="10800000" flipH="1">
              <a:off x="4874873" y="2868538"/>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8" name="Straight Arrow Connector 1817"/>
            <p:cNvCxnSpPr/>
            <p:nvPr/>
          </p:nvCxnSpPr>
          <p:spPr>
            <a:xfrm rot="10800000" flipH="1">
              <a:off x="5292120" y="2885774"/>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19" name="Straight Arrow Connector 1818"/>
            <p:cNvCxnSpPr/>
            <p:nvPr/>
          </p:nvCxnSpPr>
          <p:spPr>
            <a:xfrm rot="10800000" flipH="1">
              <a:off x="5292120" y="2497969"/>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0" name="Straight Arrow Connector 1819"/>
            <p:cNvCxnSpPr/>
            <p:nvPr/>
          </p:nvCxnSpPr>
          <p:spPr>
            <a:xfrm rot="10800000" flipH="1">
              <a:off x="5292120" y="2159000"/>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1" name="Straight Arrow Connector 1820"/>
            <p:cNvCxnSpPr/>
            <p:nvPr/>
          </p:nvCxnSpPr>
          <p:spPr>
            <a:xfrm rot="10800000" flipV="1">
              <a:off x="6873270" y="184301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2" name="Straight Arrow Connector 1821"/>
            <p:cNvCxnSpPr/>
            <p:nvPr/>
          </p:nvCxnSpPr>
          <p:spPr>
            <a:xfrm rot="10800000" flipV="1">
              <a:off x="6873270"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3" name="Straight Arrow Connector 1822"/>
            <p:cNvCxnSpPr/>
            <p:nvPr/>
          </p:nvCxnSpPr>
          <p:spPr>
            <a:xfrm rot="10800000" flipV="1">
              <a:off x="6499944" y="258414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4" name="Straight Arrow Connector 1823"/>
            <p:cNvCxnSpPr/>
            <p:nvPr/>
          </p:nvCxnSpPr>
          <p:spPr>
            <a:xfrm rot="10800000" flipV="1">
              <a:off x="6073285"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5" name="Straight Arrow Connector 1824"/>
            <p:cNvCxnSpPr/>
            <p:nvPr/>
          </p:nvCxnSpPr>
          <p:spPr>
            <a:xfrm rot="10800000" flipV="1">
              <a:off x="6073285"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6" name="Straight Arrow Connector 1825"/>
            <p:cNvCxnSpPr/>
            <p:nvPr/>
          </p:nvCxnSpPr>
          <p:spPr>
            <a:xfrm rot="10800000" flipV="1">
              <a:off x="5671723" y="29633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7" name="Straight Arrow Connector 1826"/>
            <p:cNvCxnSpPr/>
            <p:nvPr/>
          </p:nvCxnSpPr>
          <p:spPr>
            <a:xfrm rot="10800000" flipV="1">
              <a:off x="5665448"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8" name="Straight Arrow Connector 1827"/>
            <p:cNvCxnSpPr/>
            <p:nvPr/>
          </p:nvCxnSpPr>
          <p:spPr>
            <a:xfrm rot="5400000" flipV="1">
              <a:off x="5707516" y="2189163"/>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29" name="Straight Arrow Connector 1828"/>
            <p:cNvCxnSpPr/>
            <p:nvPr/>
          </p:nvCxnSpPr>
          <p:spPr>
            <a:xfrm rot="5400000" flipV="1">
              <a:off x="5705948" y="1840008"/>
              <a:ext cx="198210"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0" name="Straight Arrow Connector 1829"/>
            <p:cNvCxnSpPr/>
            <p:nvPr/>
          </p:nvCxnSpPr>
          <p:spPr>
            <a:xfrm rot="5400000" flipV="1">
              <a:off x="6079275" y="1840008"/>
              <a:ext cx="198210"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1" name="Straight Arrow Connector 1830"/>
            <p:cNvCxnSpPr/>
            <p:nvPr/>
          </p:nvCxnSpPr>
          <p:spPr>
            <a:xfrm rot="5400000" flipV="1">
              <a:off x="6472993" y="184157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2" name="Straight Arrow Connector 1831"/>
            <p:cNvCxnSpPr/>
            <p:nvPr/>
          </p:nvCxnSpPr>
          <p:spPr>
            <a:xfrm rot="16200000" flipH="1" flipV="1">
              <a:off x="6505254" y="213358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3" name="Straight Arrow Connector 1832"/>
            <p:cNvCxnSpPr/>
            <p:nvPr/>
          </p:nvCxnSpPr>
          <p:spPr>
            <a:xfrm rot="16200000" flipH="1" flipV="1">
              <a:off x="6913091" y="249840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4" name="Straight Arrow Connector 1833"/>
            <p:cNvCxnSpPr/>
            <p:nvPr/>
          </p:nvCxnSpPr>
          <p:spPr>
            <a:xfrm rot="16200000" flipH="1" flipV="1">
              <a:off x="693334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5" name="Straight Arrow Connector 1834"/>
            <p:cNvCxnSpPr/>
            <p:nvPr/>
          </p:nvCxnSpPr>
          <p:spPr>
            <a:xfrm rot="16200000" flipH="1" flipV="1">
              <a:off x="650668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6" name="Straight Arrow Connector 1835"/>
            <p:cNvCxnSpPr/>
            <p:nvPr/>
          </p:nvCxnSpPr>
          <p:spPr>
            <a:xfrm rot="16200000" flipH="1" flipV="1">
              <a:off x="6133363" y="2876153"/>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7" name="Straight Arrow Connector 1836"/>
            <p:cNvCxnSpPr/>
            <p:nvPr/>
          </p:nvCxnSpPr>
          <p:spPr>
            <a:xfrm rot="5400000" flipV="1">
              <a:off x="5679017"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8" name="Straight Arrow Connector 1837"/>
            <p:cNvCxnSpPr/>
            <p:nvPr/>
          </p:nvCxnSpPr>
          <p:spPr>
            <a:xfrm rot="5400000" flipV="1">
              <a:off x="6061756"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39" name="Straight Arrow Connector 1838"/>
            <p:cNvCxnSpPr/>
            <p:nvPr/>
          </p:nvCxnSpPr>
          <p:spPr>
            <a:xfrm rot="5400000" flipV="1">
              <a:off x="6496391" y="67672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0" name="Straight Arrow Connector 1839"/>
            <p:cNvCxnSpPr/>
            <p:nvPr/>
          </p:nvCxnSpPr>
          <p:spPr>
            <a:xfrm rot="5400000" flipV="1">
              <a:off x="6499397" y="1061527"/>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1" name="Straight Arrow Connector 1840"/>
            <p:cNvCxnSpPr/>
            <p:nvPr/>
          </p:nvCxnSpPr>
          <p:spPr>
            <a:xfrm rot="5400000" flipV="1">
              <a:off x="6061756" y="10630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2" name="Straight Arrow Connector 1841"/>
            <p:cNvCxnSpPr/>
            <p:nvPr/>
          </p:nvCxnSpPr>
          <p:spPr>
            <a:xfrm rot="5400000" flipV="1">
              <a:off x="6913638" y="1426483"/>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3" name="Straight Arrow Connector 1842"/>
            <p:cNvCxnSpPr/>
            <p:nvPr/>
          </p:nvCxnSpPr>
          <p:spPr>
            <a:xfrm rot="5400000" flipV="1">
              <a:off x="6497960" y="143065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4" name="Straight Arrow Connector 1843"/>
            <p:cNvCxnSpPr/>
            <p:nvPr/>
          </p:nvCxnSpPr>
          <p:spPr>
            <a:xfrm flipV="1">
              <a:off x="6048187" y="1400629"/>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5" name="Straight Arrow Connector 1844"/>
            <p:cNvCxnSpPr/>
            <p:nvPr/>
          </p:nvCxnSpPr>
          <p:spPr>
            <a:xfrm flipV="1">
              <a:off x="5665448" y="1400629"/>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6" name="Straight Arrow Connector 1845"/>
            <p:cNvCxnSpPr/>
            <p:nvPr/>
          </p:nvCxnSpPr>
          <p:spPr>
            <a:xfrm flipV="1">
              <a:off x="5665448" y="106453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7" name="Straight Arrow Connector 1846"/>
            <p:cNvCxnSpPr/>
            <p:nvPr/>
          </p:nvCxnSpPr>
          <p:spPr>
            <a:xfrm flipV="1">
              <a:off x="5665448" y="705455"/>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8" name="Straight Arrow Connector 1847"/>
            <p:cNvCxnSpPr/>
            <p:nvPr/>
          </p:nvCxnSpPr>
          <p:spPr>
            <a:xfrm rot="10800000" flipH="1" flipV="1">
              <a:off x="6101518" y="627895"/>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49" name="Straight Arrow Connector 1848"/>
            <p:cNvCxnSpPr/>
            <p:nvPr/>
          </p:nvCxnSpPr>
          <p:spPr>
            <a:xfrm rot="10800000" flipH="1" flipV="1">
              <a:off x="6506219" y="2602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0" name="Straight Arrow Connector 1849"/>
            <p:cNvCxnSpPr/>
            <p:nvPr/>
          </p:nvCxnSpPr>
          <p:spPr>
            <a:xfrm rot="10800000" flipH="1" flipV="1">
              <a:off x="6923465" y="242964"/>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1" name="Straight Arrow Connector 1850"/>
            <p:cNvCxnSpPr/>
            <p:nvPr/>
          </p:nvCxnSpPr>
          <p:spPr>
            <a:xfrm rot="10800000" flipH="1" flipV="1">
              <a:off x="6923465" y="6278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2" name="Straight Arrow Connector 1851"/>
            <p:cNvCxnSpPr/>
            <p:nvPr/>
          </p:nvCxnSpPr>
          <p:spPr>
            <a:xfrm rot="10800000" flipH="1" flipV="1">
              <a:off x="6923465" y="96686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3" name="Straight Arrow Connector 1852"/>
            <p:cNvCxnSpPr/>
            <p:nvPr/>
          </p:nvCxnSpPr>
          <p:spPr>
            <a:xfrm>
              <a:off x="762000" y="331666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4" name="Straight Arrow Connector 1853"/>
            <p:cNvCxnSpPr/>
            <p:nvPr/>
          </p:nvCxnSpPr>
          <p:spPr>
            <a:xfrm>
              <a:off x="762000"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5" name="Straight Arrow Connector 1854"/>
            <p:cNvCxnSpPr/>
            <p:nvPr/>
          </p:nvCxnSpPr>
          <p:spPr>
            <a:xfrm>
              <a:off x="1135328" y="4057802"/>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6" name="Straight Arrow Connector 1855"/>
            <p:cNvCxnSpPr/>
            <p:nvPr/>
          </p:nvCxnSpPr>
          <p:spPr>
            <a:xfrm>
              <a:off x="1561988"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7" name="Straight Arrow Connector 1856"/>
            <p:cNvCxnSpPr/>
            <p:nvPr/>
          </p:nvCxnSpPr>
          <p:spPr>
            <a:xfrm>
              <a:off x="1561988"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8" name="Straight Arrow Connector 1857"/>
            <p:cNvCxnSpPr/>
            <p:nvPr/>
          </p:nvCxnSpPr>
          <p:spPr>
            <a:xfrm>
              <a:off x="1963549" y="443698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59" name="Straight Arrow Connector 1858"/>
            <p:cNvCxnSpPr/>
            <p:nvPr/>
          </p:nvCxnSpPr>
          <p:spPr>
            <a:xfrm>
              <a:off x="1969824"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0" name="Straight Arrow Connector 1859"/>
            <p:cNvCxnSpPr/>
            <p:nvPr/>
          </p:nvCxnSpPr>
          <p:spPr>
            <a:xfrm rot="5400000">
              <a:off x="1942873" y="366281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1" name="Straight Arrow Connector 1860"/>
            <p:cNvCxnSpPr/>
            <p:nvPr/>
          </p:nvCxnSpPr>
          <p:spPr>
            <a:xfrm rot="5400000">
              <a:off x="1945879" y="3315097"/>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2" name="Straight Arrow Connector 1861"/>
            <p:cNvCxnSpPr/>
            <p:nvPr/>
          </p:nvCxnSpPr>
          <p:spPr>
            <a:xfrm rot="5400000">
              <a:off x="1572553" y="3315097"/>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3" name="Straight Arrow Connector 1862"/>
            <p:cNvCxnSpPr/>
            <p:nvPr/>
          </p:nvCxnSpPr>
          <p:spPr>
            <a:xfrm rot="5400000">
              <a:off x="1178832" y="3316666"/>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4" name="Straight Arrow Connector 1863"/>
            <p:cNvCxnSpPr/>
            <p:nvPr/>
          </p:nvCxnSpPr>
          <p:spPr>
            <a:xfrm rot="16200000" flipH="1">
              <a:off x="1195408" y="3608670"/>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5" name="Straight Arrow Connector 1864"/>
            <p:cNvCxnSpPr/>
            <p:nvPr/>
          </p:nvCxnSpPr>
          <p:spPr>
            <a:xfrm rot="16200000" flipH="1">
              <a:off x="787570" y="3973494"/>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6" name="Straight Arrow Connector 1865"/>
            <p:cNvCxnSpPr/>
            <p:nvPr/>
          </p:nvCxnSpPr>
          <p:spPr>
            <a:xfrm rot="16200000" flipH="1">
              <a:off x="76731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7" name="Straight Arrow Connector 1866"/>
            <p:cNvCxnSpPr/>
            <p:nvPr/>
          </p:nvCxnSpPr>
          <p:spPr>
            <a:xfrm rot="16200000" flipH="1">
              <a:off x="119397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8" name="Straight Arrow Connector 1867"/>
            <p:cNvCxnSpPr/>
            <p:nvPr/>
          </p:nvCxnSpPr>
          <p:spPr>
            <a:xfrm rot="16200000" flipH="1">
              <a:off x="1567298" y="435124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69" name="Straight Arrow Connector 1868"/>
            <p:cNvCxnSpPr/>
            <p:nvPr/>
          </p:nvCxnSpPr>
          <p:spPr>
            <a:xfrm rot="5400000">
              <a:off x="1975682"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0" name="Straight Arrow Connector 1869"/>
            <p:cNvCxnSpPr/>
            <p:nvPr/>
          </p:nvCxnSpPr>
          <p:spPr>
            <a:xfrm rot="5400000">
              <a:off x="1592943"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1" name="Straight Arrow Connector 1870"/>
            <p:cNvCxnSpPr/>
            <p:nvPr/>
          </p:nvCxnSpPr>
          <p:spPr>
            <a:xfrm rot="5400000">
              <a:off x="1158309" y="515370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2" name="Straight Arrow Connector 1871"/>
            <p:cNvCxnSpPr/>
            <p:nvPr/>
          </p:nvCxnSpPr>
          <p:spPr>
            <a:xfrm rot="5400000">
              <a:off x="1156738" y="5539941"/>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3" name="Straight Arrow Connector 1872"/>
            <p:cNvCxnSpPr/>
            <p:nvPr/>
          </p:nvCxnSpPr>
          <p:spPr>
            <a:xfrm rot="5400000">
              <a:off x="1594378" y="554151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4" name="Straight Arrow Connector 1873"/>
            <p:cNvCxnSpPr/>
            <p:nvPr/>
          </p:nvCxnSpPr>
          <p:spPr>
            <a:xfrm rot="5400000">
              <a:off x="741059" y="590346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5" name="Straight Arrow Connector 1874"/>
            <p:cNvCxnSpPr/>
            <p:nvPr/>
          </p:nvCxnSpPr>
          <p:spPr>
            <a:xfrm rot="5400000">
              <a:off x="1156738" y="5907636"/>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6" name="Straight Arrow Connector 1875"/>
            <p:cNvCxnSpPr/>
            <p:nvPr/>
          </p:nvCxnSpPr>
          <p:spPr>
            <a:xfrm rot="10800000">
              <a:off x="1583947"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7" name="Straight Arrow Connector 1876"/>
            <p:cNvCxnSpPr/>
            <p:nvPr/>
          </p:nvCxnSpPr>
          <p:spPr>
            <a:xfrm rot="10800000">
              <a:off x="1966686"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8" name="Straight Arrow Connector 1877"/>
            <p:cNvCxnSpPr/>
            <p:nvPr/>
          </p:nvCxnSpPr>
          <p:spPr>
            <a:xfrm rot="10800000">
              <a:off x="1966686" y="5540074"/>
              <a:ext cx="216468"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79" name="Straight Arrow Connector 1878"/>
            <p:cNvCxnSpPr/>
            <p:nvPr/>
          </p:nvCxnSpPr>
          <p:spPr>
            <a:xfrm rot="10800000">
              <a:off x="1966686" y="5183869"/>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0" name="Straight Arrow Connector 1879"/>
            <p:cNvCxnSpPr/>
            <p:nvPr/>
          </p:nvCxnSpPr>
          <p:spPr>
            <a:xfrm flipH="1">
              <a:off x="1580811" y="5106307"/>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1" name="Straight Arrow Connector 1880"/>
            <p:cNvCxnSpPr/>
            <p:nvPr/>
          </p:nvCxnSpPr>
          <p:spPr>
            <a:xfrm flipH="1">
              <a:off x="1179249" y="473861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2" name="Straight Arrow Connector 1881"/>
            <p:cNvCxnSpPr/>
            <p:nvPr/>
          </p:nvCxnSpPr>
          <p:spPr>
            <a:xfrm flipH="1">
              <a:off x="762000" y="471850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3" name="Straight Arrow Connector 1882"/>
            <p:cNvCxnSpPr/>
            <p:nvPr/>
          </p:nvCxnSpPr>
          <p:spPr>
            <a:xfrm flipH="1">
              <a:off x="762000" y="5106307"/>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4" name="Straight Arrow Connector 1883"/>
            <p:cNvCxnSpPr/>
            <p:nvPr/>
          </p:nvCxnSpPr>
          <p:spPr>
            <a:xfrm flipH="1">
              <a:off x="762000" y="544527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5" name="Straight Arrow Connector 1884"/>
            <p:cNvCxnSpPr/>
            <p:nvPr/>
          </p:nvCxnSpPr>
          <p:spPr>
            <a:xfrm flipV="1">
              <a:off x="2421581" y="590776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6" name="Straight Arrow Connector 1885"/>
            <p:cNvCxnSpPr/>
            <p:nvPr/>
          </p:nvCxnSpPr>
          <p:spPr>
            <a:xfrm flipV="1">
              <a:off x="2421581"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7" name="Straight Arrow Connector 1886"/>
            <p:cNvCxnSpPr/>
            <p:nvPr/>
          </p:nvCxnSpPr>
          <p:spPr>
            <a:xfrm flipV="1">
              <a:off x="2794907" y="516376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8" name="Straight Arrow Connector 1887"/>
            <p:cNvCxnSpPr/>
            <p:nvPr/>
          </p:nvCxnSpPr>
          <p:spPr>
            <a:xfrm flipV="1">
              <a:off x="3221567"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89" name="Straight Arrow Connector 1888"/>
            <p:cNvCxnSpPr/>
            <p:nvPr/>
          </p:nvCxnSpPr>
          <p:spPr>
            <a:xfrm flipV="1">
              <a:off x="3221567"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0" name="Straight Arrow Connector 1889"/>
            <p:cNvCxnSpPr/>
            <p:nvPr/>
          </p:nvCxnSpPr>
          <p:spPr>
            <a:xfrm flipV="1">
              <a:off x="3623129" y="478744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1" name="Straight Arrow Connector 1890"/>
            <p:cNvCxnSpPr/>
            <p:nvPr/>
          </p:nvCxnSpPr>
          <p:spPr>
            <a:xfrm flipV="1">
              <a:off x="3629403"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2" name="Straight Arrow Connector 1891"/>
            <p:cNvCxnSpPr/>
            <p:nvPr/>
          </p:nvCxnSpPr>
          <p:spPr>
            <a:xfrm rot="16200000" flipV="1">
              <a:off x="3602454" y="556161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3" name="Straight Arrow Connector 1892"/>
            <p:cNvCxnSpPr/>
            <p:nvPr/>
          </p:nvCxnSpPr>
          <p:spPr>
            <a:xfrm rot="16200000" flipV="1">
              <a:off x="3603891"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4" name="Straight Arrow Connector 1893"/>
            <p:cNvCxnSpPr/>
            <p:nvPr/>
          </p:nvCxnSpPr>
          <p:spPr>
            <a:xfrm rot="16200000" flipV="1">
              <a:off x="3230562"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5" name="Straight Arrow Connector 1894"/>
            <p:cNvCxnSpPr/>
            <p:nvPr/>
          </p:nvCxnSpPr>
          <p:spPr>
            <a:xfrm rot="16200000" flipV="1">
              <a:off x="2835275"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6" name="Straight Arrow Connector 1895"/>
            <p:cNvCxnSpPr/>
            <p:nvPr/>
          </p:nvCxnSpPr>
          <p:spPr>
            <a:xfrm rot="5400000" flipH="1" flipV="1">
              <a:off x="2854986" y="5455767"/>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7" name="Straight Arrow Connector 1896"/>
            <p:cNvCxnSpPr/>
            <p:nvPr/>
          </p:nvCxnSpPr>
          <p:spPr>
            <a:xfrm rot="5400000" flipH="1" flipV="1">
              <a:off x="2447151" y="5090943"/>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8" name="Straight Arrow Connector 1897"/>
            <p:cNvCxnSpPr/>
            <p:nvPr/>
          </p:nvCxnSpPr>
          <p:spPr>
            <a:xfrm rot="5400000" flipH="1" flipV="1">
              <a:off x="242689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899" name="Straight Arrow Connector 1898"/>
            <p:cNvCxnSpPr/>
            <p:nvPr/>
          </p:nvCxnSpPr>
          <p:spPr>
            <a:xfrm rot="5400000" flipH="1" flipV="1">
              <a:off x="285355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0" name="Straight Arrow Connector 1899"/>
            <p:cNvCxnSpPr/>
            <p:nvPr/>
          </p:nvCxnSpPr>
          <p:spPr>
            <a:xfrm rot="5400000" flipH="1" flipV="1">
              <a:off x="3226879" y="471319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1" name="Straight Arrow Connector 1900"/>
            <p:cNvCxnSpPr/>
            <p:nvPr/>
          </p:nvCxnSpPr>
          <p:spPr>
            <a:xfrm rot="16200000" flipV="1">
              <a:off x="3635263"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2" name="Straight Arrow Connector 1901"/>
            <p:cNvCxnSpPr/>
            <p:nvPr/>
          </p:nvCxnSpPr>
          <p:spPr>
            <a:xfrm rot="16200000" flipV="1">
              <a:off x="3252524"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3" name="Straight Arrow Connector 1902"/>
            <p:cNvCxnSpPr/>
            <p:nvPr/>
          </p:nvCxnSpPr>
          <p:spPr>
            <a:xfrm rot="16200000" flipV="1">
              <a:off x="2817887" y="4070729"/>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4" name="Straight Arrow Connector 1903"/>
            <p:cNvCxnSpPr/>
            <p:nvPr/>
          </p:nvCxnSpPr>
          <p:spPr>
            <a:xfrm rot="16200000" flipV="1">
              <a:off x="2816321" y="3681356"/>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5" name="Straight Arrow Connector 1904"/>
            <p:cNvCxnSpPr/>
            <p:nvPr/>
          </p:nvCxnSpPr>
          <p:spPr>
            <a:xfrm rot="16200000" flipV="1">
              <a:off x="3253961" y="3682925"/>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6" name="Straight Arrow Connector 1905"/>
            <p:cNvCxnSpPr/>
            <p:nvPr/>
          </p:nvCxnSpPr>
          <p:spPr>
            <a:xfrm rot="16200000" flipV="1">
              <a:off x="2399073" y="3319406"/>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7" name="Straight Arrow Connector 1906"/>
            <p:cNvCxnSpPr/>
            <p:nvPr/>
          </p:nvCxnSpPr>
          <p:spPr>
            <a:xfrm rot="16200000" flipV="1">
              <a:off x="2816321" y="3313661"/>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8" name="Straight Arrow Connector 1907"/>
            <p:cNvCxnSpPr/>
            <p:nvPr/>
          </p:nvCxnSpPr>
          <p:spPr>
            <a:xfrm rot="10800000" flipV="1">
              <a:off x="3240390"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09" name="Straight Arrow Connector 1908"/>
            <p:cNvCxnSpPr/>
            <p:nvPr/>
          </p:nvCxnSpPr>
          <p:spPr>
            <a:xfrm rot="10800000" flipV="1">
              <a:off x="3623129"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0" name="Straight Arrow Connector 1909"/>
            <p:cNvCxnSpPr/>
            <p:nvPr/>
          </p:nvCxnSpPr>
          <p:spPr>
            <a:xfrm rot="10800000" flipV="1">
              <a:off x="3623129" y="3681488"/>
              <a:ext cx="219604"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1" name="Straight Arrow Connector 1910"/>
            <p:cNvCxnSpPr/>
            <p:nvPr/>
          </p:nvCxnSpPr>
          <p:spPr>
            <a:xfrm rot="10800000" flipV="1">
              <a:off x="3623129" y="404056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2" name="Straight Arrow Connector 1911"/>
            <p:cNvCxnSpPr/>
            <p:nvPr/>
          </p:nvCxnSpPr>
          <p:spPr>
            <a:xfrm flipH="1" flipV="1">
              <a:off x="3240390"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3" name="Straight Arrow Connector 1912"/>
            <p:cNvCxnSpPr/>
            <p:nvPr/>
          </p:nvCxnSpPr>
          <p:spPr>
            <a:xfrm flipH="1" flipV="1">
              <a:off x="2838828" y="43421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4" name="Straight Arrow Connector 1913"/>
            <p:cNvCxnSpPr/>
            <p:nvPr/>
          </p:nvCxnSpPr>
          <p:spPr>
            <a:xfrm flipH="1" flipV="1">
              <a:off x="2421581" y="4359426"/>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5" name="Straight Arrow Connector 1914"/>
            <p:cNvCxnSpPr/>
            <p:nvPr/>
          </p:nvCxnSpPr>
          <p:spPr>
            <a:xfrm flipH="1" flipV="1">
              <a:off x="2421581"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6" name="Straight Arrow Connector 1915"/>
            <p:cNvCxnSpPr/>
            <p:nvPr/>
          </p:nvCxnSpPr>
          <p:spPr>
            <a:xfrm flipH="1" flipV="1">
              <a:off x="2421581" y="363552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7" name="Straight Arrow Connector 1916"/>
            <p:cNvCxnSpPr/>
            <p:nvPr/>
          </p:nvCxnSpPr>
          <p:spPr>
            <a:xfrm rot="10800000">
              <a:off x="5245063" y="44197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8" name="Straight Arrow Connector 1917"/>
            <p:cNvCxnSpPr/>
            <p:nvPr/>
          </p:nvCxnSpPr>
          <p:spPr>
            <a:xfrm rot="10800000">
              <a:off x="5245063" y="407216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19" name="Straight Arrow Connector 1918"/>
            <p:cNvCxnSpPr/>
            <p:nvPr/>
          </p:nvCxnSpPr>
          <p:spPr>
            <a:xfrm rot="10800000">
              <a:off x="4868599" y="3675743"/>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0" name="Straight Arrow Connector 1919"/>
            <p:cNvCxnSpPr/>
            <p:nvPr/>
          </p:nvCxnSpPr>
          <p:spPr>
            <a:xfrm rot="10800000">
              <a:off x="4441939" y="367574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1" name="Straight Arrow Connector 1920"/>
            <p:cNvCxnSpPr/>
            <p:nvPr/>
          </p:nvCxnSpPr>
          <p:spPr>
            <a:xfrm rot="10800000">
              <a:off x="4441939" y="405780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2" name="Straight Arrow Connector 1921"/>
            <p:cNvCxnSpPr/>
            <p:nvPr/>
          </p:nvCxnSpPr>
          <p:spPr>
            <a:xfrm rot="10800000">
              <a:off x="4043514" y="336550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3" name="Straight Arrow Connector 1922"/>
            <p:cNvCxnSpPr/>
            <p:nvPr/>
          </p:nvCxnSpPr>
          <p:spPr>
            <a:xfrm rot="10800000">
              <a:off x="4034103" y="367574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4" name="Straight Arrow Connector 1923"/>
            <p:cNvCxnSpPr/>
            <p:nvPr/>
          </p:nvCxnSpPr>
          <p:spPr>
            <a:xfrm rot="16200000">
              <a:off x="4076170" y="4073601"/>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5" name="Straight Arrow Connector 1924"/>
            <p:cNvCxnSpPr/>
            <p:nvPr/>
          </p:nvCxnSpPr>
          <p:spPr>
            <a:xfrm rot="16200000">
              <a:off x="4077607"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6" name="Straight Arrow Connector 1925"/>
            <p:cNvCxnSpPr/>
            <p:nvPr/>
          </p:nvCxnSpPr>
          <p:spPr>
            <a:xfrm rot="16200000">
              <a:off x="4450935"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7" name="Straight Arrow Connector 1926"/>
            <p:cNvCxnSpPr/>
            <p:nvPr/>
          </p:nvCxnSpPr>
          <p:spPr>
            <a:xfrm rot="16200000">
              <a:off x="4846223"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8" name="Straight Arrow Connector 1927"/>
            <p:cNvCxnSpPr/>
            <p:nvPr/>
          </p:nvCxnSpPr>
          <p:spPr>
            <a:xfrm rot="5400000" flipH="1">
              <a:off x="4875344" y="3967750"/>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29" name="Straight Arrow Connector 1928"/>
            <p:cNvCxnSpPr/>
            <p:nvPr/>
          </p:nvCxnSpPr>
          <p:spPr>
            <a:xfrm rot="5400000" flipH="1">
              <a:off x="5283182" y="360292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0" name="Straight Arrow Connector 1929"/>
            <p:cNvCxnSpPr/>
            <p:nvPr/>
          </p:nvCxnSpPr>
          <p:spPr>
            <a:xfrm rot="5400000" flipH="1">
              <a:off x="5303707" y="3225176"/>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1" name="Straight Arrow Connector 1930"/>
            <p:cNvCxnSpPr/>
            <p:nvPr/>
          </p:nvCxnSpPr>
          <p:spPr>
            <a:xfrm rot="5400000" flipH="1">
              <a:off x="4873909"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2" name="Straight Arrow Connector 1931"/>
            <p:cNvCxnSpPr/>
            <p:nvPr/>
          </p:nvCxnSpPr>
          <p:spPr>
            <a:xfrm rot="5400000" flipH="1">
              <a:off x="4472347"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3" name="Straight Arrow Connector 1932"/>
            <p:cNvCxnSpPr/>
            <p:nvPr/>
          </p:nvCxnSpPr>
          <p:spPr>
            <a:xfrm rot="16200000">
              <a:off x="4049241"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4" name="Straight Arrow Connector 1933"/>
            <p:cNvCxnSpPr/>
            <p:nvPr/>
          </p:nvCxnSpPr>
          <p:spPr>
            <a:xfrm rot="16200000">
              <a:off x="4431980"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5" name="Straight Arrow Connector 1934"/>
            <p:cNvCxnSpPr/>
            <p:nvPr/>
          </p:nvCxnSpPr>
          <p:spPr>
            <a:xfrm rot="16200000">
              <a:off x="4868052" y="5583030"/>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6" name="Straight Arrow Connector 1935"/>
            <p:cNvCxnSpPr/>
            <p:nvPr/>
          </p:nvCxnSpPr>
          <p:spPr>
            <a:xfrm rot="16200000">
              <a:off x="4868182" y="5198231"/>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7" name="Straight Arrow Connector 1936"/>
            <p:cNvCxnSpPr/>
            <p:nvPr/>
          </p:nvCxnSpPr>
          <p:spPr>
            <a:xfrm rot="16200000">
              <a:off x="4430543" y="5196662"/>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8" name="Straight Arrow Connector 1937"/>
            <p:cNvCxnSpPr/>
            <p:nvPr/>
          </p:nvCxnSpPr>
          <p:spPr>
            <a:xfrm rot="16200000">
              <a:off x="5286866" y="4834846"/>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39" name="Straight Arrow Connector 1938"/>
            <p:cNvCxnSpPr/>
            <p:nvPr/>
          </p:nvCxnSpPr>
          <p:spPr>
            <a:xfrm rot="16200000">
              <a:off x="4869617" y="4829101"/>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0" name="Straight Arrow Connector 1939"/>
            <p:cNvCxnSpPr/>
            <p:nvPr/>
          </p:nvCxnSpPr>
          <p:spPr>
            <a:xfrm>
              <a:off x="4416842"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1" name="Straight Arrow Connector 1940"/>
            <p:cNvCxnSpPr/>
            <p:nvPr/>
          </p:nvCxnSpPr>
          <p:spPr>
            <a:xfrm>
              <a:off x="4034103"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2" name="Straight Arrow Connector 1941"/>
            <p:cNvCxnSpPr/>
            <p:nvPr/>
          </p:nvCxnSpPr>
          <p:spPr>
            <a:xfrm>
              <a:off x="4034103" y="5198231"/>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3" name="Straight Arrow Connector 1942"/>
            <p:cNvCxnSpPr/>
            <p:nvPr/>
          </p:nvCxnSpPr>
          <p:spPr>
            <a:xfrm>
              <a:off x="4034103" y="555443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4" name="Straight Arrow Connector 1943"/>
            <p:cNvCxnSpPr/>
            <p:nvPr/>
          </p:nvCxnSpPr>
          <p:spPr>
            <a:xfrm rot="10800000" flipH="1">
              <a:off x="4473311" y="548836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5" name="Straight Arrow Connector 1944"/>
            <p:cNvCxnSpPr/>
            <p:nvPr/>
          </p:nvCxnSpPr>
          <p:spPr>
            <a:xfrm rot="10800000" flipH="1">
              <a:off x="4874873" y="585606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6" name="Straight Arrow Connector 1945"/>
            <p:cNvCxnSpPr/>
            <p:nvPr/>
          </p:nvCxnSpPr>
          <p:spPr>
            <a:xfrm rot="10800000" flipH="1">
              <a:off x="5292120" y="5876169"/>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7" name="Straight Arrow Connector 1946"/>
            <p:cNvCxnSpPr/>
            <p:nvPr/>
          </p:nvCxnSpPr>
          <p:spPr>
            <a:xfrm rot="10800000" flipH="1">
              <a:off x="5292120" y="5488366"/>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8" name="Straight Arrow Connector 1947"/>
            <p:cNvCxnSpPr/>
            <p:nvPr/>
          </p:nvCxnSpPr>
          <p:spPr>
            <a:xfrm rot="10800000" flipH="1">
              <a:off x="5292120" y="5149397"/>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49" name="Straight Arrow Connector 1948"/>
            <p:cNvCxnSpPr/>
            <p:nvPr/>
          </p:nvCxnSpPr>
          <p:spPr>
            <a:xfrm rot="10800000" flipV="1">
              <a:off x="6873270" y="483053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0" name="Straight Arrow Connector 1949"/>
            <p:cNvCxnSpPr/>
            <p:nvPr/>
          </p:nvCxnSpPr>
          <p:spPr>
            <a:xfrm rot="10800000" flipV="1">
              <a:off x="6873270"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1" name="Straight Arrow Connector 1950"/>
            <p:cNvCxnSpPr/>
            <p:nvPr/>
          </p:nvCxnSpPr>
          <p:spPr>
            <a:xfrm rot="10800000" flipV="1">
              <a:off x="6499944"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2" name="Straight Arrow Connector 1951"/>
            <p:cNvCxnSpPr/>
            <p:nvPr/>
          </p:nvCxnSpPr>
          <p:spPr>
            <a:xfrm rot="10800000" flipV="1">
              <a:off x="6073285"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3" name="Straight Arrow Connector 1952"/>
            <p:cNvCxnSpPr/>
            <p:nvPr/>
          </p:nvCxnSpPr>
          <p:spPr>
            <a:xfrm rot="10800000" flipV="1">
              <a:off x="6073285"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4" name="Straight Arrow Connector 1953"/>
            <p:cNvCxnSpPr/>
            <p:nvPr/>
          </p:nvCxnSpPr>
          <p:spPr>
            <a:xfrm rot="10800000" flipV="1">
              <a:off x="5671723" y="5950857"/>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5" name="Straight Arrow Connector 1954"/>
            <p:cNvCxnSpPr/>
            <p:nvPr/>
          </p:nvCxnSpPr>
          <p:spPr>
            <a:xfrm rot="10800000" flipV="1">
              <a:off x="5665448"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6" name="Straight Arrow Connector 1955"/>
            <p:cNvCxnSpPr/>
            <p:nvPr/>
          </p:nvCxnSpPr>
          <p:spPr>
            <a:xfrm rot="5400000" flipV="1">
              <a:off x="5708952" y="517812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7" name="Straight Arrow Connector 1956"/>
            <p:cNvCxnSpPr/>
            <p:nvPr/>
          </p:nvCxnSpPr>
          <p:spPr>
            <a:xfrm rot="5400000" flipV="1">
              <a:off x="5705948" y="4830403"/>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8" name="Straight Arrow Connector 1957"/>
            <p:cNvCxnSpPr/>
            <p:nvPr/>
          </p:nvCxnSpPr>
          <p:spPr>
            <a:xfrm rot="5400000" flipV="1">
              <a:off x="6079275" y="4830403"/>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59" name="Straight Arrow Connector 1958"/>
            <p:cNvCxnSpPr/>
            <p:nvPr/>
          </p:nvCxnSpPr>
          <p:spPr>
            <a:xfrm rot="5400000" flipV="1">
              <a:off x="6472993" y="483197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0" name="Straight Arrow Connector 1959"/>
            <p:cNvCxnSpPr/>
            <p:nvPr/>
          </p:nvCxnSpPr>
          <p:spPr>
            <a:xfrm rot="16200000" flipH="1" flipV="1">
              <a:off x="6505254" y="51239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1" name="Straight Arrow Connector 1960"/>
            <p:cNvCxnSpPr/>
            <p:nvPr/>
          </p:nvCxnSpPr>
          <p:spPr>
            <a:xfrm rot="16200000" flipH="1" flipV="1">
              <a:off x="6913091" y="548880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2" name="Straight Arrow Connector 1961"/>
            <p:cNvCxnSpPr/>
            <p:nvPr/>
          </p:nvCxnSpPr>
          <p:spPr>
            <a:xfrm rot="16200000" flipH="1" flipV="1">
              <a:off x="693191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3" name="Straight Arrow Connector 1962"/>
            <p:cNvCxnSpPr/>
            <p:nvPr/>
          </p:nvCxnSpPr>
          <p:spPr>
            <a:xfrm rot="16200000" flipH="1" flipV="1">
              <a:off x="650525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4" name="Straight Arrow Connector 1963"/>
            <p:cNvCxnSpPr/>
            <p:nvPr/>
          </p:nvCxnSpPr>
          <p:spPr>
            <a:xfrm rot="16200000" flipH="1" flipV="1">
              <a:off x="6131928" y="5865112"/>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5" name="Straight Arrow Connector 1964"/>
            <p:cNvCxnSpPr/>
            <p:nvPr/>
          </p:nvCxnSpPr>
          <p:spPr>
            <a:xfrm rot="5400000" flipV="1">
              <a:off x="5677580"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6" name="Straight Arrow Connector 1965"/>
            <p:cNvCxnSpPr/>
            <p:nvPr/>
          </p:nvCxnSpPr>
          <p:spPr>
            <a:xfrm rot="5400000" flipV="1">
              <a:off x="6060319"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7" name="Straight Arrow Connector 1966"/>
            <p:cNvCxnSpPr/>
            <p:nvPr/>
          </p:nvCxnSpPr>
          <p:spPr>
            <a:xfrm rot="5400000" flipV="1">
              <a:off x="6497828" y="3665689"/>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8" name="Straight Arrow Connector 1967"/>
            <p:cNvCxnSpPr/>
            <p:nvPr/>
          </p:nvCxnSpPr>
          <p:spPr>
            <a:xfrm rot="5400000" flipV="1">
              <a:off x="6499395" y="405192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69" name="Straight Arrow Connector 1968"/>
            <p:cNvCxnSpPr/>
            <p:nvPr/>
          </p:nvCxnSpPr>
          <p:spPr>
            <a:xfrm rot="5400000" flipV="1">
              <a:off x="6061754" y="405349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0" name="Straight Arrow Connector 1969"/>
            <p:cNvCxnSpPr/>
            <p:nvPr/>
          </p:nvCxnSpPr>
          <p:spPr>
            <a:xfrm rot="5400000" flipV="1">
              <a:off x="6915073" y="441544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1" name="Straight Arrow Connector 1970"/>
            <p:cNvCxnSpPr/>
            <p:nvPr/>
          </p:nvCxnSpPr>
          <p:spPr>
            <a:xfrm rot="5400000" flipV="1">
              <a:off x="6499395" y="4419620"/>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2" name="Straight Arrow Connector 1971"/>
            <p:cNvCxnSpPr/>
            <p:nvPr/>
          </p:nvCxnSpPr>
          <p:spPr>
            <a:xfrm flipV="1">
              <a:off x="6048187"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3" name="Straight Arrow Connector 1972"/>
            <p:cNvCxnSpPr/>
            <p:nvPr/>
          </p:nvCxnSpPr>
          <p:spPr>
            <a:xfrm flipV="1">
              <a:off x="5665448"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4" name="Straight Arrow Connector 1973"/>
            <p:cNvCxnSpPr/>
            <p:nvPr/>
          </p:nvCxnSpPr>
          <p:spPr>
            <a:xfrm flipV="1">
              <a:off x="5665448" y="405205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5" name="Straight Arrow Connector 1974"/>
            <p:cNvCxnSpPr/>
            <p:nvPr/>
          </p:nvCxnSpPr>
          <p:spPr>
            <a:xfrm flipV="1">
              <a:off x="5665448" y="3695852"/>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6" name="Straight Arrow Connector 1975"/>
            <p:cNvCxnSpPr/>
            <p:nvPr/>
          </p:nvCxnSpPr>
          <p:spPr>
            <a:xfrm rot="10800000" flipH="1" flipV="1">
              <a:off x="6101518" y="3618290"/>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7" name="Straight Arrow Connector 1976"/>
            <p:cNvCxnSpPr/>
            <p:nvPr/>
          </p:nvCxnSpPr>
          <p:spPr>
            <a:xfrm rot="10800000" flipH="1" flipV="1">
              <a:off x="6506219" y="32505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8" name="Straight Arrow Connector 1977"/>
            <p:cNvCxnSpPr/>
            <p:nvPr/>
          </p:nvCxnSpPr>
          <p:spPr>
            <a:xfrm rot="10800000" flipH="1" flipV="1">
              <a:off x="6923465" y="3230488"/>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79" name="Straight Arrow Connector 1978"/>
            <p:cNvCxnSpPr/>
            <p:nvPr/>
          </p:nvCxnSpPr>
          <p:spPr>
            <a:xfrm rot="10800000" flipH="1" flipV="1">
              <a:off x="6923465" y="36182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980" name="Straight Arrow Connector 1979"/>
            <p:cNvCxnSpPr/>
            <p:nvPr/>
          </p:nvCxnSpPr>
          <p:spPr>
            <a:xfrm rot="10800000" flipH="1" flipV="1">
              <a:off x="6923465" y="395726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60"/>
                                        </p:tgtEl>
                                        <p:attrNameLst>
                                          <p:attrName>style.visibility</p:attrName>
                                        </p:attrNameLst>
                                      </p:cBhvr>
                                      <p:to>
                                        <p:strVal val="visible"/>
                                      </p:to>
                                    </p:set>
                                  </p:childTnLst>
                                  <p:subTnLst>
                                    <p:set>
                                      <p:cBhvr override="childStyle">
                                        <p:cTn dur="1" fill="hold" display="0" masterRel="nextClick" afterEffect="1"/>
                                        <p:tgtEl>
                                          <p:spTgt spid="1660"/>
                                        </p:tgtEl>
                                        <p:attrNameLst>
                                          <p:attrName>style.visibility</p:attrName>
                                        </p:attrNameLst>
                                      </p:cBhvr>
                                      <p:to>
                                        <p:strVal val="hidden"/>
                                      </p:to>
                                    </p:set>
                                  </p:subTnLst>
                                </p:cTn>
                              </p:par>
                              <p:par>
                                <p:cTn id="18" presetID="47"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anim calcmode="lin" valueType="num">
                                      <p:cBhvr>
                                        <p:cTn id="21" dur="500" fill="hold"/>
                                        <p:tgtEl>
                                          <p:spTgt spid="33"/>
                                        </p:tgtEl>
                                        <p:attrNameLst>
                                          <p:attrName>ppt_x</p:attrName>
                                        </p:attrNameLst>
                                      </p:cBhvr>
                                      <p:tavLst>
                                        <p:tav tm="0">
                                          <p:val>
                                            <p:strVal val="#ppt_x"/>
                                          </p:val>
                                        </p:tav>
                                        <p:tav tm="100000">
                                          <p:val>
                                            <p:strVal val="#ppt_x"/>
                                          </p:val>
                                        </p:tav>
                                      </p:tavLst>
                                    </p:anim>
                                    <p:anim calcmode="lin" valueType="num">
                                      <p:cBhvr>
                                        <p:cTn id="22" dur="500" fill="hold"/>
                                        <p:tgtEl>
                                          <p:spTgt spid="33"/>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anim calcmode="lin" valueType="num">
                                      <p:cBhvr>
                                        <p:cTn id="31" dur="500" fill="hold"/>
                                        <p:tgtEl>
                                          <p:spTgt spid="35"/>
                                        </p:tgtEl>
                                        <p:attrNameLst>
                                          <p:attrName>ppt_x</p:attrName>
                                        </p:attrNameLst>
                                      </p:cBhvr>
                                      <p:tavLst>
                                        <p:tav tm="0">
                                          <p:val>
                                            <p:strVal val="#ppt_x"/>
                                          </p:val>
                                        </p:tav>
                                        <p:tav tm="100000">
                                          <p:val>
                                            <p:strVal val="#ppt_x"/>
                                          </p:val>
                                        </p:tav>
                                      </p:tavLst>
                                    </p:anim>
                                    <p:anim calcmode="lin" valueType="num">
                                      <p:cBhvr>
                                        <p:cTn id="32" dur="500" fill="hold"/>
                                        <p:tgtEl>
                                          <p:spTgt spid="3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1665"/>
                                        </p:tgtEl>
                                        <p:attrNameLst>
                                          <p:attrName>style.visibility</p:attrName>
                                        </p:attrNameLst>
                                      </p:cBhvr>
                                      <p:to>
                                        <p:strVal val="visible"/>
                                      </p:to>
                                    </p:set>
                                  </p:childTnLst>
                                  <p:subTnLst>
                                    <p:set>
                                      <p:cBhvr override="childStyle">
                                        <p:cTn dur="1" fill="hold" display="0" masterRel="nextClick" afterEffect="1"/>
                                        <p:tgtEl>
                                          <p:spTgt spid="1665"/>
                                        </p:tgtEl>
                                        <p:attrNameLst>
                                          <p:attrName>style.visibility</p:attrName>
                                        </p:attrNameLst>
                                      </p:cBhvr>
                                      <p:to>
                                        <p:strVal val="hidden"/>
                                      </p:to>
                                    </p:set>
                                  </p:sub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07"/>
                                        </p:tgtEl>
                                        <p:attrNameLst>
                                          <p:attrName>style.visibility</p:attrName>
                                        </p:attrNameLst>
                                      </p:cBhvr>
                                      <p:to>
                                        <p:strVal val="visible"/>
                                      </p:to>
                                    </p:set>
                                  </p:childTnLst>
                                  <p:subTnLst>
                                    <p:set>
                                      <p:cBhvr override="childStyle">
                                        <p:cTn dur="1" fill="hold" display="0" masterRel="nextClick" afterEffect="1"/>
                                        <p:tgtEl>
                                          <p:spTgt spid="1707"/>
                                        </p:tgtEl>
                                        <p:attrNameLst>
                                          <p:attrName>style.visibility</p:attrName>
                                        </p:attrNameLst>
                                      </p:cBhvr>
                                      <p:to>
                                        <p:strVal val="hidden"/>
                                      </p:to>
                                    </p:set>
                                  </p:subTnLst>
                                </p:cTn>
                              </p:par>
                              <p:par>
                                <p:cTn id="42" presetID="47"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ppt_x</p:attrName>
                                        </p:attrNameLst>
                                      </p:cBhvr>
                                      <p:tavLst>
                                        <p:tav tm="0">
                                          <p:val>
                                            <p:strVal val="#ppt_x"/>
                                          </p:val>
                                        </p:tav>
                                        <p:tav tm="100000">
                                          <p:val>
                                            <p:strVal val="#ppt_x"/>
                                          </p:val>
                                        </p:tav>
                                      </p:tavLst>
                                    </p:anim>
                                    <p:anim calcmode="lin" valueType="num">
                                      <p:cBhvr>
                                        <p:cTn id="46" dur="500" fill="hold"/>
                                        <p:tgtEl>
                                          <p:spTgt spid="3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7"/>
                                        </p:tgtEl>
                                        <p:attrNameLst>
                                          <p:attrName>style.visibility</p:attrName>
                                        </p:attrNameLst>
                                      </p:cBhvr>
                                      <p:to>
                                        <p:strVal val="hidden"/>
                                      </p:to>
                                    </p:set>
                                  </p:sub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27"/>
                                        </p:tgtEl>
                                        <p:attrNameLst>
                                          <p:attrName>style.visibility</p:attrName>
                                        </p:attrNameLst>
                                      </p:cBhvr>
                                      <p:to>
                                        <p:strVal val="visible"/>
                                      </p:to>
                                    </p:set>
                                    <p:animEffect transition="in" filter="fade">
                                      <p:cBhvr>
                                        <p:cTn id="52" dur="500"/>
                                        <p:tgtEl>
                                          <p:spTgt spid="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 grpId="0"/>
      <p:bldP spid="1660" grpId="0" animBg="1"/>
      <p:bldP spid="1665" grpId="0" animBg="1"/>
      <p:bldP spid="17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488"/>
          <p:cNvGrpSpPr>
            <a:grpSpLocks/>
          </p:cNvGrpSpPr>
          <p:nvPr/>
        </p:nvGrpSpPr>
        <p:grpSpPr bwMode="auto">
          <a:xfrm>
            <a:off x="1016000" y="5105400"/>
            <a:ext cx="7118350" cy="1600200"/>
            <a:chOff x="1015894" y="3200400"/>
            <a:chExt cx="7118457" cy="1600200"/>
          </a:xfrm>
        </p:grpSpPr>
        <p:sp>
          <p:nvSpPr>
            <p:cNvPr id="2490" name="Rectangle 2489"/>
            <p:cNvSpPr/>
            <p:nvPr/>
          </p:nvSpPr>
          <p:spPr>
            <a:xfrm>
              <a:off x="1019069" y="3200400"/>
              <a:ext cx="7115282"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480"/>
            <p:cNvGrpSpPr/>
            <p:nvPr/>
          </p:nvGrpSpPr>
          <p:grpSpPr>
            <a:xfrm>
              <a:off x="1015894" y="3276600"/>
              <a:ext cx="7108931" cy="1523594"/>
              <a:chOff x="1050934" y="5105806"/>
              <a:chExt cx="7108931" cy="1523594"/>
            </a:xfrm>
            <a:solidFill>
              <a:schemeClr val="tx2">
                <a:lumMod val="60000"/>
                <a:lumOff val="40000"/>
              </a:schemeClr>
            </a:solidFill>
          </p:grpSpPr>
          <p:grpSp>
            <p:nvGrpSpPr>
              <p:cNvPr id="5" name="Group 462"/>
              <p:cNvGrpSpPr/>
              <p:nvPr/>
            </p:nvGrpSpPr>
            <p:grpSpPr>
              <a:xfrm>
                <a:off x="1050934" y="5514890"/>
                <a:ext cx="436292" cy="1114508"/>
                <a:chOff x="1050934" y="5514890"/>
                <a:chExt cx="436292" cy="1114508"/>
              </a:xfrm>
              <a:grpFill/>
            </p:grpSpPr>
            <p:sp>
              <p:nvSpPr>
                <p:cNvPr id="2568" name="Rectangle 2567"/>
                <p:cNvSpPr/>
                <p:nvPr/>
              </p:nvSpPr>
              <p:spPr>
                <a:xfrm>
                  <a:off x="1050934" y="6072144"/>
                  <a:ext cx="109728" cy="55725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9" name="Rectangle 2568"/>
                <p:cNvSpPr/>
                <p:nvPr/>
              </p:nvSpPr>
              <p:spPr>
                <a:xfrm>
                  <a:off x="1164022" y="6165020"/>
                  <a:ext cx="109728" cy="46437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70" name="Rectangle 2569"/>
                <p:cNvSpPr/>
                <p:nvPr/>
              </p:nvSpPr>
              <p:spPr>
                <a:xfrm>
                  <a:off x="1273935" y="5514890"/>
                  <a:ext cx="109728" cy="111450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71" name="Rectangle 2570"/>
                <p:cNvSpPr/>
                <p:nvPr/>
              </p:nvSpPr>
              <p:spPr>
                <a:xfrm>
                  <a:off x="1377498" y="6443647"/>
                  <a:ext cx="109728" cy="18575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 name="Group 463"/>
              <p:cNvGrpSpPr/>
              <p:nvPr/>
            </p:nvGrpSpPr>
            <p:grpSpPr>
              <a:xfrm>
                <a:off x="1486168" y="5701612"/>
                <a:ext cx="444229" cy="927786"/>
                <a:chOff x="1486168" y="5701612"/>
                <a:chExt cx="444229" cy="927786"/>
              </a:xfrm>
              <a:grpFill/>
            </p:grpSpPr>
            <p:sp>
              <p:nvSpPr>
                <p:cNvPr id="2564" name="Rectangle 2563"/>
                <p:cNvSpPr/>
                <p:nvPr/>
              </p:nvSpPr>
              <p:spPr>
                <a:xfrm>
                  <a:off x="1486168" y="6444615"/>
                  <a:ext cx="109728" cy="18478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5" name="Rectangle 2564"/>
                <p:cNvSpPr/>
                <p:nvPr/>
              </p:nvSpPr>
              <p:spPr>
                <a:xfrm>
                  <a:off x="1599256" y="5887363"/>
                  <a:ext cx="109728" cy="742035"/>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6" name="Rectangle 2565"/>
                <p:cNvSpPr/>
                <p:nvPr/>
              </p:nvSpPr>
              <p:spPr>
                <a:xfrm>
                  <a:off x="1707581" y="5980238"/>
                  <a:ext cx="109728" cy="649160"/>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7" name="Rectangle 2566"/>
                <p:cNvSpPr/>
                <p:nvPr/>
              </p:nvSpPr>
              <p:spPr>
                <a:xfrm>
                  <a:off x="1820669" y="5701612"/>
                  <a:ext cx="109728" cy="927786"/>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 name="Group 464"/>
              <p:cNvGrpSpPr/>
              <p:nvPr/>
            </p:nvGrpSpPr>
            <p:grpSpPr>
              <a:xfrm>
                <a:off x="1937620" y="5754375"/>
                <a:ext cx="444230" cy="875023"/>
                <a:chOff x="1937620" y="5754375"/>
                <a:chExt cx="444230" cy="875023"/>
              </a:xfrm>
              <a:grpFill/>
            </p:grpSpPr>
            <p:sp>
              <p:nvSpPr>
                <p:cNvPr id="2560" name="Rectangle 2559"/>
                <p:cNvSpPr/>
                <p:nvPr/>
              </p:nvSpPr>
              <p:spPr>
                <a:xfrm>
                  <a:off x="1937620" y="6159654"/>
                  <a:ext cx="109728" cy="46974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1" name="Rectangle 2560"/>
                <p:cNvSpPr/>
                <p:nvPr/>
              </p:nvSpPr>
              <p:spPr>
                <a:xfrm>
                  <a:off x="2050708" y="6041445"/>
                  <a:ext cx="109728" cy="58794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2" name="Rectangle 2561"/>
                <p:cNvSpPr/>
                <p:nvPr/>
              </p:nvSpPr>
              <p:spPr>
                <a:xfrm>
                  <a:off x="2163797" y="5754375"/>
                  <a:ext cx="109728" cy="87501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3" name="Rectangle 2562"/>
                <p:cNvSpPr/>
                <p:nvPr/>
              </p:nvSpPr>
              <p:spPr>
                <a:xfrm>
                  <a:off x="2272122" y="6159652"/>
                  <a:ext cx="109728" cy="46974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8" name="Group 465"/>
              <p:cNvGrpSpPr/>
              <p:nvPr/>
            </p:nvGrpSpPr>
            <p:grpSpPr>
              <a:xfrm>
                <a:off x="2385202" y="5450420"/>
                <a:ext cx="429941" cy="1178978"/>
                <a:chOff x="2385202" y="5450420"/>
                <a:chExt cx="429941" cy="1178978"/>
              </a:xfrm>
              <a:grpFill/>
            </p:grpSpPr>
            <p:sp>
              <p:nvSpPr>
                <p:cNvPr id="2556" name="Rectangle 2555"/>
                <p:cNvSpPr/>
                <p:nvPr/>
              </p:nvSpPr>
              <p:spPr>
                <a:xfrm>
                  <a:off x="2385202" y="5805037"/>
                  <a:ext cx="109728" cy="82436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7" name="Rectangle 2556"/>
                <p:cNvSpPr/>
                <p:nvPr/>
              </p:nvSpPr>
              <p:spPr>
                <a:xfrm>
                  <a:off x="2493527" y="6041445"/>
                  <a:ext cx="109728" cy="58794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8" name="Rectangle 2557"/>
                <p:cNvSpPr/>
                <p:nvPr/>
              </p:nvSpPr>
              <p:spPr>
                <a:xfrm>
                  <a:off x="2597090" y="5450420"/>
                  <a:ext cx="109728" cy="117897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9" name="Rectangle 2558"/>
                <p:cNvSpPr/>
                <p:nvPr/>
              </p:nvSpPr>
              <p:spPr>
                <a:xfrm>
                  <a:off x="2705415" y="5686834"/>
                  <a:ext cx="109728" cy="94256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466"/>
              <p:cNvGrpSpPr/>
              <p:nvPr/>
            </p:nvGrpSpPr>
            <p:grpSpPr>
              <a:xfrm>
                <a:off x="2815660" y="5403020"/>
                <a:ext cx="437321" cy="1226378"/>
                <a:chOff x="2815660" y="5403020"/>
                <a:chExt cx="437321" cy="1226378"/>
              </a:xfrm>
              <a:grpFill/>
            </p:grpSpPr>
            <p:sp>
              <p:nvSpPr>
                <p:cNvPr id="2552" name="Rectangle 2551"/>
                <p:cNvSpPr/>
                <p:nvPr/>
              </p:nvSpPr>
              <p:spPr>
                <a:xfrm>
                  <a:off x="2815660" y="5587621"/>
                  <a:ext cx="109728" cy="104177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3" name="Rectangle 2552"/>
                <p:cNvSpPr/>
                <p:nvPr/>
              </p:nvSpPr>
              <p:spPr>
                <a:xfrm>
                  <a:off x="2923985" y="5886380"/>
                  <a:ext cx="109728" cy="74301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4" name="Rectangle 2553"/>
                <p:cNvSpPr/>
                <p:nvPr/>
              </p:nvSpPr>
              <p:spPr>
                <a:xfrm>
                  <a:off x="3033898" y="5403020"/>
                  <a:ext cx="109728" cy="122637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5" name="Rectangle 2554"/>
                <p:cNvSpPr/>
                <p:nvPr/>
              </p:nvSpPr>
              <p:spPr>
                <a:xfrm>
                  <a:off x="3143253" y="5639426"/>
                  <a:ext cx="109728" cy="98997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467"/>
              <p:cNvGrpSpPr/>
              <p:nvPr/>
            </p:nvGrpSpPr>
            <p:grpSpPr>
              <a:xfrm>
                <a:off x="3262004" y="5701612"/>
                <a:ext cx="429941" cy="927786"/>
                <a:chOff x="3262004" y="5701612"/>
                <a:chExt cx="429941" cy="927786"/>
              </a:xfrm>
              <a:grpFill/>
            </p:grpSpPr>
            <p:sp>
              <p:nvSpPr>
                <p:cNvPr id="2548" name="Rectangle 2547"/>
                <p:cNvSpPr/>
                <p:nvPr/>
              </p:nvSpPr>
              <p:spPr>
                <a:xfrm>
                  <a:off x="3262004" y="6444615"/>
                  <a:ext cx="109728" cy="18478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9" name="Rectangle 2548"/>
                <p:cNvSpPr/>
                <p:nvPr/>
              </p:nvSpPr>
              <p:spPr>
                <a:xfrm>
                  <a:off x="3370329" y="5887363"/>
                  <a:ext cx="109728" cy="742035"/>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0" name="Rectangle 2549"/>
                <p:cNvSpPr/>
                <p:nvPr/>
              </p:nvSpPr>
              <p:spPr>
                <a:xfrm>
                  <a:off x="3473892" y="5980238"/>
                  <a:ext cx="109728" cy="649160"/>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51" name="Rectangle 2550"/>
                <p:cNvSpPr/>
                <p:nvPr/>
              </p:nvSpPr>
              <p:spPr>
                <a:xfrm>
                  <a:off x="3582217" y="5701612"/>
                  <a:ext cx="109728" cy="927786"/>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 name="Group 468"/>
              <p:cNvGrpSpPr/>
              <p:nvPr/>
            </p:nvGrpSpPr>
            <p:grpSpPr>
              <a:xfrm>
                <a:off x="3699161" y="5760708"/>
                <a:ext cx="448992" cy="868692"/>
                <a:chOff x="3699161" y="5760708"/>
                <a:chExt cx="448992" cy="868692"/>
              </a:xfrm>
              <a:grpFill/>
            </p:grpSpPr>
            <p:sp>
              <p:nvSpPr>
                <p:cNvPr id="2544" name="Rectangle 2543"/>
                <p:cNvSpPr/>
                <p:nvPr/>
              </p:nvSpPr>
              <p:spPr>
                <a:xfrm>
                  <a:off x="3699161" y="6341096"/>
                  <a:ext cx="109728" cy="28830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5" name="Rectangle 2544"/>
                <p:cNvSpPr/>
                <p:nvPr/>
              </p:nvSpPr>
              <p:spPr>
                <a:xfrm>
                  <a:off x="3812249" y="6268545"/>
                  <a:ext cx="109728" cy="36085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6" name="Rectangle 2545"/>
                <p:cNvSpPr/>
                <p:nvPr/>
              </p:nvSpPr>
              <p:spPr>
                <a:xfrm>
                  <a:off x="3925337" y="5760708"/>
                  <a:ext cx="109728" cy="868690"/>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7" name="Rectangle 2546"/>
                <p:cNvSpPr/>
                <p:nvPr/>
              </p:nvSpPr>
              <p:spPr>
                <a:xfrm>
                  <a:off x="4038425" y="6341094"/>
                  <a:ext cx="109728" cy="28830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469"/>
              <p:cNvGrpSpPr/>
              <p:nvPr/>
            </p:nvGrpSpPr>
            <p:grpSpPr>
              <a:xfrm>
                <a:off x="4150647" y="5874696"/>
                <a:ext cx="439772" cy="754702"/>
                <a:chOff x="4150647" y="5874696"/>
                <a:chExt cx="439772" cy="754702"/>
              </a:xfrm>
              <a:grpFill/>
            </p:grpSpPr>
            <p:sp>
              <p:nvSpPr>
                <p:cNvPr id="2540" name="Rectangle 2539"/>
                <p:cNvSpPr/>
                <p:nvPr/>
              </p:nvSpPr>
              <p:spPr>
                <a:xfrm>
                  <a:off x="4150647" y="5874696"/>
                  <a:ext cx="109728" cy="75470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1" name="Rectangle 2540"/>
                <p:cNvSpPr/>
                <p:nvPr/>
              </p:nvSpPr>
              <p:spPr>
                <a:xfrm>
                  <a:off x="4254312" y="6218068"/>
                  <a:ext cx="109728" cy="411330"/>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2" name="Rectangle 2541"/>
                <p:cNvSpPr/>
                <p:nvPr/>
              </p:nvSpPr>
              <p:spPr>
                <a:xfrm>
                  <a:off x="4362739" y="6012045"/>
                  <a:ext cx="109728" cy="61735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43" name="Rectangle 2542"/>
                <p:cNvSpPr/>
                <p:nvPr/>
              </p:nvSpPr>
              <p:spPr>
                <a:xfrm>
                  <a:off x="4480691" y="6149393"/>
                  <a:ext cx="109728" cy="480005"/>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 name="Group 470"/>
              <p:cNvGrpSpPr/>
              <p:nvPr/>
            </p:nvGrpSpPr>
            <p:grpSpPr>
              <a:xfrm>
                <a:off x="4590825" y="5636093"/>
                <a:ext cx="447658" cy="993305"/>
                <a:chOff x="4590825" y="5636093"/>
                <a:chExt cx="447658" cy="993305"/>
              </a:xfrm>
              <a:grpFill/>
            </p:grpSpPr>
            <p:sp>
              <p:nvSpPr>
                <p:cNvPr id="2536" name="Rectangle 2535"/>
                <p:cNvSpPr/>
                <p:nvPr/>
              </p:nvSpPr>
              <p:spPr>
                <a:xfrm>
                  <a:off x="4590825" y="6318702"/>
                  <a:ext cx="109728" cy="31069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7" name="Rectangle 2536"/>
                <p:cNvSpPr/>
                <p:nvPr/>
              </p:nvSpPr>
              <p:spPr>
                <a:xfrm>
                  <a:off x="4698706" y="6370484"/>
                  <a:ext cx="109728" cy="25891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8" name="Rectangle 2537"/>
                <p:cNvSpPr/>
                <p:nvPr/>
              </p:nvSpPr>
              <p:spPr>
                <a:xfrm>
                  <a:off x="4811350" y="6008009"/>
                  <a:ext cx="109728" cy="621389"/>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9" name="Rectangle 2538"/>
                <p:cNvSpPr/>
                <p:nvPr/>
              </p:nvSpPr>
              <p:spPr>
                <a:xfrm>
                  <a:off x="4928755" y="5636093"/>
                  <a:ext cx="109728" cy="99330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4" name="Group 477"/>
              <p:cNvGrpSpPr/>
              <p:nvPr/>
            </p:nvGrpSpPr>
            <p:grpSpPr>
              <a:xfrm>
                <a:off x="7707027" y="5293980"/>
                <a:ext cx="452838" cy="1335418"/>
                <a:chOff x="7707027" y="5293980"/>
                <a:chExt cx="452838" cy="1335418"/>
              </a:xfrm>
              <a:grpFill/>
            </p:grpSpPr>
            <p:sp>
              <p:nvSpPr>
                <p:cNvPr id="2532" name="Rectangle 2531"/>
                <p:cNvSpPr/>
                <p:nvPr/>
              </p:nvSpPr>
              <p:spPr>
                <a:xfrm>
                  <a:off x="7707027" y="5293980"/>
                  <a:ext cx="109728" cy="133541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3" name="Rectangle 2532"/>
                <p:cNvSpPr/>
                <p:nvPr/>
              </p:nvSpPr>
              <p:spPr>
                <a:xfrm>
                  <a:off x="7824572" y="5901564"/>
                  <a:ext cx="109728" cy="72783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4" name="Rectangle 2533"/>
                <p:cNvSpPr/>
                <p:nvPr/>
              </p:nvSpPr>
              <p:spPr>
                <a:xfrm>
                  <a:off x="7937354" y="5537013"/>
                  <a:ext cx="109728" cy="1092385"/>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5" name="Rectangle 2534"/>
                <p:cNvSpPr/>
                <p:nvPr/>
              </p:nvSpPr>
              <p:spPr>
                <a:xfrm>
                  <a:off x="8050137" y="5780047"/>
                  <a:ext cx="109728" cy="84935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471"/>
              <p:cNvGrpSpPr/>
              <p:nvPr/>
            </p:nvGrpSpPr>
            <p:grpSpPr>
              <a:xfrm>
                <a:off x="5038558" y="5105806"/>
                <a:ext cx="457185" cy="1523594"/>
                <a:chOff x="5038558" y="5105806"/>
                <a:chExt cx="457185" cy="1523594"/>
              </a:xfrm>
              <a:grpFill/>
            </p:grpSpPr>
            <p:sp>
              <p:nvSpPr>
                <p:cNvPr id="2528" name="Rectangle 2527"/>
                <p:cNvSpPr/>
                <p:nvPr/>
              </p:nvSpPr>
              <p:spPr>
                <a:xfrm>
                  <a:off x="5038558" y="5992348"/>
                  <a:ext cx="109728" cy="63705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9" name="Rectangle 2528"/>
                <p:cNvSpPr/>
                <p:nvPr/>
              </p:nvSpPr>
              <p:spPr>
                <a:xfrm>
                  <a:off x="5155963" y="5410839"/>
                  <a:ext cx="109728" cy="121855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0" name="Rectangle 2529"/>
                <p:cNvSpPr/>
                <p:nvPr/>
              </p:nvSpPr>
              <p:spPr>
                <a:xfrm>
                  <a:off x="5268609" y="5563361"/>
                  <a:ext cx="109728" cy="1066039"/>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31" name="Rectangle 2530"/>
                <p:cNvSpPr/>
                <p:nvPr/>
              </p:nvSpPr>
              <p:spPr>
                <a:xfrm>
                  <a:off x="5386015" y="5105806"/>
                  <a:ext cx="109728" cy="152359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 name="Group 472"/>
              <p:cNvGrpSpPr/>
              <p:nvPr/>
            </p:nvGrpSpPr>
            <p:grpSpPr>
              <a:xfrm>
                <a:off x="5497041" y="5673075"/>
                <a:ext cx="438134" cy="956321"/>
                <a:chOff x="5497041" y="5673075"/>
                <a:chExt cx="438134" cy="956321"/>
              </a:xfrm>
              <a:grpFill/>
            </p:grpSpPr>
            <p:sp>
              <p:nvSpPr>
                <p:cNvPr id="2524" name="Rectangle 2523"/>
                <p:cNvSpPr/>
                <p:nvPr/>
              </p:nvSpPr>
              <p:spPr>
                <a:xfrm>
                  <a:off x="5497041" y="6312009"/>
                  <a:ext cx="109728" cy="31738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5" name="Rectangle 2524"/>
                <p:cNvSpPr/>
                <p:nvPr/>
              </p:nvSpPr>
              <p:spPr>
                <a:xfrm>
                  <a:off x="5614447" y="6232140"/>
                  <a:ext cx="109728" cy="39725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6" name="Rectangle 2525"/>
                <p:cNvSpPr/>
                <p:nvPr/>
              </p:nvSpPr>
              <p:spPr>
                <a:xfrm>
                  <a:off x="5722328" y="5673075"/>
                  <a:ext cx="109728" cy="956319"/>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7" name="Rectangle 2526"/>
                <p:cNvSpPr/>
                <p:nvPr/>
              </p:nvSpPr>
              <p:spPr>
                <a:xfrm>
                  <a:off x="5825447" y="6312007"/>
                  <a:ext cx="109728" cy="31738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7" name="Group 473"/>
              <p:cNvGrpSpPr/>
              <p:nvPr/>
            </p:nvGrpSpPr>
            <p:grpSpPr>
              <a:xfrm>
                <a:off x="5933326" y="5503659"/>
                <a:ext cx="423847" cy="1125739"/>
                <a:chOff x="5933326" y="5503659"/>
                <a:chExt cx="423847" cy="1125739"/>
              </a:xfrm>
              <a:grpFill/>
            </p:grpSpPr>
            <p:sp>
              <p:nvSpPr>
                <p:cNvPr id="2520" name="Rectangle 2519"/>
                <p:cNvSpPr/>
                <p:nvPr/>
              </p:nvSpPr>
              <p:spPr>
                <a:xfrm>
                  <a:off x="5933326" y="5842262"/>
                  <a:ext cx="109728" cy="787136"/>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1" name="Rectangle 2520"/>
                <p:cNvSpPr/>
                <p:nvPr/>
              </p:nvSpPr>
              <p:spPr>
                <a:xfrm>
                  <a:off x="6036445" y="6067995"/>
                  <a:ext cx="109728" cy="56139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2" name="Rectangle 2521"/>
                <p:cNvSpPr/>
                <p:nvPr/>
              </p:nvSpPr>
              <p:spPr>
                <a:xfrm>
                  <a:off x="6139564" y="5503659"/>
                  <a:ext cx="109728" cy="1125736"/>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23" name="Rectangle 2522"/>
                <p:cNvSpPr/>
                <p:nvPr/>
              </p:nvSpPr>
              <p:spPr>
                <a:xfrm>
                  <a:off x="6247445" y="5729397"/>
                  <a:ext cx="109728" cy="90000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8" name="Group 474"/>
              <p:cNvGrpSpPr/>
              <p:nvPr/>
            </p:nvGrpSpPr>
            <p:grpSpPr>
              <a:xfrm>
                <a:off x="6356551" y="6016296"/>
                <a:ext cx="447660" cy="613102"/>
                <a:chOff x="6356551" y="6016296"/>
                <a:chExt cx="447660" cy="613102"/>
              </a:xfrm>
              <a:grpFill/>
            </p:grpSpPr>
            <p:sp>
              <p:nvSpPr>
                <p:cNvPr id="2516" name="Rectangle 2515"/>
                <p:cNvSpPr/>
                <p:nvPr/>
              </p:nvSpPr>
              <p:spPr>
                <a:xfrm>
                  <a:off x="6356551" y="6253507"/>
                  <a:ext cx="109728" cy="37589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7" name="Rectangle 2516"/>
                <p:cNvSpPr/>
                <p:nvPr/>
              </p:nvSpPr>
              <p:spPr>
                <a:xfrm>
                  <a:off x="6469195" y="6361304"/>
                  <a:ext cx="109728" cy="26809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8" name="Rectangle 2517"/>
                <p:cNvSpPr/>
                <p:nvPr/>
              </p:nvSpPr>
              <p:spPr>
                <a:xfrm>
                  <a:off x="6581839" y="6091809"/>
                  <a:ext cx="109728" cy="53758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9" name="Rectangle 2518"/>
                <p:cNvSpPr/>
                <p:nvPr/>
              </p:nvSpPr>
              <p:spPr>
                <a:xfrm>
                  <a:off x="6694483" y="6016296"/>
                  <a:ext cx="109728" cy="61310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9" name="Group 475"/>
              <p:cNvGrpSpPr/>
              <p:nvPr/>
            </p:nvGrpSpPr>
            <p:grpSpPr>
              <a:xfrm>
                <a:off x="6803589" y="6017925"/>
                <a:ext cx="447659" cy="611471"/>
                <a:chOff x="6803589" y="6017925"/>
                <a:chExt cx="447659" cy="611471"/>
              </a:xfrm>
              <a:grpFill/>
            </p:grpSpPr>
            <p:sp>
              <p:nvSpPr>
                <p:cNvPr id="2512" name="Rectangle 2511"/>
                <p:cNvSpPr/>
                <p:nvPr/>
              </p:nvSpPr>
              <p:spPr>
                <a:xfrm>
                  <a:off x="6803589" y="6507612"/>
                  <a:ext cx="109728" cy="12178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3" name="Rectangle 2512"/>
                <p:cNvSpPr/>
                <p:nvPr/>
              </p:nvSpPr>
              <p:spPr>
                <a:xfrm>
                  <a:off x="6916233" y="6140347"/>
                  <a:ext cx="109728" cy="489049"/>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4" name="Rectangle 2513"/>
                <p:cNvSpPr/>
                <p:nvPr/>
              </p:nvSpPr>
              <p:spPr>
                <a:xfrm>
                  <a:off x="7033639" y="6201558"/>
                  <a:ext cx="109728" cy="42783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5" name="Rectangle 2514"/>
                <p:cNvSpPr/>
                <p:nvPr/>
              </p:nvSpPr>
              <p:spPr>
                <a:xfrm>
                  <a:off x="7141520" y="6017925"/>
                  <a:ext cx="109728" cy="61147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0" name="Group 476"/>
              <p:cNvGrpSpPr/>
              <p:nvPr/>
            </p:nvGrpSpPr>
            <p:grpSpPr>
              <a:xfrm>
                <a:off x="7252546" y="5568379"/>
                <a:ext cx="452422" cy="1061017"/>
                <a:chOff x="7252546" y="5568379"/>
                <a:chExt cx="452422" cy="1061017"/>
              </a:xfrm>
              <a:grpFill/>
            </p:grpSpPr>
            <p:sp>
              <p:nvSpPr>
                <p:cNvPr id="2508" name="Rectangle 2507"/>
                <p:cNvSpPr/>
                <p:nvPr/>
              </p:nvSpPr>
              <p:spPr>
                <a:xfrm>
                  <a:off x="7252546" y="6277263"/>
                  <a:ext cx="109728" cy="35213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09" name="Rectangle 2508"/>
                <p:cNvSpPr/>
                <p:nvPr/>
              </p:nvSpPr>
              <p:spPr>
                <a:xfrm>
                  <a:off x="7365190" y="6188650"/>
                  <a:ext cx="109728" cy="44074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0" name="Rectangle 2509"/>
                <p:cNvSpPr/>
                <p:nvPr/>
              </p:nvSpPr>
              <p:spPr>
                <a:xfrm>
                  <a:off x="7477834" y="5568379"/>
                  <a:ext cx="109728" cy="106101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11" name="Rectangle 2510"/>
                <p:cNvSpPr/>
                <p:nvPr/>
              </p:nvSpPr>
              <p:spPr>
                <a:xfrm>
                  <a:off x="7595240" y="6277261"/>
                  <a:ext cx="109728" cy="35213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sp>
        <p:nvSpPr>
          <p:cNvPr id="1702" name="Rectangle 1701"/>
          <p:cNvSpPr/>
          <p:nvPr/>
        </p:nvSpPr>
        <p:spPr>
          <a:xfrm>
            <a:off x="5335588" y="2620963"/>
            <a:ext cx="1646237" cy="1646237"/>
          </a:xfrm>
          <a:prstGeom prst="rect">
            <a:avLst/>
          </a:prstGeom>
          <a:solidFill>
            <a:schemeClr val="accent1">
              <a:alpha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pPr algn="l" fontAlgn="auto">
              <a:spcAft>
                <a:spcPts val="0"/>
              </a:spcAft>
              <a:defRPr/>
            </a:pPr>
            <a:r>
              <a:rPr lang="en-US" dirty="0" smtClean="0">
                <a:effectLst>
                  <a:outerShdw blurRad="38100" dist="38100" dir="2700000" algn="tl">
                    <a:srgbClr val="000000">
                      <a:alpha val="43137"/>
                    </a:srgbClr>
                  </a:outerShdw>
                </a:effectLst>
              </a:rPr>
              <a:t>Histogram based Descriptors…</a:t>
            </a:r>
            <a:endParaRPr lang="en-US" dirty="0">
              <a:effectLst>
                <a:outerShdw blurRad="38100" dist="38100" dir="2700000" algn="tl">
                  <a:srgbClr val="000000">
                    <a:alpha val="43137"/>
                  </a:srgbClr>
                </a:outerShdw>
              </a:effectLst>
            </a:endParaRPr>
          </a:p>
        </p:txBody>
      </p:sp>
      <p:pic>
        <p:nvPicPr>
          <p:cNvPr id="27653" name="Picture 3" descr="Z:\cvpr08\frame3.png"/>
          <p:cNvPicPr>
            <a:picLocks noChangeArrowheads="1"/>
          </p:cNvPicPr>
          <p:nvPr/>
        </p:nvPicPr>
        <p:blipFill>
          <a:blip r:embed="rId3"/>
          <a:srcRect l="32500" t="37500" r="47501" b="31876"/>
          <a:stretch>
            <a:fillRect/>
          </a:stretch>
        </p:blipFill>
        <p:spPr bwMode="auto">
          <a:xfrm>
            <a:off x="990600" y="1752600"/>
            <a:ext cx="3352800" cy="3352800"/>
          </a:xfrm>
          <a:prstGeom prst="rect">
            <a:avLst/>
          </a:prstGeom>
          <a:noFill/>
          <a:ln w="9525">
            <a:noFill/>
            <a:miter lim="800000"/>
            <a:headEnd/>
            <a:tailEnd/>
          </a:ln>
        </p:spPr>
      </p:pic>
      <p:sp>
        <p:nvSpPr>
          <p:cNvPr id="54" name="TextBox 53"/>
          <p:cNvSpPr txBox="1"/>
          <p:nvPr/>
        </p:nvSpPr>
        <p:spPr>
          <a:xfrm>
            <a:off x="609600" y="1219200"/>
            <a:ext cx="7924800" cy="369888"/>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algn="ctr" fontAlgn="auto">
              <a:spcBef>
                <a:spcPts val="0"/>
              </a:spcBef>
              <a:spcAft>
                <a:spcPts val="0"/>
              </a:spcAft>
              <a:defRPr/>
            </a:pPr>
            <a:r>
              <a:rPr lang="en-US" dirty="0"/>
              <a:t>SIFT Computation</a:t>
            </a:r>
          </a:p>
        </p:txBody>
      </p:sp>
      <p:grpSp>
        <p:nvGrpSpPr>
          <p:cNvPr id="27655" name="Group 1379"/>
          <p:cNvGrpSpPr>
            <a:grpSpLocks/>
          </p:cNvGrpSpPr>
          <p:nvPr/>
        </p:nvGrpSpPr>
        <p:grpSpPr bwMode="auto">
          <a:xfrm>
            <a:off x="4953000" y="1828800"/>
            <a:ext cx="3200400" cy="3200400"/>
            <a:chOff x="762000" y="228600"/>
            <a:chExt cx="6324600" cy="5791200"/>
          </a:xfrm>
        </p:grpSpPr>
        <p:cxnSp>
          <p:nvCxnSpPr>
            <p:cNvPr id="1381" name="Straight Arrow Connector 1380"/>
            <p:cNvCxnSpPr/>
            <p:nvPr/>
          </p:nvCxnSpPr>
          <p:spPr>
            <a:xfrm>
              <a:off x="762000" y="326269"/>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2" name="Straight Arrow Connector 1381"/>
            <p:cNvCxnSpPr/>
            <p:nvPr/>
          </p:nvCxnSpPr>
          <p:spPr>
            <a:xfrm>
              <a:off x="762000"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3" name="Straight Arrow Connector 1382"/>
            <p:cNvCxnSpPr/>
            <p:nvPr/>
          </p:nvCxnSpPr>
          <p:spPr>
            <a:xfrm>
              <a:off x="113532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4" name="Straight Arrow Connector 1383"/>
            <p:cNvCxnSpPr/>
            <p:nvPr/>
          </p:nvCxnSpPr>
          <p:spPr>
            <a:xfrm>
              <a:off x="1561988"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5" name="Straight Arrow Connector 1384"/>
            <p:cNvCxnSpPr/>
            <p:nvPr/>
          </p:nvCxnSpPr>
          <p:spPr>
            <a:xfrm>
              <a:off x="1561988" y="67385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6" name="Straight Arrow Connector 1385"/>
            <p:cNvCxnSpPr/>
            <p:nvPr/>
          </p:nvCxnSpPr>
          <p:spPr>
            <a:xfrm>
              <a:off x="1963549" y="144659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7" name="Straight Arrow Connector 1386"/>
            <p:cNvCxnSpPr/>
            <p:nvPr/>
          </p:nvCxnSpPr>
          <p:spPr>
            <a:xfrm>
              <a:off x="1969824" y="107027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8" name="Straight Arrow Connector 1387"/>
            <p:cNvCxnSpPr/>
            <p:nvPr/>
          </p:nvCxnSpPr>
          <p:spPr>
            <a:xfrm rot="5400000">
              <a:off x="1944310" y="6738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89" name="Straight Arrow Connector 1388"/>
            <p:cNvCxnSpPr/>
            <p:nvPr/>
          </p:nvCxnSpPr>
          <p:spPr>
            <a:xfrm rot="5400000">
              <a:off x="1944442" y="326137"/>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0" name="Straight Arrow Connector 1389"/>
            <p:cNvCxnSpPr/>
            <p:nvPr/>
          </p:nvCxnSpPr>
          <p:spPr>
            <a:xfrm rot="5400000">
              <a:off x="1571116" y="326137"/>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1" name="Straight Arrow Connector 1390"/>
            <p:cNvCxnSpPr/>
            <p:nvPr/>
          </p:nvCxnSpPr>
          <p:spPr>
            <a:xfrm rot="5400000">
              <a:off x="1177395" y="327706"/>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2" name="Straight Arrow Connector 1391"/>
            <p:cNvCxnSpPr/>
            <p:nvPr/>
          </p:nvCxnSpPr>
          <p:spPr>
            <a:xfrm rot="16200000" flipH="1">
              <a:off x="1193972" y="619709"/>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3" name="Straight Arrow Connector 1392"/>
            <p:cNvCxnSpPr/>
            <p:nvPr/>
          </p:nvCxnSpPr>
          <p:spPr>
            <a:xfrm rot="16200000" flipH="1">
              <a:off x="786135" y="98453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4" name="Straight Arrow Connector 1393"/>
            <p:cNvCxnSpPr/>
            <p:nvPr/>
          </p:nvCxnSpPr>
          <p:spPr>
            <a:xfrm rot="16200000" flipH="1">
              <a:off x="76731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5" name="Straight Arrow Connector 1394"/>
            <p:cNvCxnSpPr/>
            <p:nvPr/>
          </p:nvCxnSpPr>
          <p:spPr>
            <a:xfrm rot="16200000" flipH="1">
              <a:off x="1193972" y="1360845"/>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6" name="Straight Arrow Connector 1395"/>
            <p:cNvCxnSpPr/>
            <p:nvPr/>
          </p:nvCxnSpPr>
          <p:spPr>
            <a:xfrm rot="16200000" flipH="1">
              <a:off x="1567298" y="1360847"/>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7" name="Straight Arrow Connector 1396"/>
            <p:cNvCxnSpPr/>
            <p:nvPr/>
          </p:nvCxnSpPr>
          <p:spPr>
            <a:xfrm rot="5400000">
              <a:off x="1977118"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8" name="Straight Arrow Connector 1397"/>
            <p:cNvCxnSpPr/>
            <p:nvPr/>
          </p:nvCxnSpPr>
          <p:spPr>
            <a:xfrm rot="5400000">
              <a:off x="1594380" y="18272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399" name="Straight Arrow Connector 1398"/>
            <p:cNvCxnSpPr/>
            <p:nvPr/>
          </p:nvCxnSpPr>
          <p:spPr>
            <a:xfrm rot="5400000">
              <a:off x="1156873" y="216474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0" name="Straight Arrow Connector 1399"/>
            <p:cNvCxnSpPr/>
            <p:nvPr/>
          </p:nvCxnSpPr>
          <p:spPr>
            <a:xfrm rot="5400000">
              <a:off x="1156740" y="2549544"/>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1" name="Straight Arrow Connector 1400"/>
            <p:cNvCxnSpPr/>
            <p:nvPr/>
          </p:nvCxnSpPr>
          <p:spPr>
            <a:xfrm rot="5400000">
              <a:off x="1594380" y="2551113"/>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2" name="Straight Arrow Connector 1401"/>
            <p:cNvCxnSpPr/>
            <p:nvPr/>
          </p:nvCxnSpPr>
          <p:spPr>
            <a:xfrm rot="5400000">
              <a:off x="739624" y="291450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3" name="Straight Arrow Connector 1402"/>
            <p:cNvCxnSpPr/>
            <p:nvPr/>
          </p:nvCxnSpPr>
          <p:spPr>
            <a:xfrm rot="5400000">
              <a:off x="1155304" y="2918676"/>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4" name="Straight Arrow Connector 1403"/>
            <p:cNvCxnSpPr/>
            <p:nvPr/>
          </p:nvCxnSpPr>
          <p:spPr>
            <a:xfrm rot="10800000">
              <a:off x="1583947" y="2888645"/>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5" name="Straight Arrow Connector 1404"/>
            <p:cNvCxnSpPr/>
            <p:nvPr/>
          </p:nvCxnSpPr>
          <p:spPr>
            <a:xfrm rot="10800000">
              <a:off x="1966686" y="2888645"/>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6" name="Straight Arrow Connector 1405"/>
            <p:cNvCxnSpPr/>
            <p:nvPr/>
          </p:nvCxnSpPr>
          <p:spPr>
            <a:xfrm rot="10800000">
              <a:off x="1966686" y="2552550"/>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7" name="Straight Arrow Connector 1406"/>
            <p:cNvCxnSpPr/>
            <p:nvPr/>
          </p:nvCxnSpPr>
          <p:spPr>
            <a:xfrm rot="10800000">
              <a:off x="1966686" y="2193471"/>
              <a:ext cx="216468"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8" name="Straight Arrow Connector 1407"/>
            <p:cNvCxnSpPr/>
            <p:nvPr/>
          </p:nvCxnSpPr>
          <p:spPr>
            <a:xfrm flipH="1">
              <a:off x="1580811" y="211591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09" name="Straight Arrow Connector 1408"/>
            <p:cNvCxnSpPr/>
            <p:nvPr/>
          </p:nvCxnSpPr>
          <p:spPr>
            <a:xfrm flipH="1">
              <a:off x="1179249" y="174821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0" name="Straight Arrow Connector 1409"/>
            <p:cNvCxnSpPr/>
            <p:nvPr/>
          </p:nvCxnSpPr>
          <p:spPr>
            <a:xfrm flipH="1">
              <a:off x="762000" y="1730981"/>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1" name="Straight Arrow Connector 1410"/>
            <p:cNvCxnSpPr/>
            <p:nvPr/>
          </p:nvCxnSpPr>
          <p:spPr>
            <a:xfrm flipH="1">
              <a:off x="762000" y="2115912"/>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2" name="Straight Arrow Connector 1411"/>
            <p:cNvCxnSpPr/>
            <p:nvPr/>
          </p:nvCxnSpPr>
          <p:spPr>
            <a:xfrm flipH="1">
              <a:off x="762000" y="245488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3" name="Straight Arrow Connector 1412"/>
            <p:cNvCxnSpPr/>
            <p:nvPr/>
          </p:nvCxnSpPr>
          <p:spPr>
            <a:xfrm flipV="1">
              <a:off x="2421581" y="291737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4" name="Straight Arrow Connector 1413"/>
            <p:cNvCxnSpPr/>
            <p:nvPr/>
          </p:nvCxnSpPr>
          <p:spPr>
            <a:xfrm flipV="1">
              <a:off x="2421581"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5" name="Straight Arrow Connector 1414"/>
            <p:cNvCxnSpPr/>
            <p:nvPr/>
          </p:nvCxnSpPr>
          <p:spPr>
            <a:xfrm flipV="1">
              <a:off x="2794907" y="217623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6" name="Straight Arrow Connector 1415"/>
            <p:cNvCxnSpPr/>
            <p:nvPr/>
          </p:nvCxnSpPr>
          <p:spPr>
            <a:xfrm flipV="1">
              <a:off x="3221567"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7" name="Straight Arrow Connector 1416"/>
            <p:cNvCxnSpPr/>
            <p:nvPr/>
          </p:nvCxnSpPr>
          <p:spPr>
            <a:xfrm flipV="1">
              <a:off x="3221567" y="2569785"/>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8" name="Straight Arrow Connector 1417"/>
            <p:cNvCxnSpPr/>
            <p:nvPr/>
          </p:nvCxnSpPr>
          <p:spPr>
            <a:xfrm flipV="1">
              <a:off x="3623129" y="179705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19" name="Straight Arrow Connector 1418"/>
            <p:cNvCxnSpPr/>
            <p:nvPr/>
          </p:nvCxnSpPr>
          <p:spPr>
            <a:xfrm flipV="1">
              <a:off x="3629403" y="2173364"/>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0" name="Straight Arrow Connector 1419"/>
            <p:cNvCxnSpPr/>
            <p:nvPr/>
          </p:nvCxnSpPr>
          <p:spPr>
            <a:xfrm rot="16200000" flipV="1">
              <a:off x="3602454" y="2571222"/>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1" name="Straight Arrow Connector 1420"/>
            <p:cNvCxnSpPr/>
            <p:nvPr/>
          </p:nvCxnSpPr>
          <p:spPr>
            <a:xfrm rot="16200000" flipV="1">
              <a:off x="3602454"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2" name="Straight Arrow Connector 1421"/>
            <p:cNvCxnSpPr/>
            <p:nvPr/>
          </p:nvCxnSpPr>
          <p:spPr>
            <a:xfrm rot="16200000" flipV="1">
              <a:off x="3229126"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3" name="Straight Arrow Connector 1422"/>
            <p:cNvCxnSpPr/>
            <p:nvPr/>
          </p:nvCxnSpPr>
          <p:spPr>
            <a:xfrm rot="16200000" flipV="1">
              <a:off x="2833838" y="291880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4" name="Straight Arrow Connector 1423"/>
            <p:cNvCxnSpPr/>
            <p:nvPr/>
          </p:nvCxnSpPr>
          <p:spPr>
            <a:xfrm rot="5400000" flipH="1" flipV="1">
              <a:off x="2853551" y="246680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5" name="Straight Arrow Connector 1424"/>
            <p:cNvCxnSpPr/>
            <p:nvPr/>
          </p:nvCxnSpPr>
          <p:spPr>
            <a:xfrm rot="5400000" flipH="1" flipV="1">
              <a:off x="2445714" y="2101983"/>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6" name="Straight Arrow Connector 1425"/>
            <p:cNvCxnSpPr/>
            <p:nvPr/>
          </p:nvCxnSpPr>
          <p:spPr>
            <a:xfrm rot="5400000" flipH="1" flipV="1">
              <a:off x="2428328"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7" name="Straight Arrow Connector 1426"/>
            <p:cNvCxnSpPr/>
            <p:nvPr/>
          </p:nvCxnSpPr>
          <p:spPr>
            <a:xfrm rot="5400000" flipH="1" flipV="1">
              <a:off x="2854987" y="1724234"/>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8" name="Straight Arrow Connector 1427"/>
            <p:cNvCxnSpPr/>
            <p:nvPr/>
          </p:nvCxnSpPr>
          <p:spPr>
            <a:xfrm rot="5400000" flipH="1" flipV="1">
              <a:off x="3228315" y="1724232"/>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29" name="Straight Arrow Connector 1428"/>
            <p:cNvCxnSpPr/>
            <p:nvPr/>
          </p:nvCxnSpPr>
          <p:spPr>
            <a:xfrm rot="16200000" flipV="1">
              <a:off x="3636699"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0" name="Straight Arrow Connector 1429"/>
            <p:cNvCxnSpPr/>
            <p:nvPr/>
          </p:nvCxnSpPr>
          <p:spPr>
            <a:xfrm rot="16200000" flipV="1">
              <a:off x="3253961" y="1419301"/>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1" name="Straight Arrow Connector 1430"/>
            <p:cNvCxnSpPr/>
            <p:nvPr/>
          </p:nvCxnSpPr>
          <p:spPr>
            <a:xfrm rot="16200000" flipV="1">
              <a:off x="2817889" y="1080332"/>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2" name="Straight Arrow Connector 1431"/>
            <p:cNvCxnSpPr/>
            <p:nvPr/>
          </p:nvCxnSpPr>
          <p:spPr>
            <a:xfrm rot="16200000" flipV="1">
              <a:off x="2814885" y="692395"/>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3" name="Straight Arrow Connector 1432"/>
            <p:cNvCxnSpPr/>
            <p:nvPr/>
          </p:nvCxnSpPr>
          <p:spPr>
            <a:xfrm rot="16200000" flipV="1">
              <a:off x="3252524" y="69396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4" name="Straight Arrow Connector 1433"/>
            <p:cNvCxnSpPr/>
            <p:nvPr/>
          </p:nvCxnSpPr>
          <p:spPr>
            <a:xfrm rot="16200000" flipV="1">
              <a:off x="2399071" y="329010"/>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5" name="Straight Arrow Connector 1434"/>
            <p:cNvCxnSpPr/>
            <p:nvPr/>
          </p:nvCxnSpPr>
          <p:spPr>
            <a:xfrm rot="16200000" flipV="1">
              <a:off x="2816320" y="32326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6" name="Straight Arrow Connector 1435"/>
            <p:cNvCxnSpPr/>
            <p:nvPr/>
          </p:nvCxnSpPr>
          <p:spPr>
            <a:xfrm rot="10800000" flipV="1">
              <a:off x="3240390"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7" name="Straight Arrow Connector 1436"/>
            <p:cNvCxnSpPr/>
            <p:nvPr/>
          </p:nvCxnSpPr>
          <p:spPr>
            <a:xfrm rot="10800000" flipV="1">
              <a:off x="3623129" y="35499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8" name="Straight Arrow Connector 1437"/>
            <p:cNvCxnSpPr/>
            <p:nvPr/>
          </p:nvCxnSpPr>
          <p:spPr>
            <a:xfrm rot="10800000" flipV="1">
              <a:off x="3623129" y="693964"/>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39" name="Straight Arrow Connector 1438"/>
            <p:cNvCxnSpPr/>
            <p:nvPr/>
          </p:nvCxnSpPr>
          <p:spPr>
            <a:xfrm rot="10800000" flipV="1">
              <a:off x="3623129" y="1050169"/>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0" name="Straight Arrow Connector 1439"/>
            <p:cNvCxnSpPr/>
            <p:nvPr/>
          </p:nvCxnSpPr>
          <p:spPr>
            <a:xfrm flipH="1" flipV="1">
              <a:off x="3240390"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1" name="Straight Arrow Connector 1440"/>
            <p:cNvCxnSpPr/>
            <p:nvPr/>
          </p:nvCxnSpPr>
          <p:spPr>
            <a:xfrm flipH="1" flipV="1">
              <a:off x="2838828" y="13517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2" name="Straight Arrow Connector 1441"/>
            <p:cNvCxnSpPr/>
            <p:nvPr/>
          </p:nvCxnSpPr>
          <p:spPr>
            <a:xfrm flipH="1" flipV="1">
              <a:off x="2421581" y="137190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3" name="Straight Arrow Connector 1442"/>
            <p:cNvCxnSpPr/>
            <p:nvPr/>
          </p:nvCxnSpPr>
          <p:spPr>
            <a:xfrm flipH="1" flipV="1">
              <a:off x="2421581" y="9841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4" name="Straight Arrow Connector 1443"/>
            <p:cNvCxnSpPr/>
            <p:nvPr/>
          </p:nvCxnSpPr>
          <p:spPr>
            <a:xfrm flipH="1" flipV="1">
              <a:off x="2421581" y="645131"/>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5" name="Straight Arrow Connector 1444"/>
            <p:cNvCxnSpPr/>
            <p:nvPr/>
          </p:nvCxnSpPr>
          <p:spPr>
            <a:xfrm rot="10800000">
              <a:off x="5245063" y="142935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6" name="Straight Arrow Connector 1445"/>
            <p:cNvCxnSpPr/>
            <p:nvPr/>
          </p:nvCxnSpPr>
          <p:spPr>
            <a:xfrm rot="10800000">
              <a:off x="5245063"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7" name="Straight Arrow Connector 1446"/>
            <p:cNvCxnSpPr/>
            <p:nvPr/>
          </p:nvCxnSpPr>
          <p:spPr>
            <a:xfrm rot="10800000">
              <a:off x="4868599" y="68821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8" name="Straight Arrow Connector 1447"/>
            <p:cNvCxnSpPr/>
            <p:nvPr/>
          </p:nvCxnSpPr>
          <p:spPr>
            <a:xfrm rot="10800000">
              <a:off x="4441939" y="685347"/>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49" name="Straight Arrow Connector 1448"/>
            <p:cNvCxnSpPr/>
            <p:nvPr/>
          </p:nvCxnSpPr>
          <p:spPr>
            <a:xfrm rot="10800000">
              <a:off x="4441939" y="1081769"/>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0" name="Straight Arrow Connector 1449"/>
            <p:cNvCxnSpPr/>
            <p:nvPr/>
          </p:nvCxnSpPr>
          <p:spPr>
            <a:xfrm rot="10800000">
              <a:off x="4043514" y="3090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1" name="Straight Arrow Connector 1450"/>
            <p:cNvCxnSpPr/>
            <p:nvPr/>
          </p:nvCxnSpPr>
          <p:spPr>
            <a:xfrm rot="10800000">
              <a:off x="4034103" y="68534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2" name="Straight Arrow Connector 1451"/>
            <p:cNvCxnSpPr/>
            <p:nvPr/>
          </p:nvCxnSpPr>
          <p:spPr>
            <a:xfrm rot="16200000">
              <a:off x="4076170" y="1083206"/>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3" name="Straight Arrow Connector 1452"/>
            <p:cNvCxnSpPr/>
            <p:nvPr/>
          </p:nvCxnSpPr>
          <p:spPr>
            <a:xfrm rot="16200000">
              <a:off x="4076170"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4" name="Straight Arrow Connector 1453"/>
            <p:cNvCxnSpPr/>
            <p:nvPr/>
          </p:nvCxnSpPr>
          <p:spPr>
            <a:xfrm rot="16200000">
              <a:off x="4449498"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5" name="Straight Arrow Connector 1454"/>
            <p:cNvCxnSpPr/>
            <p:nvPr/>
          </p:nvCxnSpPr>
          <p:spPr>
            <a:xfrm rot="16200000">
              <a:off x="4844786" y="143079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6" name="Straight Arrow Connector 1455"/>
            <p:cNvCxnSpPr/>
            <p:nvPr/>
          </p:nvCxnSpPr>
          <p:spPr>
            <a:xfrm rot="5400000" flipH="1">
              <a:off x="4873909" y="978790"/>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7" name="Straight Arrow Connector 1456"/>
            <p:cNvCxnSpPr/>
            <p:nvPr/>
          </p:nvCxnSpPr>
          <p:spPr>
            <a:xfrm rot="5400000" flipH="1">
              <a:off x="5281745" y="613966"/>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8" name="Straight Arrow Connector 1457"/>
            <p:cNvCxnSpPr/>
            <p:nvPr/>
          </p:nvCxnSpPr>
          <p:spPr>
            <a:xfrm rot="5400000" flipH="1">
              <a:off x="5305143"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59" name="Straight Arrow Connector 1458"/>
            <p:cNvCxnSpPr/>
            <p:nvPr/>
          </p:nvCxnSpPr>
          <p:spPr>
            <a:xfrm rot="5400000" flipH="1">
              <a:off x="4875346" y="23621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0" name="Straight Arrow Connector 1459"/>
            <p:cNvCxnSpPr/>
            <p:nvPr/>
          </p:nvCxnSpPr>
          <p:spPr>
            <a:xfrm rot="5400000" flipH="1">
              <a:off x="4502020" y="236215"/>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1" name="Straight Arrow Connector 1460"/>
            <p:cNvCxnSpPr/>
            <p:nvPr/>
          </p:nvCxnSpPr>
          <p:spPr>
            <a:xfrm rot="16200000">
              <a:off x="4049239"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2" name="Straight Arrow Connector 1461"/>
            <p:cNvCxnSpPr/>
            <p:nvPr/>
          </p:nvCxnSpPr>
          <p:spPr>
            <a:xfrm rot="16200000">
              <a:off x="4431978" y="29316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3" name="Straight Arrow Connector 1462"/>
            <p:cNvCxnSpPr/>
            <p:nvPr/>
          </p:nvCxnSpPr>
          <p:spPr>
            <a:xfrm rot="16200000">
              <a:off x="4866615" y="259406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4" name="Straight Arrow Connector 1463"/>
            <p:cNvCxnSpPr/>
            <p:nvPr/>
          </p:nvCxnSpPr>
          <p:spPr>
            <a:xfrm rot="16200000">
              <a:off x="4869617" y="2209272"/>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5" name="Straight Arrow Connector 1464"/>
            <p:cNvCxnSpPr/>
            <p:nvPr/>
          </p:nvCxnSpPr>
          <p:spPr>
            <a:xfrm rot="16200000">
              <a:off x="4431978" y="2207703"/>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6" name="Straight Arrow Connector 1465"/>
            <p:cNvCxnSpPr/>
            <p:nvPr/>
          </p:nvCxnSpPr>
          <p:spPr>
            <a:xfrm rot="16200000">
              <a:off x="5285431" y="1845885"/>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7" name="Straight Arrow Connector 1466"/>
            <p:cNvCxnSpPr/>
            <p:nvPr/>
          </p:nvCxnSpPr>
          <p:spPr>
            <a:xfrm rot="16200000">
              <a:off x="4868182" y="1840140"/>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8" name="Straight Arrow Connector 1467"/>
            <p:cNvCxnSpPr/>
            <p:nvPr/>
          </p:nvCxnSpPr>
          <p:spPr>
            <a:xfrm>
              <a:off x="4416842"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69" name="Straight Arrow Connector 1468"/>
            <p:cNvCxnSpPr/>
            <p:nvPr/>
          </p:nvCxnSpPr>
          <p:spPr>
            <a:xfrm>
              <a:off x="4034103" y="1828650"/>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0" name="Straight Arrow Connector 1469"/>
            <p:cNvCxnSpPr/>
            <p:nvPr/>
          </p:nvCxnSpPr>
          <p:spPr>
            <a:xfrm>
              <a:off x="4034103" y="2207835"/>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1" name="Straight Arrow Connector 1470"/>
            <p:cNvCxnSpPr/>
            <p:nvPr/>
          </p:nvCxnSpPr>
          <p:spPr>
            <a:xfrm>
              <a:off x="4034103" y="2564040"/>
              <a:ext cx="219604"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2" name="Straight Arrow Connector 1471"/>
            <p:cNvCxnSpPr/>
            <p:nvPr/>
          </p:nvCxnSpPr>
          <p:spPr>
            <a:xfrm rot="10800000" flipH="1">
              <a:off x="4473311" y="2497969"/>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3" name="Straight Arrow Connector 1472"/>
            <p:cNvCxnSpPr/>
            <p:nvPr/>
          </p:nvCxnSpPr>
          <p:spPr>
            <a:xfrm rot="10800000" flipH="1">
              <a:off x="4874873" y="2868538"/>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4" name="Straight Arrow Connector 1473"/>
            <p:cNvCxnSpPr/>
            <p:nvPr/>
          </p:nvCxnSpPr>
          <p:spPr>
            <a:xfrm rot="10800000" flipH="1">
              <a:off x="5292120" y="2885774"/>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5" name="Straight Arrow Connector 1474"/>
            <p:cNvCxnSpPr/>
            <p:nvPr/>
          </p:nvCxnSpPr>
          <p:spPr>
            <a:xfrm rot="10800000" flipH="1">
              <a:off x="5292120" y="2497969"/>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6" name="Straight Arrow Connector 1475"/>
            <p:cNvCxnSpPr/>
            <p:nvPr/>
          </p:nvCxnSpPr>
          <p:spPr>
            <a:xfrm rot="10800000" flipH="1">
              <a:off x="5292120" y="2159000"/>
              <a:ext cx="166273"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7" name="Straight Arrow Connector 1476"/>
            <p:cNvCxnSpPr/>
            <p:nvPr/>
          </p:nvCxnSpPr>
          <p:spPr>
            <a:xfrm rot="10800000" flipV="1">
              <a:off x="6873270" y="184301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8" name="Straight Arrow Connector 1477"/>
            <p:cNvCxnSpPr/>
            <p:nvPr/>
          </p:nvCxnSpPr>
          <p:spPr>
            <a:xfrm rot="10800000" flipV="1">
              <a:off x="6873270"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79" name="Straight Arrow Connector 1478"/>
            <p:cNvCxnSpPr/>
            <p:nvPr/>
          </p:nvCxnSpPr>
          <p:spPr>
            <a:xfrm rot="10800000" flipV="1">
              <a:off x="6499944" y="258414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0" name="Straight Arrow Connector 1479"/>
            <p:cNvCxnSpPr/>
            <p:nvPr/>
          </p:nvCxnSpPr>
          <p:spPr>
            <a:xfrm rot="10800000" flipV="1">
              <a:off x="6073285"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1" name="Straight Arrow Connector 1480"/>
            <p:cNvCxnSpPr/>
            <p:nvPr/>
          </p:nvCxnSpPr>
          <p:spPr>
            <a:xfrm rot="10800000" flipV="1">
              <a:off x="6073285" y="218772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2" name="Straight Arrow Connector 1481"/>
            <p:cNvCxnSpPr/>
            <p:nvPr/>
          </p:nvCxnSpPr>
          <p:spPr>
            <a:xfrm rot="10800000" flipV="1">
              <a:off x="5671723" y="296333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3" name="Straight Arrow Connector 1482"/>
            <p:cNvCxnSpPr/>
            <p:nvPr/>
          </p:nvCxnSpPr>
          <p:spPr>
            <a:xfrm rot="10800000" flipV="1">
              <a:off x="5665448" y="2584148"/>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4" name="Straight Arrow Connector 1483"/>
            <p:cNvCxnSpPr/>
            <p:nvPr/>
          </p:nvCxnSpPr>
          <p:spPr>
            <a:xfrm rot="5400000" flipV="1">
              <a:off x="5707516" y="2189163"/>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5" name="Straight Arrow Connector 1484"/>
            <p:cNvCxnSpPr/>
            <p:nvPr/>
          </p:nvCxnSpPr>
          <p:spPr>
            <a:xfrm rot="5400000" flipV="1">
              <a:off x="5705948" y="1840008"/>
              <a:ext cx="198210"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6" name="Straight Arrow Connector 1485"/>
            <p:cNvCxnSpPr/>
            <p:nvPr/>
          </p:nvCxnSpPr>
          <p:spPr>
            <a:xfrm rot="5400000" flipV="1">
              <a:off x="6079275" y="1840008"/>
              <a:ext cx="198210"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7" name="Straight Arrow Connector 1486"/>
            <p:cNvCxnSpPr/>
            <p:nvPr/>
          </p:nvCxnSpPr>
          <p:spPr>
            <a:xfrm rot="5400000" flipV="1">
              <a:off x="6472993" y="184157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8" name="Straight Arrow Connector 1487"/>
            <p:cNvCxnSpPr/>
            <p:nvPr/>
          </p:nvCxnSpPr>
          <p:spPr>
            <a:xfrm rot="16200000" flipH="1" flipV="1">
              <a:off x="6505254" y="213358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89" name="Straight Arrow Connector 1488"/>
            <p:cNvCxnSpPr/>
            <p:nvPr/>
          </p:nvCxnSpPr>
          <p:spPr>
            <a:xfrm rot="16200000" flipH="1" flipV="1">
              <a:off x="6913091" y="249840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0" name="Straight Arrow Connector 1489"/>
            <p:cNvCxnSpPr/>
            <p:nvPr/>
          </p:nvCxnSpPr>
          <p:spPr>
            <a:xfrm rot="16200000" flipH="1" flipV="1">
              <a:off x="693334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1" name="Straight Arrow Connector 1490"/>
            <p:cNvCxnSpPr/>
            <p:nvPr/>
          </p:nvCxnSpPr>
          <p:spPr>
            <a:xfrm rot="16200000" flipH="1" flipV="1">
              <a:off x="6506689" y="2876155"/>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2" name="Straight Arrow Connector 1491"/>
            <p:cNvCxnSpPr/>
            <p:nvPr/>
          </p:nvCxnSpPr>
          <p:spPr>
            <a:xfrm rot="16200000" flipH="1" flipV="1">
              <a:off x="6133363" y="2876153"/>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3" name="Straight Arrow Connector 1492"/>
            <p:cNvCxnSpPr/>
            <p:nvPr/>
          </p:nvCxnSpPr>
          <p:spPr>
            <a:xfrm rot="5400000" flipV="1">
              <a:off x="5679017"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4" name="Straight Arrow Connector 1493"/>
            <p:cNvCxnSpPr/>
            <p:nvPr/>
          </p:nvCxnSpPr>
          <p:spPr>
            <a:xfrm rot="5400000" flipV="1">
              <a:off x="6061756" y="3391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5" name="Straight Arrow Connector 1494"/>
            <p:cNvCxnSpPr/>
            <p:nvPr/>
          </p:nvCxnSpPr>
          <p:spPr>
            <a:xfrm rot="5400000" flipV="1">
              <a:off x="6496391" y="67672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6" name="Straight Arrow Connector 1495"/>
            <p:cNvCxnSpPr/>
            <p:nvPr/>
          </p:nvCxnSpPr>
          <p:spPr>
            <a:xfrm rot="5400000" flipV="1">
              <a:off x="6499397" y="1061527"/>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7" name="Straight Arrow Connector 1496"/>
            <p:cNvCxnSpPr/>
            <p:nvPr/>
          </p:nvCxnSpPr>
          <p:spPr>
            <a:xfrm rot="5400000" flipV="1">
              <a:off x="6061756" y="106309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8" name="Straight Arrow Connector 1497"/>
            <p:cNvCxnSpPr/>
            <p:nvPr/>
          </p:nvCxnSpPr>
          <p:spPr>
            <a:xfrm rot="5400000" flipV="1">
              <a:off x="6913638" y="1426483"/>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499" name="Straight Arrow Connector 1498"/>
            <p:cNvCxnSpPr/>
            <p:nvPr/>
          </p:nvCxnSpPr>
          <p:spPr>
            <a:xfrm rot="5400000" flipV="1">
              <a:off x="6497960" y="1430659"/>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0" name="Straight Arrow Connector 1499"/>
            <p:cNvCxnSpPr/>
            <p:nvPr/>
          </p:nvCxnSpPr>
          <p:spPr>
            <a:xfrm flipV="1">
              <a:off x="6048187" y="1400629"/>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1" name="Straight Arrow Connector 1500"/>
            <p:cNvCxnSpPr/>
            <p:nvPr/>
          </p:nvCxnSpPr>
          <p:spPr>
            <a:xfrm flipV="1">
              <a:off x="5665448" y="1400629"/>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2" name="Straight Arrow Connector 1501"/>
            <p:cNvCxnSpPr/>
            <p:nvPr/>
          </p:nvCxnSpPr>
          <p:spPr>
            <a:xfrm flipV="1">
              <a:off x="5665448" y="106453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3" name="Straight Arrow Connector 1502"/>
            <p:cNvCxnSpPr/>
            <p:nvPr/>
          </p:nvCxnSpPr>
          <p:spPr>
            <a:xfrm flipV="1">
              <a:off x="5665448" y="705455"/>
              <a:ext cx="216466"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4" name="Straight Arrow Connector 1503"/>
            <p:cNvCxnSpPr/>
            <p:nvPr/>
          </p:nvCxnSpPr>
          <p:spPr>
            <a:xfrm rot="10800000" flipH="1" flipV="1">
              <a:off x="6101518" y="627895"/>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5" name="Straight Arrow Connector 1504"/>
            <p:cNvCxnSpPr/>
            <p:nvPr/>
          </p:nvCxnSpPr>
          <p:spPr>
            <a:xfrm rot="10800000" flipH="1" flipV="1">
              <a:off x="6506219" y="26020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6" name="Straight Arrow Connector 1505"/>
            <p:cNvCxnSpPr/>
            <p:nvPr/>
          </p:nvCxnSpPr>
          <p:spPr>
            <a:xfrm rot="10800000" flipH="1" flipV="1">
              <a:off x="6923465" y="242964"/>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7" name="Straight Arrow Connector 1506"/>
            <p:cNvCxnSpPr/>
            <p:nvPr/>
          </p:nvCxnSpPr>
          <p:spPr>
            <a:xfrm rot="10800000" flipH="1" flipV="1">
              <a:off x="6923465" y="627895"/>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8" name="Straight Arrow Connector 1507"/>
            <p:cNvCxnSpPr/>
            <p:nvPr/>
          </p:nvCxnSpPr>
          <p:spPr>
            <a:xfrm rot="10800000" flipH="1" flipV="1">
              <a:off x="6923465" y="96686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09" name="Straight Arrow Connector 1508"/>
            <p:cNvCxnSpPr/>
            <p:nvPr/>
          </p:nvCxnSpPr>
          <p:spPr>
            <a:xfrm>
              <a:off x="762000" y="3316666"/>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0" name="Straight Arrow Connector 1509"/>
            <p:cNvCxnSpPr/>
            <p:nvPr/>
          </p:nvCxnSpPr>
          <p:spPr>
            <a:xfrm>
              <a:off x="762000"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1" name="Straight Arrow Connector 1510"/>
            <p:cNvCxnSpPr/>
            <p:nvPr/>
          </p:nvCxnSpPr>
          <p:spPr>
            <a:xfrm>
              <a:off x="1135328" y="4057802"/>
              <a:ext cx="213330"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2" name="Straight Arrow Connector 1511"/>
            <p:cNvCxnSpPr/>
            <p:nvPr/>
          </p:nvCxnSpPr>
          <p:spPr>
            <a:xfrm>
              <a:off x="1561988"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3" name="Straight Arrow Connector 1512"/>
            <p:cNvCxnSpPr/>
            <p:nvPr/>
          </p:nvCxnSpPr>
          <p:spPr>
            <a:xfrm>
              <a:off x="1561988" y="36642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4" name="Straight Arrow Connector 1513"/>
            <p:cNvCxnSpPr/>
            <p:nvPr/>
          </p:nvCxnSpPr>
          <p:spPr>
            <a:xfrm>
              <a:off x="1963549" y="4436988"/>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5" name="Straight Arrow Connector 1514"/>
            <p:cNvCxnSpPr/>
            <p:nvPr/>
          </p:nvCxnSpPr>
          <p:spPr>
            <a:xfrm>
              <a:off x="1969824" y="406067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6" name="Straight Arrow Connector 1515"/>
            <p:cNvCxnSpPr/>
            <p:nvPr/>
          </p:nvCxnSpPr>
          <p:spPr>
            <a:xfrm rot="5400000">
              <a:off x="1942873" y="3662817"/>
              <a:ext cx="19821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7" name="Straight Arrow Connector 1516"/>
            <p:cNvCxnSpPr/>
            <p:nvPr/>
          </p:nvCxnSpPr>
          <p:spPr>
            <a:xfrm rot="5400000">
              <a:off x="1945879" y="3315097"/>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8" name="Straight Arrow Connector 1517"/>
            <p:cNvCxnSpPr/>
            <p:nvPr/>
          </p:nvCxnSpPr>
          <p:spPr>
            <a:xfrm rot="5400000">
              <a:off x="1572553" y="3315097"/>
              <a:ext cx="195338"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19" name="Straight Arrow Connector 1518"/>
            <p:cNvCxnSpPr/>
            <p:nvPr/>
          </p:nvCxnSpPr>
          <p:spPr>
            <a:xfrm rot="5400000">
              <a:off x="1178832" y="3316666"/>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0" name="Straight Arrow Connector 1519"/>
            <p:cNvCxnSpPr/>
            <p:nvPr/>
          </p:nvCxnSpPr>
          <p:spPr>
            <a:xfrm rot="16200000" flipH="1">
              <a:off x="1195408" y="3608670"/>
              <a:ext cx="146503"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1" name="Straight Arrow Connector 1520"/>
            <p:cNvCxnSpPr/>
            <p:nvPr/>
          </p:nvCxnSpPr>
          <p:spPr>
            <a:xfrm rot="16200000" flipH="1">
              <a:off x="787570" y="3973494"/>
              <a:ext cx="146504"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2" name="Straight Arrow Connector 1521"/>
            <p:cNvCxnSpPr/>
            <p:nvPr/>
          </p:nvCxnSpPr>
          <p:spPr>
            <a:xfrm rot="16200000" flipH="1">
              <a:off x="76731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3" name="Straight Arrow Connector 1522"/>
            <p:cNvCxnSpPr/>
            <p:nvPr/>
          </p:nvCxnSpPr>
          <p:spPr>
            <a:xfrm rot="16200000" flipH="1">
              <a:off x="1193972" y="435124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4" name="Straight Arrow Connector 1523"/>
            <p:cNvCxnSpPr/>
            <p:nvPr/>
          </p:nvCxnSpPr>
          <p:spPr>
            <a:xfrm rot="16200000" flipH="1">
              <a:off x="1567298" y="435124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5" name="Straight Arrow Connector 1524"/>
            <p:cNvCxnSpPr/>
            <p:nvPr/>
          </p:nvCxnSpPr>
          <p:spPr>
            <a:xfrm rot="5400000">
              <a:off x="1975682"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6" name="Straight Arrow Connector 1525"/>
            <p:cNvCxnSpPr/>
            <p:nvPr/>
          </p:nvCxnSpPr>
          <p:spPr>
            <a:xfrm rot="5400000">
              <a:off x="1592943" y="481617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7" name="Straight Arrow Connector 1526"/>
            <p:cNvCxnSpPr/>
            <p:nvPr/>
          </p:nvCxnSpPr>
          <p:spPr>
            <a:xfrm rot="5400000">
              <a:off x="1158309" y="5153706"/>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8" name="Straight Arrow Connector 1527"/>
            <p:cNvCxnSpPr/>
            <p:nvPr/>
          </p:nvCxnSpPr>
          <p:spPr>
            <a:xfrm rot="5400000">
              <a:off x="1156738" y="5539941"/>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29" name="Straight Arrow Connector 1528"/>
            <p:cNvCxnSpPr/>
            <p:nvPr/>
          </p:nvCxnSpPr>
          <p:spPr>
            <a:xfrm rot="5400000">
              <a:off x="1594378" y="554151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0" name="Straight Arrow Connector 1529"/>
            <p:cNvCxnSpPr/>
            <p:nvPr/>
          </p:nvCxnSpPr>
          <p:spPr>
            <a:xfrm rot="5400000">
              <a:off x="741059" y="5903460"/>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1" name="Straight Arrow Connector 1530"/>
            <p:cNvCxnSpPr/>
            <p:nvPr/>
          </p:nvCxnSpPr>
          <p:spPr>
            <a:xfrm rot="5400000">
              <a:off x="1156738" y="5907636"/>
              <a:ext cx="192466"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2" name="Straight Arrow Connector 1531"/>
            <p:cNvCxnSpPr/>
            <p:nvPr/>
          </p:nvCxnSpPr>
          <p:spPr>
            <a:xfrm rot="10800000">
              <a:off x="1583947"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3" name="Straight Arrow Connector 1532"/>
            <p:cNvCxnSpPr/>
            <p:nvPr/>
          </p:nvCxnSpPr>
          <p:spPr>
            <a:xfrm rot="10800000">
              <a:off x="1966686" y="5879043"/>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4" name="Straight Arrow Connector 1533"/>
            <p:cNvCxnSpPr/>
            <p:nvPr/>
          </p:nvCxnSpPr>
          <p:spPr>
            <a:xfrm rot="10800000">
              <a:off x="1966686" y="5540074"/>
              <a:ext cx="216468"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5" name="Straight Arrow Connector 1534"/>
            <p:cNvCxnSpPr/>
            <p:nvPr/>
          </p:nvCxnSpPr>
          <p:spPr>
            <a:xfrm rot="10800000">
              <a:off x="1966686" y="5183869"/>
              <a:ext cx="21646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6" name="Straight Arrow Connector 1535"/>
            <p:cNvCxnSpPr/>
            <p:nvPr/>
          </p:nvCxnSpPr>
          <p:spPr>
            <a:xfrm flipH="1">
              <a:off x="1580811" y="5106307"/>
              <a:ext cx="166271"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7" name="Straight Arrow Connector 1536"/>
            <p:cNvCxnSpPr/>
            <p:nvPr/>
          </p:nvCxnSpPr>
          <p:spPr>
            <a:xfrm flipH="1">
              <a:off x="1179249" y="4738612"/>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8" name="Straight Arrow Connector 1537"/>
            <p:cNvCxnSpPr/>
            <p:nvPr/>
          </p:nvCxnSpPr>
          <p:spPr>
            <a:xfrm flipH="1">
              <a:off x="762000" y="4718504"/>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39" name="Straight Arrow Connector 1538"/>
            <p:cNvCxnSpPr/>
            <p:nvPr/>
          </p:nvCxnSpPr>
          <p:spPr>
            <a:xfrm flipH="1">
              <a:off x="762000" y="5106307"/>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0" name="Straight Arrow Connector 1539"/>
            <p:cNvCxnSpPr/>
            <p:nvPr/>
          </p:nvCxnSpPr>
          <p:spPr>
            <a:xfrm flipH="1">
              <a:off x="762000" y="544527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1" name="Straight Arrow Connector 1540"/>
            <p:cNvCxnSpPr/>
            <p:nvPr/>
          </p:nvCxnSpPr>
          <p:spPr>
            <a:xfrm flipV="1">
              <a:off x="2421581" y="5907769"/>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2" name="Straight Arrow Connector 1541"/>
            <p:cNvCxnSpPr/>
            <p:nvPr/>
          </p:nvCxnSpPr>
          <p:spPr>
            <a:xfrm flipV="1">
              <a:off x="2421581"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3" name="Straight Arrow Connector 1542"/>
            <p:cNvCxnSpPr/>
            <p:nvPr/>
          </p:nvCxnSpPr>
          <p:spPr>
            <a:xfrm flipV="1">
              <a:off x="2794907" y="5163760"/>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4" name="Straight Arrow Connector 1543"/>
            <p:cNvCxnSpPr/>
            <p:nvPr/>
          </p:nvCxnSpPr>
          <p:spPr>
            <a:xfrm flipV="1">
              <a:off x="3221567"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5" name="Straight Arrow Connector 1544"/>
            <p:cNvCxnSpPr/>
            <p:nvPr/>
          </p:nvCxnSpPr>
          <p:spPr>
            <a:xfrm flipV="1">
              <a:off x="3221567" y="5560181"/>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6" name="Straight Arrow Connector 1545"/>
            <p:cNvCxnSpPr/>
            <p:nvPr/>
          </p:nvCxnSpPr>
          <p:spPr>
            <a:xfrm flipV="1">
              <a:off x="3623129" y="4787447"/>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7" name="Straight Arrow Connector 1546"/>
            <p:cNvCxnSpPr/>
            <p:nvPr/>
          </p:nvCxnSpPr>
          <p:spPr>
            <a:xfrm flipV="1">
              <a:off x="3629403" y="516376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8" name="Straight Arrow Connector 1547"/>
            <p:cNvCxnSpPr/>
            <p:nvPr/>
          </p:nvCxnSpPr>
          <p:spPr>
            <a:xfrm rot="16200000" flipV="1">
              <a:off x="3602454" y="5561618"/>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49" name="Straight Arrow Connector 1548"/>
            <p:cNvCxnSpPr/>
            <p:nvPr/>
          </p:nvCxnSpPr>
          <p:spPr>
            <a:xfrm rot="16200000" flipV="1">
              <a:off x="3603891"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0" name="Straight Arrow Connector 1549"/>
            <p:cNvCxnSpPr/>
            <p:nvPr/>
          </p:nvCxnSpPr>
          <p:spPr>
            <a:xfrm rot="16200000" flipV="1">
              <a:off x="3230562"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1" name="Straight Arrow Connector 1550"/>
            <p:cNvCxnSpPr/>
            <p:nvPr/>
          </p:nvCxnSpPr>
          <p:spPr>
            <a:xfrm rot="16200000" flipV="1">
              <a:off x="2835275" y="5907769"/>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2" name="Straight Arrow Connector 1551"/>
            <p:cNvCxnSpPr/>
            <p:nvPr/>
          </p:nvCxnSpPr>
          <p:spPr>
            <a:xfrm rot="5400000" flipH="1" flipV="1">
              <a:off x="2854986" y="5455767"/>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3" name="Straight Arrow Connector 1552"/>
            <p:cNvCxnSpPr/>
            <p:nvPr/>
          </p:nvCxnSpPr>
          <p:spPr>
            <a:xfrm rot="5400000" flipH="1" flipV="1">
              <a:off x="2447151" y="5090943"/>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4" name="Straight Arrow Connector 1553"/>
            <p:cNvCxnSpPr/>
            <p:nvPr/>
          </p:nvCxnSpPr>
          <p:spPr>
            <a:xfrm rot="5400000" flipH="1" flipV="1">
              <a:off x="242689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5" name="Straight Arrow Connector 1554"/>
            <p:cNvCxnSpPr/>
            <p:nvPr/>
          </p:nvCxnSpPr>
          <p:spPr>
            <a:xfrm rot="5400000" flipH="1" flipV="1">
              <a:off x="2853551" y="471319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6" name="Straight Arrow Connector 1555"/>
            <p:cNvCxnSpPr/>
            <p:nvPr/>
          </p:nvCxnSpPr>
          <p:spPr>
            <a:xfrm rot="5400000" flipH="1" flipV="1">
              <a:off x="3226879" y="4713193"/>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7" name="Straight Arrow Connector 1556"/>
            <p:cNvCxnSpPr/>
            <p:nvPr/>
          </p:nvCxnSpPr>
          <p:spPr>
            <a:xfrm rot="16200000" flipV="1">
              <a:off x="3635263"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8" name="Straight Arrow Connector 1557"/>
            <p:cNvCxnSpPr/>
            <p:nvPr/>
          </p:nvCxnSpPr>
          <p:spPr>
            <a:xfrm rot="16200000" flipV="1">
              <a:off x="3252524" y="440826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59" name="Straight Arrow Connector 1558"/>
            <p:cNvCxnSpPr/>
            <p:nvPr/>
          </p:nvCxnSpPr>
          <p:spPr>
            <a:xfrm rot="16200000" flipV="1">
              <a:off x="2817887" y="4070729"/>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0" name="Straight Arrow Connector 1559"/>
            <p:cNvCxnSpPr/>
            <p:nvPr/>
          </p:nvCxnSpPr>
          <p:spPr>
            <a:xfrm rot="16200000" flipV="1">
              <a:off x="2816321" y="3681356"/>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1" name="Straight Arrow Connector 1560"/>
            <p:cNvCxnSpPr/>
            <p:nvPr/>
          </p:nvCxnSpPr>
          <p:spPr>
            <a:xfrm rot="16200000" flipV="1">
              <a:off x="3253961" y="3682925"/>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2" name="Straight Arrow Connector 1561"/>
            <p:cNvCxnSpPr/>
            <p:nvPr/>
          </p:nvCxnSpPr>
          <p:spPr>
            <a:xfrm rot="16200000" flipV="1">
              <a:off x="2399073" y="3319406"/>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3" name="Straight Arrow Connector 1562"/>
            <p:cNvCxnSpPr/>
            <p:nvPr/>
          </p:nvCxnSpPr>
          <p:spPr>
            <a:xfrm rot="16200000" flipV="1">
              <a:off x="2816321" y="3313661"/>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4" name="Straight Arrow Connector 1563"/>
            <p:cNvCxnSpPr/>
            <p:nvPr/>
          </p:nvCxnSpPr>
          <p:spPr>
            <a:xfrm rot="10800000" flipV="1">
              <a:off x="3240390"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5" name="Straight Arrow Connector 1564"/>
            <p:cNvCxnSpPr/>
            <p:nvPr/>
          </p:nvCxnSpPr>
          <p:spPr>
            <a:xfrm rot="10800000" flipV="1">
              <a:off x="3623129" y="3345393"/>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6" name="Straight Arrow Connector 1565"/>
            <p:cNvCxnSpPr/>
            <p:nvPr/>
          </p:nvCxnSpPr>
          <p:spPr>
            <a:xfrm rot="10800000" flipV="1">
              <a:off x="3623129" y="3681488"/>
              <a:ext cx="219604"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7" name="Straight Arrow Connector 1566"/>
            <p:cNvCxnSpPr/>
            <p:nvPr/>
          </p:nvCxnSpPr>
          <p:spPr>
            <a:xfrm rot="10800000" flipV="1">
              <a:off x="3623129" y="404056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8" name="Straight Arrow Connector 1567"/>
            <p:cNvCxnSpPr/>
            <p:nvPr/>
          </p:nvCxnSpPr>
          <p:spPr>
            <a:xfrm flipH="1" flipV="1">
              <a:off x="3240390"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69" name="Straight Arrow Connector 1568"/>
            <p:cNvCxnSpPr/>
            <p:nvPr/>
          </p:nvCxnSpPr>
          <p:spPr>
            <a:xfrm flipH="1" flipV="1">
              <a:off x="2838828" y="43421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0" name="Straight Arrow Connector 1569"/>
            <p:cNvCxnSpPr/>
            <p:nvPr/>
          </p:nvCxnSpPr>
          <p:spPr>
            <a:xfrm flipH="1" flipV="1">
              <a:off x="2421581" y="4359426"/>
              <a:ext cx="163135" cy="14650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1" name="Straight Arrow Connector 1570"/>
            <p:cNvCxnSpPr/>
            <p:nvPr/>
          </p:nvCxnSpPr>
          <p:spPr>
            <a:xfrm flipH="1" flipV="1">
              <a:off x="2421581" y="39744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2" name="Straight Arrow Connector 1571"/>
            <p:cNvCxnSpPr/>
            <p:nvPr/>
          </p:nvCxnSpPr>
          <p:spPr>
            <a:xfrm flipH="1" flipV="1">
              <a:off x="2421581" y="363552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3" name="Straight Arrow Connector 1572"/>
            <p:cNvCxnSpPr/>
            <p:nvPr/>
          </p:nvCxnSpPr>
          <p:spPr>
            <a:xfrm rot="10800000">
              <a:off x="5245063" y="441975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4" name="Straight Arrow Connector 1573"/>
            <p:cNvCxnSpPr/>
            <p:nvPr/>
          </p:nvCxnSpPr>
          <p:spPr>
            <a:xfrm rot="10800000">
              <a:off x="5245063" y="407216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5" name="Straight Arrow Connector 1574"/>
            <p:cNvCxnSpPr/>
            <p:nvPr/>
          </p:nvCxnSpPr>
          <p:spPr>
            <a:xfrm rot="10800000">
              <a:off x="4868599" y="3675743"/>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6" name="Straight Arrow Connector 1575"/>
            <p:cNvCxnSpPr/>
            <p:nvPr/>
          </p:nvCxnSpPr>
          <p:spPr>
            <a:xfrm rot="10800000">
              <a:off x="4441939" y="3675743"/>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7" name="Straight Arrow Connector 1576"/>
            <p:cNvCxnSpPr/>
            <p:nvPr/>
          </p:nvCxnSpPr>
          <p:spPr>
            <a:xfrm rot="10800000">
              <a:off x="4441939" y="4057802"/>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8" name="Straight Arrow Connector 1577"/>
            <p:cNvCxnSpPr/>
            <p:nvPr/>
          </p:nvCxnSpPr>
          <p:spPr>
            <a:xfrm rot="10800000">
              <a:off x="4043514" y="3365500"/>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79" name="Straight Arrow Connector 1578"/>
            <p:cNvCxnSpPr/>
            <p:nvPr/>
          </p:nvCxnSpPr>
          <p:spPr>
            <a:xfrm rot="10800000">
              <a:off x="4034103" y="3675743"/>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0" name="Straight Arrow Connector 1579"/>
            <p:cNvCxnSpPr/>
            <p:nvPr/>
          </p:nvCxnSpPr>
          <p:spPr>
            <a:xfrm rot="16200000">
              <a:off x="4076170" y="4073601"/>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1" name="Straight Arrow Connector 1580"/>
            <p:cNvCxnSpPr/>
            <p:nvPr/>
          </p:nvCxnSpPr>
          <p:spPr>
            <a:xfrm rot="16200000">
              <a:off x="4077607"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2" name="Straight Arrow Connector 1581"/>
            <p:cNvCxnSpPr/>
            <p:nvPr/>
          </p:nvCxnSpPr>
          <p:spPr>
            <a:xfrm rot="16200000">
              <a:off x="4450935"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3" name="Straight Arrow Connector 1582"/>
            <p:cNvCxnSpPr/>
            <p:nvPr/>
          </p:nvCxnSpPr>
          <p:spPr>
            <a:xfrm rot="16200000">
              <a:off x="4846223" y="4419752"/>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4" name="Straight Arrow Connector 1583"/>
            <p:cNvCxnSpPr/>
            <p:nvPr/>
          </p:nvCxnSpPr>
          <p:spPr>
            <a:xfrm rot="5400000" flipH="1">
              <a:off x="4875344" y="3967750"/>
              <a:ext cx="146504"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5" name="Straight Arrow Connector 1584"/>
            <p:cNvCxnSpPr/>
            <p:nvPr/>
          </p:nvCxnSpPr>
          <p:spPr>
            <a:xfrm rot="5400000" flipH="1">
              <a:off x="5283182" y="3602927"/>
              <a:ext cx="146503"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6" name="Straight Arrow Connector 1585"/>
            <p:cNvCxnSpPr/>
            <p:nvPr/>
          </p:nvCxnSpPr>
          <p:spPr>
            <a:xfrm rot="5400000" flipH="1">
              <a:off x="5303707" y="3225176"/>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7" name="Straight Arrow Connector 1586"/>
            <p:cNvCxnSpPr/>
            <p:nvPr/>
          </p:nvCxnSpPr>
          <p:spPr>
            <a:xfrm rot="5400000" flipH="1">
              <a:off x="4873909"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8" name="Straight Arrow Connector 1587"/>
            <p:cNvCxnSpPr/>
            <p:nvPr/>
          </p:nvCxnSpPr>
          <p:spPr>
            <a:xfrm rot="5400000" flipH="1">
              <a:off x="4472347" y="32251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89" name="Straight Arrow Connector 1588"/>
            <p:cNvCxnSpPr/>
            <p:nvPr/>
          </p:nvCxnSpPr>
          <p:spPr>
            <a:xfrm rot="16200000">
              <a:off x="4049241"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0" name="Straight Arrow Connector 1589"/>
            <p:cNvCxnSpPr/>
            <p:nvPr/>
          </p:nvCxnSpPr>
          <p:spPr>
            <a:xfrm rot="16200000">
              <a:off x="4431980" y="5921999"/>
              <a:ext cx="192465"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1" name="Straight Arrow Connector 1590"/>
            <p:cNvCxnSpPr/>
            <p:nvPr/>
          </p:nvCxnSpPr>
          <p:spPr>
            <a:xfrm rot="16200000">
              <a:off x="4868052" y="5583030"/>
              <a:ext cx="192465"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2" name="Straight Arrow Connector 1591"/>
            <p:cNvCxnSpPr/>
            <p:nvPr/>
          </p:nvCxnSpPr>
          <p:spPr>
            <a:xfrm rot="16200000">
              <a:off x="4868182" y="5198231"/>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3" name="Straight Arrow Connector 1592"/>
            <p:cNvCxnSpPr/>
            <p:nvPr/>
          </p:nvCxnSpPr>
          <p:spPr>
            <a:xfrm rot="16200000">
              <a:off x="4430543" y="5196662"/>
              <a:ext cx="195338"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4" name="Straight Arrow Connector 1593"/>
            <p:cNvCxnSpPr/>
            <p:nvPr/>
          </p:nvCxnSpPr>
          <p:spPr>
            <a:xfrm rot="16200000">
              <a:off x="5286866" y="4834846"/>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5" name="Straight Arrow Connector 1594"/>
            <p:cNvCxnSpPr/>
            <p:nvPr/>
          </p:nvCxnSpPr>
          <p:spPr>
            <a:xfrm rot="16200000">
              <a:off x="4869617" y="4829101"/>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6" name="Straight Arrow Connector 1595"/>
            <p:cNvCxnSpPr/>
            <p:nvPr/>
          </p:nvCxnSpPr>
          <p:spPr>
            <a:xfrm>
              <a:off x="4416842"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7" name="Straight Arrow Connector 1596"/>
            <p:cNvCxnSpPr/>
            <p:nvPr/>
          </p:nvCxnSpPr>
          <p:spPr>
            <a:xfrm>
              <a:off x="4034103" y="4859262"/>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8" name="Straight Arrow Connector 1597"/>
            <p:cNvCxnSpPr/>
            <p:nvPr/>
          </p:nvCxnSpPr>
          <p:spPr>
            <a:xfrm>
              <a:off x="4034103" y="5198231"/>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599" name="Straight Arrow Connector 1598"/>
            <p:cNvCxnSpPr/>
            <p:nvPr/>
          </p:nvCxnSpPr>
          <p:spPr>
            <a:xfrm>
              <a:off x="4034103" y="5554436"/>
              <a:ext cx="219604"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0" name="Straight Arrow Connector 1599"/>
            <p:cNvCxnSpPr/>
            <p:nvPr/>
          </p:nvCxnSpPr>
          <p:spPr>
            <a:xfrm rot="10800000" flipH="1">
              <a:off x="4473311" y="5488366"/>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1" name="Straight Arrow Connector 1600"/>
            <p:cNvCxnSpPr/>
            <p:nvPr/>
          </p:nvCxnSpPr>
          <p:spPr>
            <a:xfrm rot="10800000" flipH="1">
              <a:off x="4874873" y="5856062"/>
              <a:ext cx="166271"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2" name="Straight Arrow Connector 1601"/>
            <p:cNvCxnSpPr/>
            <p:nvPr/>
          </p:nvCxnSpPr>
          <p:spPr>
            <a:xfrm rot="10800000" flipH="1">
              <a:off x="5292120" y="5876169"/>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3" name="Straight Arrow Connector 1602"/>
            <p:cNvCxnSpPr/>
            <p:nvPr/>
          </p:nvCxnSpPr>
          <p:spPr>
            <a:xfrm rot="10800000" flipH="1">
              <a:off x="5292120" y="5488366"/>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4" name="Straight Arrow Connector 1603"/>
            <p:cNvCxnSpPr/>
            <p:nvPr/>
          </p:nvCxnSpPr>
          <p:spPr>
            <a:xfrm rot="10800000" flipH="1">
              <a:off x="5292120" y="5149397"/>
              <a:ext cx="166273"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5" name="Straight Arrow Connector 1604"/>
            <p:cNvCxnSpPr/>
            <p:nvPr/>
          </p:nvCxnSpPr>
          <p:spPr>
            <a:xfrm rot="10800000" flipV="1">
              <a:off x="6873270" y="4830536"/>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6" name="Straight Arrow Connector 1605"/>
            <p:cNvCxnSpPr/>
            <p:nvPr/>
          </p:nvCxnSpPr>
          <p:spPr>
            <a:xfrm rot="10800000" flipV="1">
              <a:off x="6873270"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7" name="Straight Arrow Connector 1606"/>
            <p:cNvCxnSpPr/>
            <p:nvPr/>
          </p:nvCxnSpPr>
          <p:spPr>
            <a:xfrm rot="10800000" flipV="1">
              <a:off x="6499944"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8" name="Straight Arrow Connector 1607"/>
            <p:cNvCxnSpPr/>
            <p:nvPr/>
          </p:nvCxnSpPr>
          <p:spPr>
            <a:xfrm rot="10800000" flipV="1">
              <a:off x="6073285"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09" name="Straight Arrow Connector 1608"/>
            <p:cNvCxnSpPr/>
            <p:nvPr/>
          </p:nvCxnSpPr>
          <p:spPr>
            <a:xfrm rot="10800000" flipV="1">
              <a:off x="6073285" y="5178124"/>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0" name="Straight Arrow Connector 1609"/>
            <p:cNvCxnSpPr/>
            <p:nvPr/>
          </p:nvCxnSpPr>
          <p:spPr>
            <a:xfrm rot="10800000" flipV="1">
              <a:off x="5671723" y="5950857"/>
              <a:ext cx="213330" cy="2874"/>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1" name="Straight Arrow Connector 1610"/>
            <p:cNvCxnSpPr/>
            <p:nvPr/>
          </p:nvCxnSpPr>
          <p:spPr>
            <a:xfrm rot="10800000" flipV="1">
              <a:off x="5665448" y="5574545"/>
              <a:ext cx="213330"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2" name="Straight Arrow Connector 1611"/>
            <p:cNvCxnSpPr/>
            <p:nvPr/>
          </p:nvCxnSpPr>
          <p:spPr>
            <a:xfrm rot="5400000" flipV="1">
              <a:off x="5708952" y="5178124"/>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3" name="Straight Arrow Connector 1612"/>
            <p:cNvCxnSpPr/>
            <p:nvPr/>
          </p:nvCxnSpPr>
          <p:spPr>
            <a:xfrm rot="5400000" flipV="1">
              <a:off x="5705948" y="4830403"/>
              <a:ext cx="198212"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4" name="Straight Arrow Connector 1613"/>
            <p:cNvCxnSpPr/>
            <p:nvPr/>
          </p:nvCxnSpPr>
          <p:spPr>
            <a:xfrm rot="5400000" flipV="1">
              <a:off x="6079275" y="4830403"/>
              <a:ext cx="198212" cy="313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5" name="Straight Arrow Connector 1614"/>
            <p:cNvCxnSpPr/>
            <p:nvPr/>
          </p:nvCxnSpPr>
          <p:spPr>
            <a:xfrm rot="5400000" flipV="1">
              <a:off x="6472993" y="4831972"/>
              <a:ext cx="198212"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6" name="Straight Arrow Connector 1615"/>
            <p:cNvCxnSpPr/>
            <p:nvPr/>
          </p:nvCxnSpPr>
          <p:spPr>
            <a:xfrm rot="16200000" flipH="1" flipV="1">
              <a:off x="6505254" y="5123978"/>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7" name="Straight Arrow Connector 1616"/>
            <p:cNvCxnSpPr/>
            <p:nvPr/>
          </p:nvCxnSpPr>
          <p:spPr>
            <a:xfrm rot="16200000" flipH="1" flipV="1">
              <a:off x="6913091" y="5488802"/>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8" name="Straight Arrow Connector 1617"/>
            <p:cNvCxnSpPr/>
            <p:nvPr/>
          </p:nvCxnSpPr>
          <p:spPr>
            <a:xfrm rot="16200000" flipH="1" flipV="1">
              <a:off x="693191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19" name="Straight Arrow Connector 1618"/>
            <p:cNvCxnSpPr/>
            <p:nvPr/>
          </p:nvCxnSpPr>
          <p:spPr>
            <a:xfrm rot="16200000" flipH="1" flipV="1">
              <a:off x="6505254" y="5865114"/>
              <a:ext cx="149376" cy="15999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0" name="Straight Arrow Connector 1619"/>
            <p:cNvCxnSpPr/>
            <p:nvPr/>
          </p:nvCxnSpPr>
          <p:spPr>
            <a:xfrm rot="16200000" flipH="1" flipV="1">
              <a:off x="6131928" y="5865112"/>
              <a:ext cx="149376" cy="159998"/>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1" name="Straight Arrow Connector 1620"/>
            <p:cNvCxnSpPr/>
            <p:nvPr/>
          </p:nvCxnSpPr>
          <p:spPr>
            <a:xfrm rot="5400000" flipV="1">
              <a:off x="5677580"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2" name="Straight Arrow Connector 1621"/>
            <p:cNvCxnSpPr/>
            <p:nvPr/>
          </p:nvCxnSpPr>
          <p:spPr>
            <a:xfrm rot="5400000" flipV="1">
              <a:off x="6060319" y="3328157"/>
              <a:ext cx="195338"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3" name="Straight Arrow Connector 1622"/>
            <p:cNvCxnSpPr/>
            <p:nvPr/>
          </p:nvCxnSpPr>
          <p:spPr>
            <a:xfrm rot="5400000" flipV="1">
              <a:off x="6497828" y="3665689"/>
              <a:ext cx="192465"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4" name="Straight Arrow Connector 1623"/>
            <p:cNvCxnSpPr/>
            <p:nvPr/>
          </p:nvCxnSpPr>
          <p:spPr>
            <a:xfrm rot="5400000" flipV="1">
              <a:off x="6499395" y="4051925"/>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5" name="Straight Arrow Connector 1624"/>
            <p:cNvCxnSpPr/>
            <p:nvPr/>
          </p:nvCxnSpPr>
          <p:spPr>
            <a:xfrm rot="5400000" flipV="1">
              <a:off x="6061754" y="405349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6" name="Straight Arrow Connector 1625"/>
            <p:cNvCxnSpPr/>
            <p:nvPr/>
          </p:nvCxnSpPr>
          <p:spPr>
            <a:xfrm rot="5400000" flipV="1">
              <a:off x="6915073" y="4415444"/>
              <a:ext cx="192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7" name="Straight Arrow Connector 1626"/>
            <p:cNvCxnSpPr/>
            <p:nvPr/>
          </p:nvCxnSpPr>
          <p:spPr>
            <a:xfrm rot="5400000" flipV="1">
              <a:off x="6499395" y="4419620"/>
              <a:ext cx="192466" cy="3136"/>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8" name="Straight Arrow Connector 1627"/>
            <p:cNvCxnSpPr/>
            <p:nvPr/>
          </p:nvCxnSpPr>
          <p:spPr>
            <a:xfrm flipV="1">
              <a:off x="6048187"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29" name="Straight Arrow Connector 1628"/>
            <p:cNvCxnSpPr/>
            <p:nvPr/>
          </p:nvCxnSpPr>
          <p:spPr>
            <a:xfrm flipV="1">
              <a:off x="5665448" y="4391026"/>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0" name="Straight Arrow Connector 1629"/>
            <p:cNvCxnSpPr/>
            <p:nvPr/>
          </p:nvCxnSpPr>
          <p:spPr>
            <a:xfrm flipV="1">
              <a:off x="5665448" y="4052057"/>
              <a:ext cx="216466" cy="2872"/>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1" name="Straight Arrow Connector 1630"/>
            <p:cNvCxnSpPr/>
            <p:nvPr/>
          </p:nvCxnSpPr>
          <p:spPr>
            <a:xfrm flipV="1">
              <a:off x="5665448" y="3695852"/>
              <a:ext cx="216466" cy="0"/>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2" name="Straight Arrow Connector 1631"/>
            <p:cNvCxnSpPr/>
            <p:nvPr/>
          </p:nvCxnSpPr>
          <p:spPr>
            <a:xfrm rot="10800000" flipH="1" flipV="1">
              <a:off x="6101518" y="3618290"/>
              <a:ext cx="166273"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3" name="Straight Arrow Connector 1632"/>
            <p:cNvCxnSpPr/>
            <p:nvPr/>
          </p:nvCxnSpPr>
          <p:spPr>
            <a:xfrm rot="10800000" flipH="1" flipV="1">
              <a:off x="6506219" y="3250595"/>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4" name="Straight Arrow Connector 1633"/>
            <p:cNvCxnSpPr/>
            <p:nvPr/>
          </p:nvCxnSpPr>
          <p:spPr>
            <a:xfrm rot="10800000" flipH="1" flipV="1">
              <a:off x="6923465" y="3230488"/>
              <a:ext cx="163135" cy="146503"/>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5" name="Straight Arrow Connector 1634"/>
            <p:cNvCxnSpPr/>
            <p:nvPr/>
          </p:nvCxnSpPr>
          <p:spPr>
            <a:xfrm rot="10800000" flipH="1" flipV="1">
              <a:off x="6923465" y="361829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cxnSp>
          <p:nvCxnSpPr>
            <p:cNvPr id="1636" name="Straight Arrow Connector 1635"/>
            <p:cNvCxnSpPr/>
            <p:nvPr/>
          </p:nvCxnSpPr>
          <p:spPr>
            <a:xfrm rot="10800000" flipH="1" flipV="1">
              <a:off x="6923465" y="3957260"/>
              <a:ext cx="163135" cy="143631"/>
            </a:xfrm>
            <a:prstGeom prst="straightConnector1">
              <a:avLst/>
            </a:prstGeom>
            <a:ln w="12700" cap="sq" cmpd="sng">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grpSp>
      <p:sp>
        <p:nvSpPr>
          <p:cNvPr id="1639" name="Oval 1638"/>
          <p:cNvSpPr/>
          <p:nvPr/>
        </p:nvSpPr>
        <p:spPr>
          <a:xfrm>
            <a:off x="6024563" y="3317875"/>
            <a:ext cx="263525" cy="252413"/>
          </a:xfrm>
          <a:prstGeom prst="ellipse">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nvGrpSpPr>
          <p:cNvPr id="22" name="Group 1750"/>
          <p:cNvGrpSpPr>
            <a:grpSpLocks/>
          </p:cNvGrpSpPr>
          <p:nvPr/>
        </p:nvGrpSpPr>
        <p:grpSpPr bwMode="auto">
          <a:xfrm>
            <a:off x="5745163" y="2619375"/>
            <a:ext cx="1646237" cy="1646238"/>
            <a:chOff x="5288280" y="4754880"/>
            <a:chExt cx="1645920" cy="1645920"/>
          </a:xfrm>
        </p:grpSpPr>
        <p:sp>
          <p:nvSpPr>
            <p:cNvPr id="1729" name="Rectangle 1728"/>
            <p:cNvSpPr/>
            <p:nvPr/>
          </p:nvSpPr>
          <p:spPr>
            <a:xfrm>
              <a:off x="5288280" y="5165964"/>
              <a:ext cx="411083" cy="412670"/>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0" name="Rectangle 1729"/>
            <p:cNvSpPr/>
            <p:nvPr/>
          </p:nvSpPr>
          <p:spPr>
            <a:xfrm>
              <a:off x="5699363" y="5165964"/>
              <a:ext cx="412671" cy="412670"/>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1" name="Rectangle 1730"/>
            <p:cNvSpPr/>
            <p:nvPr/>
          </p:nvSpPr>
          <p:spPr>
            <a:xfrm>
              <a:off x="6112033" y="5165964"/>
              <a:ext cx="411084" cy="412670"/>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2" name="Rectangle 1731"/>
            <p:cNvSpPr/>
            <p:nvPr/>
          </p:nvSpPr>
          <p:spPr>
            <a:xfrm>
              <a:off x="6523117" y="5165964"/>
              <a:ext cx="411083" cy="412670"/>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3" name="Rectangle 1732"/>
            <p:cNvSpPr/>
            <p:nvPr/>
          </p:nvSpPr>
          <p:spPr>
            <a:xfrm>
              <a:off x="5288280" y="5578634"/>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4" name="Rectangle 1733"/>
            <p:cNvSpPr/>
            <p:nvPr/>
          </p:nvSpPr>
          <p:spPr>
            <a:xfrm>
              <a:off x="5699363" y="5578634"/>
              <a:ext cx="412671"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5" name="Rectangle 1734"/>
            <p:cNvSpPr/>
            <p:nvPr/>
          </p:nvSpPr>
          <p:spPr>
            <a:xfrm>
              <a:off x="6112033" y="5578634"/>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6" name="Rectangle 1735"/>
            <p:cNvSpPr/>
            <p:nvPr/>
          </p:nvSpPr>
          <p:spPr>
            <a:xfrm>
              <a:off x="6523117" y="5578634"/>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7" name="Rectangle 1736"/>
            <p:cNvSpPr/>
            <p:nvPr/>
          </p:nvSpPr>
          <p:spPr>
            <a:xfrm>
              <a:off x="5288280" y="5989716"/>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8" name="Rectangle 1737"/>
            <p:cNvSpPr/>
            <p:nvPr/>
          </p:nvSpPr>
          <p:spPr>
            <a:xfrm>
              <a:off x="5699363" y="5989716"/>
              <a:ext cx="412671"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39" name="Rectangle 1738"/>
            <p:cNvSpPr/>
            <p:nvPr/>
          </p:nvSpPr>
          <p:spPr>
            <a:xfrm>
              <a:off x="6112033" y="5989716"/>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0" name="Rectangle 1739"/>
            <p:cNvSpPr/>
            <p:nvPr/>
          </p:nvSpPr>
          <p:spPr>
            <a:xfrm>
              <a:off x="6523117" y="5989716"/>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1" name="Rectangle 1740"/>
            <p:cNvSpPr/>
            <p:nvPr/>
          </p:nvSpPr>
          <p:spPr>
            <a:xfrm>
              <a:off x="5288280" y="4754880"/>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2" name="Rectangle 1741"/>
            <p:cNvSpPr/>
            <p:nvPr/>
          </p:nvSpPr>
          <p:spPr>
            <a:xfrm>
              <a:off x="5699363" y="4754880"/>
              <a:ext cx="412671"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3" name="Rectangle 1742"/>
            <p:cNvSpPr/>
            <p:nvPr/>
          </p:nvSpPr>
          <p:spPr>
            <a:xfrm>
              <a:off x="6112033" y="4754880"/>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4" name="Rectangle 1743"/>
            <p:cNvSpPr/>
            <p:nvPr/>
          </p:nvSpPr>
          <p:spPr>
            <a:xfrm>
              <a:off x="6523117" y="4754880"/>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9" name="Oval 1748"/>
            <p:cNvSpPr/>
            <p:nvPr/>
          </p:nvSpPr>
          <p:spPr>
            <a:xfrm>
              <a:off x="5991407" y="5461182"/>
              <a:ext cx="263474" cy="2539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sp>
        <p:nvSpPr>
          <p:cNvPr id="1752" name="Rectangle 1751"/>
          <p:cNvSpPr/>
          <p:nvPr/>
        </p:nvSpPr>
        <p:spPr>
          <a:xfrm>
            <a:off x="1447800" y="2620963"/>
            <a:ext cx="1646238" cy="1646237"/>
          </a:xfrm>
          <a:prstGeom prst="rect">
            <a:avLst/>
          </a:prstGeom>
          <a:solidFill>
            <a:schemeClr val="accent1">
              <a:alpha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3" name="Group 1752"/>
          <p:cNvGrpSpPr>
            <a:grpSpLocks/>
          </p:cNvGrpSpPr>
          <p:nvPr/>
        </p:nvGrpSpPr>
        <p:grpSpPr bwMode="auto">
          <a:xfrm>
            <a:off x="1858963" y="2620963"/>
            <a:ext cx="1646237" cy="1646237"/>
            <a:chOff x="5288280" y="4754880"/>
            <a:chExt cx="1645920" cy="1645920"/>
          </a:xfrm>
        </p:grpSpPr>
        <p:sp>
          <p:nvSpPr>
            <p:cNvPr id="1754" name="Rectangle 1753"/>
            <p:cNvSpPr/>
            <p:nvPr/>
          </p:nvSpPr>
          <p:spPr>
            <a:xfrm>
              <a:off x="5288280" y="5165963"/>
              <a:ext cx="411083"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55" name="Rectangle 1754"/>
            <p:cNvSpPr/>
            <p:nvPr/>
          </p:nvSpPr>
          <p:spPr>
            <a:xfrm>
              <a:off x="5699363" y="5165963"/>
              <a:ext cx="412671"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58" name="Rectangle 1757"/>
            <p:cNvSpPr/>
            <p:nvPr/>
          </p:nvSpPr>
          <p:spPr>
            <a:xfrm>
              <a:off x="6112033" y="5165963"/>
              <a:ext cx="411084"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59" name="Rectangle 1758"/>
            <p:cNvSpPr/>
            <p:nvPr/>
          </p:nvSpPr>
          <p:spPr>
            <a:xfrm>
              <a:off x="6523117" y="5165963"/>
              <a:ext cx="411083"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0" name="Rectangle 1759"/>
            <p:cNvSpPr/>
            <p:nvPr/>
          </p:nvSpPr>
          <p:spPr>
            <a:xfrm>
              <a:off x="5288280" y="5578633"/>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1" name="Rectangle 1760"/>
            <p:cNvSpPr/>
            <p:nvPr/>
          </p:nvSpPr>
          <p:spPr>
            <a:xfrm>
              <a:off x="5699363" y="5578633"/>
              <a:ext cx="412671"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2" name="Rectangle 1761"/>
            <p:cNvSpPr/>
            <p:nvPr/>
          </p:nvSpPr>
          <p:spPr>
            <a:xfrm>
              <a:off x="6112033" y="5578633"/>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3" name="Rectangle 1762"/>
            <p:cNvSpPr/>
            <p:nvPr/>
          </p:nvSpPr>
          <p:spPr>
            <a:xfrm>
              <a:off x="6523117" y="5578633"/>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4" name="Rectangle 1763"/>
            <p:cNvSpPr/>
            <p:nvPr/>
          </p:nvSpPr>
          <p:spPr>
            <a:xfrm>
              <a:off x="5288280" y="5989717"/>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5" name="Rectangle 1764"/>
            <p:cNvSpPr/>
            <p:nvPr/>
          </p:nvSpPr>
          <p:spPr>
            <a:xfrm>
              <a:off x="5699363" y="5989717"/>
              <a:ext cx="412671"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6" name="Rectangle 1765"/>
            <p:cNvSpPr/>
            <p:nvPr/>
          </p:nvSpPr>
          <p:spPr>
            <a:xfrm>
              <a:off x="6112033" y="5989717"/>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7" name="Rectangle 1766"/>
            <p:cNvSpPr/>
            <p:nvPr/>
          </p:nvSpPr>
          <p:spPr>
            <a:xfrm>
              <a:off x="6523117" y="5989717"/>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8" name="Rectangle 1767"/>
            <p:cNvSpPr/>
            <p:nvPr/>
          </p:nvSpPr>
          <p:spPr>
            <a:xfrm>
              <a:off x="5288280" y="4754880"/>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69" name="Rectangle 1768"/>
            <p:cNvSpPr/>
            <p:nvPr/>
          </p:nvSpPr>
          <p:spPr>
            <a:xfrm>
              <a:off x="5699363" y="4754880"/>
              <a:ext cx="412671"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70" name="Rectangle 1769"/>
            <p:cNvSpPr/>
            <p:nvPr/>
          </p:nvSpPr>
          <p:spPr>
            <a:xfrm>
              <a:off x="6112033" y="4754880"/>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71" name="Rectangle 1770"/>
            <p:cNvSpPr/>
            <p:nvPr/>
          </p:nvSpPr>
          <p:spPr>
            <a:xfrm>
              <a:off x="6523117" y="4754880"/>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72" name="Oval 1771"/>
            <p:cNvSpPr/>
            <p:nvPr/>
          </p:nvSpPr>
          <p:spPr>
            <a:xfrm>
              <a:off x="5991407" y="5461181"/>
              <a:ext cx="263474" cy="2539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sp>
        <p:nvSpPr>
          <p:cNvPr id="1728" name="Oval 1727"/>
          <p:cNvSpPr/>
          <p:nvPr/>
        </p:nvSpPr>
        <p:spPr>
          <a:xfrm>
            <a:off x="2133600" y="3324225"/>
            <a:ext cx="263525" cy="254000"/>
          </a:xfrm>
          <a:prstGeom prst="ellipse">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nvGrpSpPr>
          <p:cNvPr id="24" name="Group 2654"/>
          <p:cNvGrpSpPr>
            <a:grpSpLocks/>
          </p:cNvGrpSpPr>
          <p:nvPr/>
        </p:nvGrpSpPr>
        <p:grpSpPr bwMode="auto">
          <a:xfrm>
            <a:off x="1009650" y="5105400"/>
            <a:ext cx="7118350" cy="1600200"/>
            <a:chOff x="1015894" y="5105400"/>
            <a:chExt cx="7118457" cy="1600200"/>
          </a:xfrm>
        </p:grpSpPr>
        <p:sp>
          <p:nvSpPr>
            <p:cNvPr id="2656" name="Rectangle 2655"/>
            <p:cNvSpPr/>
            <p:nvPr/>
          </p:nvSpPr>
          <p:spPr>
            <a:xfrm>
              <a:off x="1019069" y="5105400"/>
              <a:ext cx="7115282"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5" name="Group 462"/>
            <p:cNvGrpSpPr/>
            <p:nvPr/>
          </p:nvGrpSpPr>
          <p:grpSpPr>
            <a:xfrm>
              <a:off x="1015894" y="5590684"/>
              <a:ext cx="436292" cy="1114508"/>
              <a:chOff x="1050934" y="5514890"/>
              <a:chExt cx="436292" cy="1114508"/>
            </a:xfrm>
            <a:solidFill>
              <a:schemeClr val="tx2">
                <a:lumMod val="60000"/>
                <a:lumOff val="40000"/>
              </a:schemeClr>
            </a:solidFill>
          </p:grpSpPr>
          <p:sp>
            <p:nvSpPr>
              <p:cNvPr id="2733" name="Rectangle 2732"/>
              <p:cNvSpPr/>
              <p:nvPr/>
            </p:nvSpPr>
            <p:spPr>
              <a:xfrm>
                <a:off x="1050934" y="6072144"/>
                <a:ext cx="109728" cy="55725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4" name="Rectangle 2733"/>
              <p:cNvSpPr/>
              <p:nvPr/>
            </p:nvSpPr>
            <p:spPr>
              <a:xfrm>
                <a:off x="1164022" y="6165020"/>
                <a:ext cx="109728" cy="46437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5" name="Rectangle 2734"/>
              <p:cNvSpPr/>
              <p:nvPr/>
            </p:nvSpPr>
            <p:spPr>
              <a:xfrm>
                <a:off x="1273935" y="5514890"/>
                <a:ext cx="109728" cy="111450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6" name="Rectangle 2735"/>
              <p:cNvSpPr/>
              <p:nvPr/>
            </p:nvSpPr>
            <p:spPr>
              <a:xfrm>
                <a:off x="1377498" y="6443647"/>
                <a:ext cx="109728" cy="18575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6" name="Group 463"/>
            <p:cNvGrpSpPr/>
            <p:nvPr/>
          </p:nvGrpSpPr>
          <p:grpSpPr>
            <a:xfrm>
              <a:off x="1451128" y="5777406"/>
              <a:ext cx="444229" cy="927786"/>
              <a:chOff x="1486168" y="5701612"/>
              <a:chExt cx="444229" cy="927786"/>
            </a:xfrm>
            <a:solidFill>
              <a:schemeClr val="accent2">
                <a:lumMod val="75000"/>
              </a:schemeClr>
            </a:solidFill>
          </p:grpSpPr>
          <p:sp>
            <p:nvSpPr>
              <p:cNvPr id="2729" name="Rectangle 2728"/>
              <p:cNvSpPr/>
              <p:nvPr/>
            </p:nvSpPr>
            <p:spPr>
              <a:xfrm>
                <a:off x="1486168" y="6444615"/>
                <a:ext cx="109728" cy="18478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0" name="Rectangle 2729"/>
              <p:cNvSpPr/>
              <p:nvPr/>
            </p:nvSpPr>
            <p:spPr>
              <a:xfrm>
                <a:off x="1599256" y="5887363"/>
                <a:ext cx="109728" cy="742035"/>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1" name="Rectangle 2730"/>
              <p:cNvSpPr/>
              <p:nvPr/>
            </p:nvSpPr>
            <p:spPr>
              <a:xfrm>
                <a:off x="1707581" y="5980238"/>
                <a:ext cx="109728" cy="649160"/>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32" name="Rectangle 2731"/>
              <p:cNvSpPr/>
              <p:nvPr/>
            </p:nvSpPr>
            <p:spPr>
              <a:xfrm>
                <a:off x="1820669" y="5701612"/>
                <a:ext cx="109728" cy="927786"/>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7" name="Group 464"/>
            <p:cNvGrpSpPr/>
            <p:nvPr/>
          </p:nvGrpSpPr>
          <p:grpSpPr>
            <a:xfrm>
              <a:off x="1902580" y="5830169"/>
              <a:ext cx="444230" cy="875023"/>
              <a:chOff x="1937620" y="5754375"/>
              <a:chExt cx="444230" cy="875023"/>
            </a:xfrm>
            <a:solidFill>
              <a:schemeClr val="accent2">
                <a:lumMod val="75000"/>
              </a:schemeClr>
            </a:solidFill>
          </p:grpSpPr>
          <p:sp>
            <p:nvSpPr>
              <p:cNvPr id="2725" name="Rectangle 2724"/>
              <p:cNvSpPr/>
              <p:nvPr/>
            </p:nvSpPr>
            <p:spPr>
              <a:xfrm>
                <a:off x="1937620" y="6159654"/>
                <a:ext cx="109728" cy="46974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6" name="Rectangle 2725"/>
              <p:cNvSpPr/>
              <p:nvPr/>
            </p:nvSpPr>
            <p:spPr>
              <a:xfrm>
                <a:off x="2050708" y="6041445"/>
                <a:ext cx="109728" cy="58794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7" name="Rectangle 2726"/>
              <p:cNvSpPr/>
              <p:nvPr/>
            </p:nvSpPr>
            <p:spPr>
              <a:xfrm>
                <a:off x="2163797" y="5754375"/>
                <a:ext cx="109728" cy="87501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8" name="Rectangle 2727"/>
              <p:cNvSpPr/>
              <p:nvPr/>
            </p:nvSpPr>
            <p:spPr>
              <a:xfrm>
                <a:off x="2272122" y="6159652"/>
                <a:ext cx="109728" cy="46974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8" name="Group 465"/>
            <p:cNvGrpSpPr/>
            <p:nvPr/>
          </p:nvGrpSpPr>
          <p:grpSpPr>
            <a:xfrm>
              <a:off x="2350162" y="5526214"/>
              <a:ext cx="429941" cy="1178978"/>
              <a:chOff x="2385202" y="5450420"/>
              <a:chExt cx="429941" cy="1178978"/>
            </a:xfrm>
            <a:solidFill>
              <a:schemeClr val="accent2">
                <a:lumMod val="75000"/>
              </a:schemeClr>
            </a:solidFill>
          </p:grpSpPr>
          <p:sp>
            <p:nvSpPr>
              <p:cNvPr id="2721" name="Rectangle 2720"/>
              <p:cNvSpPr/>
              <p:nvPr/>
            </p:nvSpPr>
            <p:spPr>
              <a:xfrm>
                <a:off x="2385202" y="5805037"/>
                <a:ext cx="109728" cy="824361"/>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2" name="Rectangle 2721"/>
              <p:cNvSpPr/>
              <p:nvPr/>
            </p:nvSpPr>
            <p:spPr>
              <a:xfrm>
                <a:off x="2493527" y="6041445"/>
                <a:ext cx="109728" cy="58794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3" name="Rectangle 2722"/>
              <p:cNvSpPr/>
              <p:nvPr/>
            </p:nvSpPr>
            <p:spPr>
              <a:xfrm>
                <a:off x="2597090" y="5450420"/>
                <a:ext cx="109728" cy="117897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4" name="Rectangle 2723"/>
              <p:cNvSpPr/>
              <p:nvPr/>
            </p:nvSpPr>
            <p:spPr>
              <a:xfrm>
                <a:off x="2705415" y="5686834"/>
                <a:ext cx="109728" cy="94256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9" name="Group 466"/>
            <p:cNvGrpSpPr/>
            <p:nvPr/>
          </p:nvGrpSpPr>
          <p:grpSpPr>
            <a:xfrm>
              <a:off x="2780620" y="5478814"/>
              <a:ext cx="437321" cy="1226378"/>
              <a:chOff x="2815660" y="5403020"/>
              <a:chExt cx="437321" cy="1226378"/>
            </a:xfrm>
            <a:solidFill>
              <a:schemeClr val="tx2">
                <a:lumMod val="60000"/>
                <a:lumOff val="40000"/>
              </a:schemeClr>
            </a:solidFill>
          </p:grpSpPr>
          <p:sp>
            <p:nvSpPr>
              <p:cNvPr id="2717" name="Rectangle 2716"/>
              <p:cNvSpPr/>
              <p:nvPr/>
            </p:nvSpPr>
            <p:spPr>
              <a:xfrm>
                <a:off x="2815660" y="5587621"/>
                <a:ext cx="109728" cy="104177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8" name="Rectangle 2717"/>
              <p:cNvSpPr/>
              <p:nvPr/>
            </p:nvSpPr>
            <p:spPr>
              <a:xfrm>
                <a:off x="2923985" y="5886380"/>
                <a:ext cx="109728" cy="74301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9" name="Rectangle 2718"/>
              <p:cNvSpPr/>
              <p:nvPr/>
            </p:nvSpPr>
            <p:spPr>
              <a:xfrm>
                <a:off x="3033898" y="5403020"/>
                <a:ext cx="109728" cy="1226378"/>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20" name="Rectangle 2719"/>
              <p:cNvSpPr/>
              <p:nvPr/>
            </p:nvSpPr>
            <p:spPr>
              <a:xfrm>
                <a:off x="3143253" y="5639426"/>
                <a:ext cx="109728" cy="98997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0" name="Group 467"/>
            <p:cNvGrpSpPr/>
            <p:nvPr/>
          </p:nvGrpSpPr>
          <p:grpSpPr>
            <a:xfrm>
              <a:off x="3226964" y="5777406"/>
              <a:ext cx="429941" cy="927786"/>
              <a:chOff x="3262004" y="5701612"/>
              <a:chExt cx="429941" cy="927786"/>
            </a:xfrm>
            <a:solidFill>
              <a:schemeClr val="accent2">
                <a:lumMod val="75000"/>
              </a:schemeClr>
            </a:solidFill>
          </p:grpSpPr>
          <p:sp>
            <p:nvSpPr>
              <p:cNvPr id="2713" name="Rectangle 2712"/>
              <p:cNvSpPr/>
              <p:nvPr/>
            </p:nvSpPr>
            <p:spPr>
              <a:xfrm>
                <a:off x="3262004" y="6444615"/>
                <a:ext cx="109728" cy="18478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4" name="Rectangle 2713"/>
              <p:cNvSpPr/>
              <p:nvPr/>
            </p:nvSpPr>
            <p:spPr>
              <a:xfrm>
                <a:off x="3370329" y="5887363"/>
                <a:ext cx="109728" cy="742035"/>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5" name="Rectangle 2714"/>
              <p:cNvSpPr/>
              <p:nvPr/>
            </p:nvSpPr>
            <p:spPr>
              <a:xfrm>
                <a:off x="3473892" y="5980238"/>
                <a:ext cx="109728" cy="649160"/>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6" name="Rectangle 2715"/>
              <p:cNvSpPr/>
              <p:nvPr/>
            </p:nvSpPr>
            <p:spPr>
              <a:xfrm>
                <a:off x="3582217" y="5701612"/>
                <a:ext cx="109728" cy="927786"/>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1" name="Group 468"/>
            <p:cNvGrpSpPr/>
            <p:nvPr/>
          </p:nvGrpSpPr>
          <p:grpSpPr>
            <a:xfrm>
              <a:off x="3664121" y="5836502"/>
              <a:ext cx="448992" cy="868692"/>
              <a:chOff x="3699161" y="5760708"/>
              <a:chExt cx="448992" cy="868692"/>
            </a:xfrm>
            <a:solidFill>
              <a:schemeClr val="accent2">
                <a:lumMod val="75000"/>
              </a:schemeClr>
            </a:solidFill>
          </p:grpSpPr>
          <p:sp>
            <p:nvSpPr>
              <p:cNvPr id="2709" name="Rectangle 2708"/>
              <p:cNvSpPr/>
              <p:nvPr/>
            </p:nvSpPr>
            <p:spPr>
              <a:xfrm>
                <a:off x="3699161" y="6341096"/>
                <a:ext cx="109728" cy="28830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0" name="Rectangle 2709"/>
              <p:cNvSpPr/>
              <p:nvPr/>
            </p:nvSpPr>
            <p:spPr>
              <a:xfrm>
                <a:off x="3812249" y="6268545"/>
                <a:ext cx="109728" cy="360852"/>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1" name="Rectangle 2710"/>
              <p:cNvSpPr/>
              <p:nvPr/>
            </p:nvSpPr>
            <p:spPr>
              <a:xfrm>
                <a:off x="3925337" y="5760708"/>
                <a:ext cx="109728" cy="868690"/>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12" name="Rectangle 2711"/>
              <p:cNvSpPr/>
              <p:nvPr/>
            </p:nvSpPr>
            <p:spPr>
              <a:xfrm>
                <a:off x="4038425" y="6341094"/>
                <a:ext cx="109728" cy="28830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2" name="Group 469"/>
            <p:cNvGrpSpPr/>
            <p:nvPr/>
          </p:nvGrpSpPr>
          <p:grpSpPr>
            <a:xfrm>
              <a:off x="4115607" y="5950490"/>
              <a:ext cx="439772" cy="754702"/>
              <a:chOff x="4150647" y="5874696"/>
              <a:chExt cx="439772" cy="754702"/>
            </a:xfrm>
            <a:solidFill>
              <a:schemeClr val="accent2">
                <a:lumMod val="75000"/>
              </a:schemeClr>
            </a:solidFill>
          </p:grpSpPr>
          <p:sp>
            <p:nvSpPr>
              <p:cNvPr id="2705" name="Rectangle 2704"/>
              <p:cNvSpPr/>
              <p:nvPr/>
            </p:nvSpPr>
            <p:spPr>
              <a:xfrm>
                <a:off x="4150647" y="5874696"/>
                <a:ext cx="109728" cy="754702"/>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6" name="Rectangle 2705"/>
              <p:cNvSpPr/>
              <p:nvPr/>
            </p:nvSpPr>
            <p:spPr>
              <a:xfrm>
                <a:off x="4254312" y="6218068"/>
                <a:ext cx="109728" cy="411330"/>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7" name="Rectangle 2706"/>
              <p:cNvSpPr/>
              <p:nvPr/>
            </p:nvSpPr>
            <p:spPr>
              <a:xfrm>
                <a:off x="4362739" y="6012045"/>
                <a:ext cx="109728" cy="61735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8" name="Rectangle 2707"/>
              <p:cNvSpPr/>
              <p:nvPr/>
            </p:nvSpPr>
            <p:spPr>
              <a:xfrm>
                <a:off x="4480691" y="6149393"/>
                <a:ext cx="109728" cy="480005"/>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3" name="Group 470"/>
            <p:cNvGrpSpPr/>
            <p:nvPr/>
          </p:nvGrpSpPr>
          <p:grpSpPr>
            <a:xfrm>
              <a:off x="4555785" y="5711887"/>
              <a:ext cx="447658" cy="993305"/>
              <a:chOff x="4590825" y="5636093"/>
              <a:chExt cx="447658" cy="993305"/>
            </a:xfrm>
            <a:solidFill>
              <a:schemeClr val="tx2">
                <a:lumMod val="60000"/>
                <a:lumOff val="40000"/>
              </a:schemeClr>
            </a:solidFill>
          </p:grpSpPr>
          <p:sp>
            <p:nvSpPr>
              <p:cNvPr id="2701" name="Rectangle 2700"/>
              <p:cNvSpPr/>
              <p:nvPr/>
            </p:nvSpPr>
            <p:spPr>
              <a:xfrm>
                <a:off x="4590825" y="6318702"/>
                <a:ext cx="109728" cy="310694"/>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2" name="Rectangle 2701"/>
              <p:cNvSpPr/>
              <p:nvPr/>
            </p:nvSpPr>
            <p:spPr>
              <a:xfrm>
                <a:off x="4698706" y="6370484"/>
                <a:ext cx="109728" cy="25891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3" name="Rectangle 2702"/>
              <p:cNvSpPr/>
              <p:nvPr/>
            </p:nvSpPr>
            <p:spPr>
              <a:xfrm>
                <a:off x="4811350" y="6008009"/>
                <a:ext cx="109728" cy="621389"/>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4" name="Rectangle 2703"/>
              <p:cNvSpPr/>
              <p:nvPr/>
            </p:nvSpPr>
            <p:spPr>
              <a:xfrm>
                <a:off x="4928755" y="5636093"/>
                <a:ext cx="109728" cy="993303"/>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4" name="Group 477"/>
            <p:cNvGrpSpPr/>
            <p:nvPr/>
          </p:nvGrpSpPr>
          <p:grpSpPr>
            <a:xfrm>
              <a:off x="7671987" y="5369774"/>
              <a:ext cx="452838" cy="1335418"/>
              <a:chOff x="7707027" y="5293980"/>
              <a:chExt cx="452838" cy="1335418"/>
            </a:xfrm>
            <a:solidFill>
              <a:schemeClr val="accent2">
                <a:lumMod val="75000"/>
              </a:schemeClr>
            </a:solidFill>
          </p:grpSpPr>
          <p:sp>
            <p:nvSpPr>
              <p:cNvPr id="2697" name="Rectangle 2696"/>
              <p:cNvSpPr/>
              <p:nvPr/>
            </p:nvSpPr>
            <p:spPr>
              <a:xfrm>
                <a:off x="7707027" y="5293980"/>
                <a:ext cx="109728" cy="133541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8" name="Rectangle 2697"/>
              <p:cNvSpPr/>
              <p:nvPr/>
            </p:nvSpPr>
            <p:spPr>
              <a:xfrm>
                <a:off x="7824572" y="5901564"/>
                <a:ext cx="109728" cy="72783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9" name="Rectangle 2698"/>
              <p:cNvSpPr/>
              <p:nvPr/>
            </p:nvSpPr>
            <p:spPr>
              <a:xfrm>
                <a:off x="7937354" y="5537013"/>
                <a:ext cx="109728" cy="1092385"/>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00" name="Rectangle 2699"/>
              <p:cNvSpPr/>
              <p:nvPr/>
            </p:nvSpPr>
            <p:spPr>
              <a:xfrm>
                <a:off x="8050137" y="5780047"/>
                <a:ext cx="109728" cy="849351"/>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5" name="Group 471"/>
            <p:cNvGrpSpPr/>
            <p:nvPr/>
          </p:nvGrpSpPr>
          <p:grpSpPr>
            <a:xfrm>
              <a:off x="5003518" y="5181600"/>
              <a:ext cx="457185" cy="1523594"/>
              <a:chOff x="5038558" y="5105806"/>
              <a:chExt cx="457185" cy="1523594"/>
            </a:xfrm>
            <a:solidFill>
              <a:schemeClr val="accent2">
                <a:lumMod val="75000"/>
              </a:schemeClr>
            </a:solidFill>
          </p:grpSpPr>
          <p:sp>
            <p:nvSpPr>
              <p:cNvPr id="2693" name="Rectangle 2692"/>
              <p:cNvSpPr/>
              <p:nvPr/>
            </p:nvSpPr>
            <p:spPr>
              <a:xfrm>
                <a:off x="5038558" y="5992348"/>
                <a:ext cx="109728" cy="637052"/>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4" name="Rectangle 2693"/>
              <p:cNvSpPr/>
              <p:nvPr/>
            </p:nvSpPr>
            <p:spPr>
              <a:xfrm>
                <a:off x="5155963" y="5410839"/>
                <a:ext cx="109728" cy="1218557"/>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5" name="Rectangle 2694"/>
              <p:cNvSpPr/>
              <p:nvPr/>
            </p:nvSpPr>
            <p:spPr>
              <a:xfrm>
                <a:off x="5268609" y="5563361"/>
                <a:ext cx="109728" cy="1066039"/>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6" name="Rectangle 2695"/>
              <p:cNvSpPr/>
              <p:nvPr/>
            </p:nvSpPr>
            <p:spPr>
              <a:xfrm>
                <a:off x="5386015" y="5105806"/>
                <a:ext cx="109728" cy="152359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6" name="Group 472"/>
            <p:cNvGrpSpPr/>
            <p:nvPr/>
          </p:nvGrpSpPr>
          <p:grpSpPr>
            <a:xfrm>
              <a:off x="5462001" y="5748869"/>
              <a:ext cx="438134" cy="956321"/>
              <a:chOff x="5497041" y="5673075"/>
              <a:chExt cx="438134" cy="956321"/>
            </a:xfrm>
            <a:solidFill>
              <a:schemeClr val="accent2">
                <a:lumMod val="75000"/>
              </a:schemeClr>
            </a:solidFill>
          </p:grpSpPr>
          <p:sp>
            <p:nvSpPr>
              <p:cNvPr id="2689" name="Rectangle 2688"/>
              <p:cNvSpPr/>
              <p:nvPr/>
            </p:nvSpPr>
            <p:spPr>
              <a:xfrm>
                <a:off x="5497041" y="6312009"/>
                <a:ext cx="109728" cy="317387"/>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0" name="Rectangle 2689"/>
              <p:cNvSpPr/>
              <p:nvPr/>
            </p:nvSpPr>
            <p:spPr>
              <a:xfrm>
                <a:off x="5614447" y="6232140"/>
                <a:ext cx="109728" cy="39725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1" name="Rectangle 2690"/>
              <p:cNvSpPr/>
              <p:nvPr/>
            </p:nvSpPr>
            <p:spPr>
              <a:xfrm>
                <a:off x="5722328" y="5673075"/>
                <a:ext cx="109728" cy="956319"/>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92" name="Rectangle 2691"/>
              <p:cNvSpPr/>
              <p:nvPr/>
            </p:nvSpPr>
            <p:spPr>
              <a:xfrm>
                <a:off x="5825447" y="6312007"/>
                <a:ext cx="109728" cy="317387"/>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7" name="Group 473"/>
            <p:cNvGrpSpPr/>
            <p:nvPr/>
          </p:nvGrpSpPr>
          <p:grpSpPr>
            <a:xfrm>
              <a:off x="5898286" y="5579453"/>
              <a:ext cx="423847" cy="1125739"/>
              <a:chOff x="5933326" y="5503659"/>
              <a:chExt cx="423847" cy="1125739"/>
            </a:xfrm>
            <a:solidFill>
              <a:schemeClr val="accent2">
                <a:lumMod val="75000"/>
              </a:schemeClr>
            </a:solidFill>
          </p:grpSpPr>
          <p:sp>
            <p:nvSpPr>
              <p:cNvPr id="2685" name="Rectangle 2684"/>
              <p:cNvSpPr/>
              <p:nvPr/>
            </p:nvSpPr>
            <p:spPr>
              <a:xfrm>
                <a:off x="5933326" y="5842262"/>
                <a:ext cx="109728" cy="787136"/>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6" name="Rectangle 2685"/>
              <p:cNvSpPr/>
              <p:nvPr/>
            </p:nvSpPr>
            <p:spPr>
              <a:xfrm>
                <a:off x="6036445" y="6067995"/>
                <a:ext cx="109728" cy="56139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7" name="Rectangle 2686"/>
              <p:cNvSpPr/>
              <p:nvPr/>
            </p:nvSpPr>
            <p:spPr>
              <a:xfrm>
                <a:off x="6139564" y="5503659"/>
                <a:ext cx="109728" cy="1125736"/>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8" name="Rectangle 2687"/>
              <p:cNvSpPr/>
              <p:nvPr/>
            </p:nvSpPr>
            <p:spPr>
              <a:xfrm>
                <a:off x="6247445" y="5729397"/>
                <a:ext cx="109728" cy="900001"/>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8" name="Group 474"/>
            <p:cNvGrpSpPr/>
            <p:nvPr/>
          </p:nvGrpSpPr>
          <p:grpSpPr>
            <a:xfrm>
              <a:off x="6321511" y="6092090"/>
              <a:ext cx="447660" cy="613102"/>
              <a:chOff x="6356551" y="6016296"/>
              <a:chExt cx="447660" cy="613102"/>
            </a:xfrm>
            <a:solidFill>
              <a:schemeClr val="tx2">
                <a:lumMod val="60000"/>
                <a:lumOff val="40000"/>
              </a:schemeClr>
            </a:solidFill>
          </p:grpSpPr>
          <p:sp>
            <p:nvSpPr>
              <p:cNvPr id="2681" name="Rectangle 2680"/>
              <p:cNvSpPr/>
              <p:nvPr/>
            </p:nvSpPr>
            <p:spPr>
              <a:xfrm>
                <a:off x="6356551" y="6253507"/>
                <a:ext cx="109728" cy="375891"/>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2" name="Rectangle 2681"/>
              <p:cNvSpPr/>
              <p:nvPr/>
            </p:nvSpPr>
            <p:spPr>
              <a:xfrm>
                <a:off x="6469195" y="6361304"/>
                <a:ext cx="109728" cy="26809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3" name="Rectangle 2682"/>
              <p:cNvSpPr/>
              <p:nvPr/>
            </p:nvSpPr>
            <p:spPr>
              <a:xfrm>
                <a:off x="6581839" y="6091809"/>
                <a:ext cx="109728" cy="537587"/>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4" name="Rectangle 2683"/>
              <p:cNvSpPr/>
              <p:nvPr/>
            </p:nvSpPr>
            <p:spPr>
              <a:xfrm>
                <a:off x="6694483" y="6016296"/>
                <a:ext cx="109728" cy="613102"/>
              </a:xfrm>
              <a:prstGeom prst="rect">
                <a:avLst/>
              </a:prstGeom>
              <a:grp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9" name="Group 475"/>
            <p:cNvGrpSpPr/>
            <p:nvPr/>
          </p:nvGrpSpPr>
          <p:grpSpPr>
            <a:xfrm>
              <a:off x="6768549" y="6093719"/>
              <a:ext cx="447659" cy="611471"/>
              <a:chOff x="6803589" y="6017925"/>
              <a:chExt cx="447659" cy="611471"/>
            </a:xfrm>
            <a:solidFill>
              <a:schemeClr val="accent2">
                <a:lumMod val="75000"/>
              </a:schemeClr>
            </a:solidFill>
          </p:grpSpPr>
          <p:sp>
            <p:nvSpPr>
              <p:cNvPr id="2677" name="Rectangle 2676"/>
              <p:cNvSpPr/>
              <p:nvPr/>
            </p:nvSpPr>
            <p:spPr>
              <a:xfrm>
                <a:off x="6803589" y="6507612"/>
                <a:ext cx="109728" cy="121784"/>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8" name="Rectangle 2677"/>
              <p:cNvSpPr/>
              <p:nvPr/>
            </p:nvSpPr>
            <p:spPr>
              <a:xfrm>
                <a:off x="6916233" y="6140347"/>
                <a:ext cx="109728" cy="489049"/>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9" name="Rectangle 2678"/>
              <p:cNvSpPr/>
              <p:nvPr/>
            </p:nvSpPr>
            <p:spPr>
              <a:xfrm>
                <a:off x="7033639" y="6201558"/>
                <a:ext cx="109728" cy="427838"/>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80" name="Rectangle 2679"/>
              <p:cNvSpPr/>
              <p:nvPr/>
            </p:nvSpPr>
            <p:spPr>
              <a:xfrm>
                <a:off x="7141520" y="6017925"/>
                <a:ext cx="109728" cy="611471"/>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0" name="Group 476"/>
            <p:cNvGrpSpPr/>
            <p:nvPr/>
          </p:nvGrpSpPr>
          <p:grpSpPr>
            <a:xfrm>
              <a:off x="7217506" y="5644173"/>
              <a:ext cx="452422" cy="1061017"/>
              <a:chOff x="7252546" y="5568379"/>
              <a:chExt cx="452422" cy="1061017"/>
            </a:xfrm>
            <a:solidFill>
              <a:schemeClr val="accent2">
                <a:lumMod val="75000"/>
              </a:schemeClr>
            </a:solidFill>
          </p:grpSpPr>
          <p:sp>
            <p:nvSpPr>
              <p:cNvPr id="2673" name="Rectangle 2672"/>
              <p:cNvSpPr/>
              <p:nvPr/>
            </p:nvSpPr>
            <p:spPr>
              <a:xfrm>
                <a:off x="7252546" y="6277263"/>
                <a:ext cx="109728" cy="35213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4" name="Rectangle 2673"/>
              <p:cNvSpPr/>
              <p:nvPr/>
            </p:nvSpPr>
            <p:spPr>
              <a:xfrm>
                <a:off x="7365190" y="6188650"/>
                <a:ext cx="109728" cy="440742"/>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5" name="Rectangle 2674"/>
              <p:cNvSpPr/>
              <p:nvPr/>
            </p:nvSpPr>
            <p:spPr>
              <a:xfrm>
                <a:off x="7477834" y="5568379"/>
                <a:ext cx="109728" cy="1061012"/>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76" name="Rectangle 2675"/>
              <p:cNvSpPr/>
              <p:nvPr/>
            </p:nvSpPr>
            <p:spPr>
              <a:xfrm>
                <a:off x="7595240" y="6277261"/>
                <a:ext cx="109728" cy="352133"/>
              </a:xfrm>
              <a:prstGeom prst="rect">
                <a:avLst/>
              </a:prstGeom>
              <a:grp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nvGrpSpPr>
          <p:cNvPr id="41" name="Group 1750"/>
          <p:cNvGrpSpPr>
            <a:grpSpLocks/>
          </p:cNvGrpSpPr>
          <p:nvPr/>
        </p:nvGrpSpPr>
        <p:grpSpPr bwMode="auto">
          <a:xfrm rot="2700000">
            <a:off x="5764213" y="2619375"/>
            <a:ext cx="1646238" cy="1646237"/>
            <a:chOff x="5288280" y="4754880"/>
            <a:chExt cx="1645920" cy="1645920"/>
          </a:xfrm>
        </p:grpSpPr>
        <p:sp>
          <p:nvSpPr>
            <p:cNvPr id="2978" name="Rectangle 2977"/>
            <p:cNvSpPr/>
            <p:nvPr/>
          </p:nvSpPr>
          <p:spPr>
            <a:xfrm>
              <a:off x="5287864" y="5165561"/>
              <a:ext cx="411084"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9" name="Rectangle 2978"/>
            <p:cNvSpPr/>
            <p:nvPr/>
          </p:nvSpPr>
          <p:spPr>
            <a:xfrm>
              <a:off x="5699521" y="5165000"/>
              <a:ext cx="412670"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0" name="Rectangle 2979"/>
            <p:cNvSpPr/>
            <p:nvPr/>
          </p:nvSpPr>
          <p:spPr>
            <a:xfrm>
              <a:off x="6111644" y="5165560"/>
              <a:ext cx="411083"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1" name="Rectangle 2980"/>
            <p:cNvSpPr/>
            <p:nvPr/>
          </p:nvSpPr>
          <p:spPr>
            <a:xfrm>
              <a:off x="6522410" y="5165561"/>
              <a:ext cx="411084"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2" name="Rectangle 2981"/>
            <p:cNvSpPr/>
            <p:nvPr/>
          </p:nvSpPr>
          <p:spPr>
            <a:xfrm>
              <a:off x="5287303" y="5577683"/>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3" name="Rectangle 2982"/>
            <p:cNvSpPr/>
            <p:nvPr/>
          </p:nvSpPr>
          <p:spPr>
            <a:xfrm>
              <a:off x="5698960" y="5579366"/>
              <a:ext cx="412670"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4" name="Rectangle 2983"/>
            <p:cNvSpPr/>
            <p:nvPr/>
          </p:nvSpPr>
          <p:spPr>
            <a:xfrm>
              <a:off x="6111082" y="5577683"/>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5" name="Rectangle 2984"/>
            <p:cNvSpPr/>
            <p:nvPr/>
          </p:nvSpPr>
          <p:spPr>
            <a:xfrm>
              <a:off x="6521850" y="5577683"/>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6" name="Rectangle 2985"/>
            <p:cNvSpPr/>
            <p:nvPr/>
          </p:nvSpPr>
          <p:spPr>
            <a:xfrm>
              <a:off x="5287303" y="5990695"/>
              <a:ext cx="411083"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7" name="Rectangle 2986"/>
            <p:cNvSpPr/>
            <p:nvPr/>
          </p:nvSpPr>
          <p:spPr>
            <a:xfrm>
              <a:off x="5698960" y="5990134"/>
              <a:ext cx="412670"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8" name="Rectangle 2987"/>
            <p:cNvSpPr/>
            <p:nvPr/>
          </p:nvSpPr>
          <p:spPr>
            <a:xfrm>
              <a:off x="6109960" y="5989572"/>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89" name="Rectangle 2988"/>
            <p:cNvSpPr/>
            <p:nvPr/>
          </p:nvSpPr>
          <p:spPr>
            <a:xfrm>
              <a:off x="6522972" y="5989572"/>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0" name="Rectangle 2989"/>
            <p:cNvSpPr/>
            <p:nvPr/>
          </p:nvSpPr>
          <p:spPr>
            <a:xfrm>
              <a:off x="5287303" y="4753903"/>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1" name="Rectangle 2990"/>
            <p:cNvSpPr/>
            <p:nvPr/>
          </p:nvSpPr>
          <p:spPr>
            <a:xfrm>
              <a:off x="5698960" y="4755587"/>
              <a:ext cx="412670"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2" name="Rectangle 2991"/>
            <p:cNvSpPr/>
            <p:nvPr/>
          </p:nvSpPr>
          <p:spPr>
            <a:xfrm>
              <a:off x="6109960" y="4755024"/>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3" name="Rectangle 2992"/>
            <p:cNvSpPr/>
            <p:nvPr/>
          </p:nvSpPr>
          <p:spPr>
            <a:xfrm>
              <a:off x="6522972" y="4755024"/>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94" name="Oval 2993"/>
            <p:cNvSpPr/>
            <p:nvPr/>
          </p:nvSpPr>
          <p:spPr>
            <a:xfrm>
              <a:off x="5990726" y="5460967"/>
              <a:ext cx="263474" cy="2539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grpSp>
        <p:nvGrpSpPr>
          <p:cNvPr id="42" name="Group 1752"/>
          <p:cNvGrpSpPr>
            <a:grpSpLocks/>
          </p:cNvGrpSpPr>
          <p:nvPr/>
        </p:nvGrpSpPr>
        <p:grpSpPr bwMode="auto">
          <a:xfrm rot="2700000">
            <a:off x="1878013" y="2620963"/>
            <a:ext cx="1646237" cy="1646237"/>
            <a:chOff x="5288280" y="4754880"/>
            <a:chExt cx="1645920" cy="1645920"/>
          </a:xfrm>
        </p:grpSpPr>
        <p:sp>
          <p:nvSpPr>
            <p:cNvPr id="2961" name="Rectangle 2960"/>
            <p:cNvSpPr/>
            <p:nvPr/>
          </p:nvSpPr>
          <p:spPr>
            <a:xfrm>
              <a:off x="5287864" y="5165560"/>
              <a:ext cx="411083"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2" name="Rectangle 2961"/>
            <p:cNvSpPr/>
            <p:nvPr/>
          </p:nvSpPr>
          <p:spPr>
            <a:xfrm>
              <a:off x="5699521" y="5164999"/>
              <a:ext cx="412671"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3" name="Rectangle 2962"/>
            <p:cNvSpPr/>
            <p:nvPr/>
          </p:nvSpPr>
          <p:spPr>
            <a:xfrm>
              <a:off x="6111643" y="5165560"/>
              <a:ext cx="411084"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4" name="Rectangle 2963"/>
            <p:cNvSpPr/>
            <p:nvPr/>
          </p:nvSpPr>
          <p:spPr>
            <a:xfrm>
              <a:off x="6522411" y="5165560"/>
              <a:ext cx="411083" cy="412671"/>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5" name="Rectangle 2964"/>
            <p:cNvSpPr/>
            <p:nvPr/>
          </p:nvSpPr>
          <p:spPr>
            <a:xfrm>
              <a:off x="5287302" y="5577683"/>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6" name="Rectangle 2965"/>
            <p:cNvSpPr/>
            <p:nvPr/>
          </p:nvSpPr>
          <p:spPr>
            <a:xfrm>
              <a:off x="5698960" y="5579364"/>
              <a:ext cx="412671"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7" name="Rectangle 2966"/>
            <p:cNvSpPr/>
            <p:nvPr/>
          </p:nvSpPr>
          <p:spPr>
            <a:xfrm>
              <a:off x="6111082" y="5577681"/>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8" name="Rectangle 2967"/>
            <p:cNvSpPr/>
            <p:nvPr/>
          </p:nvSpPr>
          <p:spPr>
            <a:xfrm>
              <a:off x="6521849" y="5577683"/>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9" name="Rectangle 2968"/>
            <p:cNvSpPr/>
            <p:nvPr/>
          </p:nvSpPr>
          <p:spPr>
            <a:xfrm>
              <a:off x="5287302" y="5990695"/>
              <a:ext cx="411084"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0" name="Rectangle 2969"/>
            <p:cNvSpPr/>
            <p:nvPr/>
          </p:nvSpPr>
          <p:spPr>
            <a:xfrm>
              <a:off x="5698960" y="5990134"/>
              <a:ext cx="412671"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1" name="Rectangle 2970"/>
            <p:cNvSpPr/>
            <p:nvPr/>
          </p:nvSpPr>
          <p:spPr>
            <a:xfrm>
              <a:off x="6109960" y="5989572"/>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2" name="Rectangle 2971"/>
            <p:cNvSpPr/>
            <p:nvPr/>
          </p:nvSpPr>
          <p:spPr>
            <a:xfrm>
              <a:off x="6522972" y="5989572"/>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3" name="Rectangle 2972"/>
            <p:cNvSpPr/>
            <p:nvPr/>
          </p:nvSpPr>
          <p:spPr>
            <a:xfrm>
              <a:off x="5287303" y="4753901"/>
              <a:ext cx="411083"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4" name="Rectangle 2973"/>
            <p:cNvSpPr/>
            <p:nvPr/>
          </p:nvSpPr>
          <p:spPr>
            <a:xfrm>
              <a:off x="5698960" y="4755586"/>
              <a:ext cx="412671" cy="411083"/>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5" name="Rectangle 2974"/>
            <p:cNvSpPr/>
            <p:nvPr/>
          </p:nvSpPr>
          <p:spPr>
            <a:xfrm>
              <a:off x="6109960" y="4755024"/>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6" name="Rectangle 2975"/>
            <p:cNvSpPr/>
            <p:nvPr/>
          </p:nvSpPr>
          <p:spPr>
            <a:xfrm>
              <a:off x="6522972" y="4755024"/>
              <a:ext cx="411084" cy="411084"/>
            </a:xfrm>
            <a:prstGeom prst="rect">
              <a:avLst/>
            </a:prstGeom>
            <a:solidFill>
              <a:schemeClr val="accent3">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7" name="Oval 2976"/>
            <p:cNvSpPr/>
            <p:nvPr/>
          </p:nvSpPr>
          <p:spPr>
            <a:xfrm>
              <a:off x="5990726" y="5460966"/>
              <a:ext cx="263474" cy="2539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grpSp>
      <p:grpSp>
        <p:nvGrpSpPr>
          <p:cNvPr id="43" name="Group 466"/>
          <p:cNvGrpSpPr>
            <a:grpSpLocks/>
          </p:cNvGrpSpPr>
          <p:nvPr/>
        </p:nvGrpSpPr>
        <p:grpSpPr bwMode="auto">
          <a:xfrm>
            <a:off x="1009650" y="5114925"/>
            <a:ext cx="7132638" cy="1600200"/>
            <a:chOff x="1009650" y="5105400"/>
            <a:chExt cx="7118457" cy="1600200"/>
          </a:xfrm>
        </p:grpSpPr>
        <p:sp>
          <p:nvSpPr>
            <p:cNvPr id="2879" name="Rectangle 2878"/>
            <p:cNvSpPr/>
            <p:nvPr/>
          </p:nvSpPr>
          <p:spPr>
            <a:xfrm flipH="1">
              <a:off x="1009650" y="5105400"/>
              <a:ext cx="7115288"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4" name="Group 85"/>
            <p:cNvGrpSpPr/>
            <p:nvPr/>
          </p:nvGrpSpPr>
          <p:grpSpPr>
            <a:xfrm>
              <a:off x="1019176" y="5181600"/>
              <a:ext cx="7108931" cy="1523594"/>
              <a:chOff x="1019176" y="5181600"/>
              <a:chExt cx="7108931" cy="1523594"/>
            </a:xfrm>
            <a:solidFill>
              <a:schemeClr val="accent3">
                <a:lumMod val="75000"/>
              </a:schemeClr>
            </a:solidFill>
          </p:grpSpPr>
          <p:grpSp>
            <p:nvGrpSpPr>
              <p:cNvPr id="45" name="Group 462"/>
              <p:cNvGrpSpPr/>
              <p:nvPr/>
            </p:nvGrpSpPr>
            <p:grpSpPr>
              <a:xfrm flipH="1">
                <a:off x="7691815" y="5590684"/>
                <a:ext cx="436292" cy="1114508"/>
                <a:chOff x="1050934" y="5514890"/>
                <a:chExt cx="436292" cy="1114508"/>
              </a:xfrm>
              <a:grpFill/>
            </p:grpSpPr>
            <p:sp>
              <p:nvSpPr>
                <p:cNvPr id="2957" name="Rectangle 2956"/>
                <p:cNvSpPr/>
                <p:nvPr/>
              </p:nvSpPr>
              <p:spPr>
                <a:xfrm>
                  <a:off x="1050934" y="6072144"/>
                  <a:ext cx="109728" cy="55725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8" name="Rectangle 2957"/>
                <p:cNvSpPr/>
                <p:nvPr/>
              </p:nvSpPr>
              <p:spPr>
                <a:xfrm>
                  <a:off x="1164022" y="6165020"/>
                  <a:ext cx="109728" cy="46437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9" name="Rectangle 2958"/>
                <p:cNvSpPr/>
                <p:nvPr/>
              </p:nvSpPr>
              <p:spPr>
                <a:xfrm>
                  <a:off x="1273935" y="5514890"/>
                  <a:ext cx="109728" cy="111450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60" name="Rectangle 2959"/>
                <p:cNvSpPr/>
                <p:nvPr/>
              </p:nvSpPr>
              <p:spPr>
                <a:xfrm>
                  <a:off x="1377498" y="6443647"/>
                  <a:ext cx="109728" cy="18575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6" name="Group 463"/>
              <p:cNvGrpSpPr/>
              <p:nvPr/>
            </p:nvGrpSpPr>
            <p:grpSpPr>
              <a:xfrm flipH="1">
                <a:off x="7248644" y="5777406"/>
                <a:ext cx="444229" cy="927786"/>
                <a:chOff x="1486168" y="5701612"/>
                <a:chExt cx="444229" cy="927786"/>
              </a:xfrm>
              <a:grpFill/>
            </p:grpSpPr>
            <p:sp>
              <p:nvSpPr>
                <p:cNvPr id="2953" name="Rectangle 2952"/>
                <p:cNvSpPr/>
                <p:nvPr/>
              </p:nvSpPr>
              <p:spPr>
                <a:xfrm>
                  <a:off x="1486168" y="6444615"/>
                  <a:ext cx="109728" cy="18478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4" name="Rectangle 2953"/>
                <p:cNvSpPr/>
                <p:nvPr/>
              </p:nvSpPr>
              <p:spPr>
                <a:xfrm>
                  <a:off x="1599256" y="5887363"/>
                  <a:ext cx="109728" cy="742035"/>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5" name="Rectangle 2954"/>
                <p:cNvSpPr/>
                <p:nvPr/>
              </p:nvSpPr>
              <p:spPr>
                <a:xfrm>
                  <a:off x="1707581" y="5980238"/>
                  <a:ext cx="109728" cy="649160"/>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6" name="Rectangle 2955"/>
                <p:cNvSpPr/>
                <p:nvPr/>
              </p:nvSpPr>
              <p:spPr>
                <a:xfrm>
                  <a:off x="1820669" y="5701612"/>
                  <a:ext cx="109728" cy="927786"/>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7" name="Group 464"/>
              <p:cNvGrpSpPr/>
              <p:nvPr/>
            </p:nvGrpSpPr>
            <p:grpSpPr>
              <a:xfrm flipH="1">
                <a:off x="6797191" y="5830169"/>
                <a:ext cx="444230" cy="875023"/>
                <a:chOff x="1937620" y="5754375"/>
                <a:chExt cx="444230" cy="875023"/>
              </a:xfrm>
              <a:grpFill/>
            </p:grpSpPr>
            <p:sp>
              <p:nvSpPr>
                <p:cNvPr id="2949" name="Rectangle 2948"/>
                <p:cNvSpPr/>
                <p:nvPr/>
              </p:nvSpPr>
              <p:spPr>
                <a:xfrm>
                  <a:off x="1937620" y="6159654"/>
                  <a:ext cx="109728" cy="46974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0" name="Rectangle 2949"/>
                <p:cNvSpPr/>
                <p:nvPr/>
              </p:nvSpPr>
              <p:spPr>
                <a:xfrm>
                  <a:off x="2050708" y="6041445"/>
                  <a:ext cx="109728" cy="58794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1" name="Rectangle 2950"/>
                <p:cNvSpPr/>
                <p:nvPr/>
              </p:nvSpPr>
              <p:spPr>
                <a:xfrm>
                  <a:off x="2163797" y="5754375"/>
                  <a:ext cx="109728" cy="87501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52" name="Rectangle 2951"/>
                <p:cNvSpPr/>
                <p:nvPr/>
              </p:nvSpPr>
              <p:spPr>
                <a:xfrm>
                  <a:off x="2272122" y="6159652"/>
                  <a:ext cx="109728" cy="46974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8" name="Group 465"/>
              <p:cNvGrpSpPr/>
              <p:nvPr/>
            </p:nvGrpSpPr>
            <p:grpSpPr>
              <a:xfrm flipH="1">
                <a:off x="6363898" y="5526214"/>
                <a:ext cx="429941" cy="1178978"/>
                <a:chOff x="2385202" y="5450420"/>
                <a:chExt cx="429941" cy="1178978"/>
              </a:xfrm>
              <a:grpFill/>
            </p:grpSpPr>
            <p:sp>
              <p:nvSpPr>
                <p:cNvPr id="2945" name="Rectangle 2944"/>
                <p:cNvSpPr/>
                <p:nvPr/>
              </p:nvSpPr>
              <p:spPr>
                <a:xfrm>
                  <a:off x="2385202" y="5805037"/>
                  <a:ext cx="109728" cy="82436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6" name="Rectangle 2945"/>
                <p:cNvSpPr/>
                <p:nvPr/>
              </p:nvSpPr>
              <p:spPr>
                <a:xfrm>
                  <a:off x="2493527" y="6041445"/>
                  <a:ext cx="109728" cy="58794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7" name="Rectangle 2946"/>
                <p:cNvSpPr/>
                <p:nvPr/>
              </p:nvSpPr>
              <p:spPr>
                <a:xfrm>
                  <a:off x="2597090" y="5450420"/>
                  <a:ext cx="109728" cy="117897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8" name="Rectangle 2947"/>
                <p:cNvSpPr/>
                <p:nvPr/>
              </p:nvSpPr>
              <p:spPr>
                <a:xfrm>
                  <a:off x="2705415" y="5686834"/>
                  <a:ext cx="109728" cy="94256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9" name="Group 466"/>
              <p:cNvGrpSpPr/>
              <p:nvPr/>
            </p:nvGrpSpPr>
            <p:grpSpPr>
              <a:xfrm flipH="1">
                <a:off x="5926060" y="5478814"/>
                <a:ext cx="437321" cy="1226378"/>
                <a:chOff x="2815660" y="5403020"/>
                <a:chExt cx="437321" cy="1226378"/>
              </a:xfrm>
              <a:grpFill/>
            </p:grpSpPr>
            <p:sp>
              <p:nvSpPr>
                <p:cNvPr id="2941" name="Rectangle 2940"/>
                <p:cNvSpPr/>
                <p:nvPr/>
              </p:nvSpPr>
              <p:spPr>
                <a:xfrm>
                  <a:off x="2815660" y="5587621"/>
                  <a:ext cx="109728" cy="1041777"/>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2" name="Rectangle 2941"/>
                <p:cNvSpPr/>
                <p:nvPr/>
              </p:nvSpPr>
              <p:spPr>
                <a:xfrm>
                  <a:off x="2923985" y="5886380"/>
                  <a:ext cx="109728" cy="74301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3" name="Rectangle 2942"/>
                <p:cNvSpPr/>
                <p:nvPr/>
              </p:nvSpPr>
              <p:spPr>
                <a:xfrm>
                  <a:off x="3033898" y="5403020"/>
                  <a:ext cx="109728" cy="122637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4" name="Rectangle 2943"/>
                <p:cNvSpPr/>
                <p:nvPr/>
              </p:nvSpPr>
              <p:spPr>
                <a:xfrm>
                  <a:off x="3143253" y="5639426"/>
                  <a:ext cx="109728" cy="98997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0" name="Group 467"/>
              <p:cNvGrpSpPr/>
              <p:nvPr/>
            </p:nvGrpSpPr>
            <p:grpSpPr>
              <a:xfrm flipH="1">
                <a:off x="5487096" y="5777406"/>
                <a:ext cx="429941" cy="927786"/>
                <a:chOff x="3262004" y="5701612"/>
                <a:chExt cx="429941" cy="927786"/>
              </a:xfrm>
              <a:grpFill/>
            </p:grpSpPr>
            <p:sp>
              <p:nvSpPr>
                <p:cNvPr id="2937" name="Rectangle 2936"/>
                <p:cNvSpPr/>
                <p:nvPr/>
              </p:nvSpPr>
              <p:spPr>
                <a:xfrm>
                  <a:off x="3262004" y="6444615"/>
                  <a:ext cx="109728" cy="18478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8" name="Rectangle 2937"/>
                <p:cNvSpPr/>
                <p:nvPr/>
              </p:nvSpPr>
              <p:spPr>
                <a:xfrm>
                  <a:off x="3370329" y="5887363"/>
                  <a:ext cx="109728" cy="742035"/>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9" name="Rectangle 2938"/>
                <p:cNvSpPr/>
                <p:nvPr/>
              </p:nvSpPr>
              <p:spPr>
                <a:xfrm>
                  <a:off x="3473892" y="5980238"/>
                  <a:ext cx="109728" cy="649160"/>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40" name="Rectangle 2939"/>
                <p:cNvSpPr/>
                <p:nvPr/>
              </p:nvSpPr>
              <p:spPr>
                <a:xfrm>
                  <a:off x="3582217" y="5701612"/>
                  <a:ext cx="109728" cy="927786"/>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1" name="Group 468"/>
              <p:cNvGrpSpPr/>
              <p:nvPr/>
            </p:nvGrpSpPr>
            <p:grpSpPr>
              <a:xfrm flipH="1">
                <a:off x="5030888" y="5836502"/>
                <a:ext cx="448992" cy="868692"/>
                <a:chOff x="3699161" y="5760708"/>
                <a:chExt cx="448992" cy="868692"/>
              </a:xfrm>
              <a:grpFill/>
            </p:grpSpPr>
            <p:sp>
              <p:nvSpPr>
                <p:cNvPr id="2933" name="Rectangle 2932"/>
                <p:cNvSpPr/>
                <p:nvPr/>
              </p:nvSpPr>
              <p:spPr>
                <a:xfrm>
                  <a:off x="3699161" y="6341096"/>
                  <a:ext cx="109728" cy="28830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4" name="Rectangle 2933"/>
                <p:cNvSpPr/>
                <p:nvPr/>
              </p:nvSpPr>
              <p:spPr>
                <a:xfrm>
                  <a:off x="3812249" y="6268545"/>
                  <a:ext cx="109728" cy="36085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5" name="Rectangle 2934"/>
                <p:cNvSpPr/>
                <p:nvPr/>
              </p:nvSpPr>
              <p:spPr>
                <a:xfrm>
                  <a:off x="3925337" y="5760708"/>
                  <a:ext cx="109728" cy="868690"/>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6" name="Rectangle 2935"/>
                <p:cNvSpPr/>
                <p:nvPr/>
              </p:nvSpPr>
              <p:spPr>
                <a:xfrm>
                  <a:off x="4038425" y="6341094"/>
                  <a:ext cx="109728" cy="28830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2" name="Group 469"/>
              <p:cNvGrpSpPr/>
              <p:nvPr/>
            </p:nvGrpSpPr>
            <p:grpSpPr>
              <a:xfrm flipH="1">
                <a:off x="4588622" y="5950490"/>
                <a:ext cx="439772" cy="754702"/>
                <a:chOff x="4150647" y="5874696"/>
                <a:chExt cx="439772" cy="754702"/>
              </a:xfrm>
              <a:grpFill/>
            </p:grpSpPr>
            <p:sp>
              <p:nvSpPr>
                <p:cNvPr id="2929" name="Rectangle 2928"/>
                <p:cNvSpPr/>
                <p:nvPr/>
              </p:nvSpPr>
              <p:spPr>
                <a:xfrm>
                  <a:off x="4150647" y="5874696"/>
                  <a:ext cx="109728" cy="75470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0" name="Rectangle 2929"/>
                <p:cNvSpPr/>
                <p:nvPr/>
              </p:nvSpPr>
              <p:spPr>
                <a:xfrm>
                  <a:off x="4254312" y="6218068"/>
                  <a:ext cx="109728" cy="411330"/>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1" name="Rectangle 2930"/>
                <p:cNvSpPr/>
                <p:nvPr/>
              </p:nvSpPr>
              <p:spPr>
                <a:xfrm>
                  <a:off x="4362739" y="6012045"/>
                  <a:ext cx="109728" cy="61735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32" name="Rectangle 2931"/>
                <p:cNvSpPr/>
                <p:nvPr/>
              </p:nvSpPr>
              <p:spPr>
                <a:xfrm>
                  <a:off x="4480691" y="6149393"/>
                  <a:ext cx="109728" cy="480005"/>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3" name="Group 470"/>
              <p:cNvGrpSpPr/>
              <p:nvPr/>
            </p:nvGrpSpPr>
            <p:grpSpPr>
              <a:xfrm flipH="1">
                <a:off x="4140558" y="5711887"/>
                <a:ext cx="447658" cy="993305"/>
                <a:chOff x="4590825" y="5636093"/>
                <a:chExt cx="447658" cy="993305"/>
              </a:xfrm>
              <a:grpFill/>
            </p:grpSpPr>
            <p:sp>
              <p:nvSpPr>
                <p:cNvPr id="2925" name="Rectangle 2924"/>
                <p:cNvSpPr/>
                <p:nvPr/>
              </p:nvSpPr>
              <p:spPr>
                <a:xfrm>
                  <a:off x="4590825" y="6318702"/>
                  <a:ext cx="109728" cy="31069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6" name="Rectangle 2925"/>
                <p:cNvSpPr/>
                <p:nvPr/>
              </p:nvSpPr>
              <p:spPr>
                <a:xfrm>
                  <a:off x="4698706" y="6370484"/>
                  <a:ext cx="109728" cy="25891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7" name="Rectangle 2926"/>
                <p:cNvSpPr/>
                <p:nvPr/>
              </p:nvSpPr>
              <p:spPr>
                <a:xfrm>
                  <a:off x="4811350" y="6008009"/>
                  <a:ext cx="109728" cy="621389"/>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8" name="Rectangle 2927"/>
                <p:cNvSpPr/>
                <p:nvPr/>
              </p:nvSpPr>
              <p:spPr>
                <a:xfrm>
                  <a:off x="4928755" y="5636093"/>
                  <a:ext cx="109728" cy="99330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5" name="Group 477"/>
              <p:cNvGrpSpPr/>
              <p:nvPr/>
            </p:nvGrpSpPr>
            <p:grpSpPr>
              <a:xfrm flipH="1">
                <a:off x="1019176" y="5369774"/>
                <a:ext cx="452838" cy="1335418"/>
                <a:chOff x="7707027" y="5293980"/>
                <a:chExt cx="452838" cy="1335418"/>
              </a:xfrm>
              <a:grpFill/>
            </p:grpSpPr>
            <p:sp>
              <p:nvSpPr>
                <p:cNvPr id="2921" name="Rectangle 2920"/>
                <p:cNvSpPr/>
                <p:nvPr/>
              </p:nvSpPr>
              <p:spPr>
                <a:xfrm>
                  <a:off x="7707027" y="5293980"/>
                  <a:ext cx="109728" cy="133541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2" name="Rectangle 2921"/>
                <p:cNvSpPr/>
                <p:nvPr/>
              </p:nvSpPr>
              <p:spPr>
                <a:xfrm>
                  <a:off x="7824572" y="5901564"/>
                  <a:ext cx="109728" cy="72783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3" name="Rectangle 2922"/>
                <p:cNvSpPr/>
                <p:nvPr/>
              </p:nvSpPr>
              <p:spPr>
                <a:xfrm>
                  <a:off x="7937354" y="5537013"/>
                  <a:ext cx="109728" cy="1092385"/>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4" name="Rectangle 2923"/>
                <p:cNvSpPr/>
                <p:nvPr/>
              </p:nvSpPr>
              <p:spPr>
                <a:xfrm>
                  <a:off x="8050137" y="5780047"/>
                  <a:ext cx="109728" cy="84935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6" name="Group 471"/>
              <p:cNvGrpSpPr/>
              <p:nvPr/>
            </p:nvGrpSpPr>
            <p:grpSpPr>
              <a:xfrm flipH="1">
                <a:off x="3683298" y="5181600"/>
                <a:ext cx="457185" cy="1523594"/>
                <a:chOff x="5038558" y="5105806"/>
                <a:chExt cx="457185" cy="1523594"/>
              </a:xfrm>
              <a:grpFill/>
            </p:grpSpPr>
            <p:sp>
              <p:nvSpPr>
                <p:cNvPr id="2917" name="Rectangle 2916"/>
                <p:cNvSpPr/>
                <p:nvPr/>
              </p:nvSpPr>
              <p:spPr>
                <a:xfrm>
                  <a:off x="5038558" y="5992348"/>
                  <a:ext cx="109728" cy="63705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8" name="Rectangle 2917"/>
                <p:cNvSpPr/>
                <p:nvPr/>
              </p:nvSpPr>
              <p:spPr>
                <a:xfrm>
                  <a:off x="5155963" y="5410839"/>
                  <a:ext cx="109728" cy="1218557"/>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9" name="Rectangle 2918"/>
                <p:cNvSpPr/>
                <p:nvPr/>
              </p:nvSpPr>
              <p:spPr>
                <a:xfrm>
                  <a:off x="5268609" y="5563361"/>
                  <a:ext cx="109728" cy="1066039"/>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20" name="Rectangle 2919"/>
                <p:cNvSpPr/>
                <p:nvPr/>
              </p:nvSpPr>
              <p:spPr>
                <a:xfrm>
                  <a:off x="5386015" y="5105806"/>
                  <a:ext cx="109728" cy="152359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7" name="Group 472"/>
              <p:cNvGrpSpPr/>
              <p:nvPr/>
            </p:nvGrpSpPr>
            <p:grpSpPr>
              <a:xfrm flipH="1">
                <a:off x="3243866" y="5748869"/>
                <a:ext cx="438134" cy="956321"/>
                <a:chOff x="5497041" y="5673075"/>
                <a:chExt cx="438134" cy="956321"/>
              </a:xfrm>
              <a:grpFill/>
            </p:grpSpPr>
            <p:sp>
              <p:nvSpPr>
                <p:cNvPr id="2913" name="Rectangle 2912"/>
                <p:cNvSpPr/>
                <p:nvPr/>
              </p:nvSpPr>
              <p:spPr>
                <a:xfrm>
                  <a:off x="5497041" y="6312009"/>
                  <a:ext cx="109728" cy="317387"/>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4" name="Rectangle 2913"/>
                <p:cNvSpPr/>
                <p:nvPr/>
              </p:nvSpPr>
              <p:spPr>
                <a:xfrm>
                  <a:off x="5614447" y="6232140"/>
                  <a:ext cx="109728" cy="39725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5" name="Rectangle 2914"/>
                <p:cNvSpPr/>
                <p:nvPr/>
              </p:nvSpPr>
              <p:spPr>
                <a:xfrm>
                  <a:off x="5722328" y="5673075"/>
                  <a:ext cx="109728" cy="956319"/>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6" name="Rectangle 2915"/>
                <p:cNvSpPr/>
                <p:nvPr/>
              </p:nvSpPr>
              <p:spPr>
                <a:xfrm>
                  <a:off x="5825447" y="6312007"/>
                  <a:ext cx="109728" cy="317387"/>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8" name="Group 473"/>
              <p:cNvGrpSpPr/>
              <p:nvPr/>
            </p:nvGrpSpPr>
            <p:grpSpPr>
              <a:xfrm flipH="1">
                <a:off x="2821868" y="5579453"/>
                <a:ext cx="423847" cy="1125739"/>
                <a:chOff x="5933326" y="5503659"/>
                <a:chExt cx="423847" cy="1125739"/>
              </a:xfrm>
              <a:grpFill/>
            </p:grpSpPr>
            <p:sp>
              <p:nvSpPr>
                <p:cNvPr id="2909" name="Rectangle 2908"/>
                <p:cNvSpPr/>
                <p:nvPr/>
              </p:nvSpPr>
              <p:spPr>
                <a:xfrm>
                  <a:off x="5933326" y="5842262"/>
                  <a:ext cx="109728" cy="787136"/>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0" name="Rectangle 2909"/>
                <p:cNvSpPr/>
                <p:nvPr/>
              </p:nvSpPr>
              <p:spPr>
                <a:xfrm>
                  <a:off x="6036445" y="6067995"/>
                  <a:ext cx="109728" cy="56139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1" name="Rectangle 2910"/>
                <p:cNvSpPr/>
                <p:nvPr/>
              </p:nvSpPr>
              <p:spPr>
                <a:xfrm>
                  <a:off x="6139564" y="5503659"/>
                  <a:ext cx="109728" cy="1125736"/>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12" name="Rectangle 2911"/>
                <p:cNvSpPr/>
                <p:nvPr/>
              </p:nvSpPr>
              <p:spPr>
                <a:xfrm>
                  <a:off x="6247445" y="5729397"/>
                  <a:ext cx="109728" cy="90000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9" name="Group 474"/>
              <p:cNvGrpSpPr/>
              <p:nvPr/>
            </p:nvGrpSpPr>
            <p:grpSpPr>
              <a:xfrm flipH="1">
                <a:off x="2374830" y="6092090"/>
                <a:ext cx="447660" cy="613102"/>
                <a:chOff x="6356551" y="6016296"/>
                <a:chExt cx="447660" cy="613102"/>
              </a:xfrm>
              <a:grpFill/>
            </p:grpSpPr>
            <p:sp>
              <p:nvSpPr>
                <p:cNvPr id="2905" name="Rectangle 2904"/>
                <p:cNvSpPr/>
                <p:nvPr/>
              </p:nvSpPr>
              <p:spPr>
                <a:xfrm>
                  <a:off x="6356551" y="6253507"/>
                  <a:ext cx="109728" cy="37589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6" name="Rectangle 2905"/>
                <p:cNvSpPr/>
                <p:nvPr/>
              </p:nvSpPr>
              <p:spPr>
                <a:xfrm>
                  <a:off x="6469195" y="6361304"/>
                  <a:ext cx="109728" cy="26809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7" name="Rectangle 2906"/>
                <p:cNvSpPr/>
                <p:nvPr/>
              </p:nvSpPr>
              <p:spPr>
                <a:xfrm>
                  <a:off x="6581839" y="6091809"/>
                  <a:ext cx="109728" cy="537587"/>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8" name="Rectangle 2907"/>
                <p:cNvSpPr/>
                <p:nvPr/>
              </p:nvSpPr>
              <p:spPr>
                <a:xfrm>
                  <a:off x="6694483" y="6016296"/>
                  <a:ext cx="109728" cy="61310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0" name="Group 475"/>
              <p:cNvGrpSpPr/>
              <p:nvPr/>
            </p:nvGrpSpPr>
            <p:grpSpPr>
              <a:xfrm flipH="1">
                <a:off x="1927793" y="6093719"/>
                <a:ext cx="447659" cy="611471"/>
                <a:chOff x="6803589" y="6017925"/>
                <a:chExt cx="447659" cy="611471"/>
              </a:xfrm>
              <a:grpFill/>
            </p:grpSpPr>
            <p:sp>
              <p:nvSpPr>
                <p:cNvPr id="2901" name="Rectangle 2900"/>
                <p:cNvSpPr/>
                <p:nvPr/>
              </p:nvSpPr>
              <p:spPr>
                <a:xfrm>
                  <a:off x="6803589" y="6507612"/>
                  <a:ext cx="109728" cy="121784"/>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2" name="Rectangle 2901"/>
                <p:cNvSpPr/>
                <p:nvPr/>
              </p:nvSpPr>
              <p:spPr>
                <a:xfrm>
                  <a:off x="6916233" y="6140347"/>
                  <a:ext cx="109728" cy="489049"/>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3" name="Rectangle 2902"/>
                <p:cNvSpPr/>
                <p:nvPr/>
              </p:nvSpPr>
              <p:spPr>
                <a:xfrm>
                  <a:off x="7033639" y="6201558"/>
                  <a:ext cx="109728" cy="427838"/>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4" name="Rectangle 2903"/>
                <p:cNvSpPr/>
                <p:nvPr/>
              </p:nvSpPr>
              <p:spPr>
                <a:xfrm>
                  <a:off x="7141520" y="6017925"/>
                  <a:ext cx="109728" cy="611471"/>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1" name="Group 476"/>
              <p:cNvGrpSpPr/>
              <p:nvPr/>
            </p:nvGrpSpPr>
            <p:grpSpPr>
              <a:xfrm flipH="1">
                <a:off x="1474073" y="5644173"/>
                <a:ext cx="452422" cy="1061017"/>
                <a:chOff x="7252546" y="5568379"/>
                <a:chExt cx="452422" cy="1061017"/>
              </a:xfrm>
              <a:grpFill/>
            </p:grpSpPr>
            <p:sp>
              <p:nvSpPr>
                <p:cNvPr id="2897" name="Rectangle 2896"/>
                <p:cNvSpPr/>
                <p:nvPr/>
              </p:nvSpPr>
              <p:spPr>
                <a:xfrm>
                  <a:off x="7252546" y="6277263"/>
                  <a:ext cx="109728" cy="35213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98" name="Rectangle 2897"/>
                <p:cNvSpPr/>
                <p:nvPr/>
              </p:nvSpPr>
              <p:spPr>
                <a:xfrm>
                  <a:off x="7365190" y="6188650"/>
                  <a:ext cx="109728" cy="44074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99" name="Rectangle 2898"/>
                <p:cNvSpPr/>
                <p:nvPr/>
              </p:nvSpPr>
              <p:spPr>
                <a:xfrm>
                  <a:off x="7477834" y="5568379"/>
                  <a:ext cx="109728" cy="1061012"/>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00" name="Rectangle 2899"/>
                <p:cNvSpPr/>
                <p:nvPr/>
              </p:nvSpPr>
              <p:spPr>
                <a:xfrm>
                  <a:off x="7595240" y="6277261"/>
                  <a:ext cx="109728" cy="352133"/>
                </a:xfrm>
                <a:prstGeom prst="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12078</TotalTime>
  <Words>3070</Words>
  <Application>Microsoft Office PowerPoint</Application>
  <PresentationFormat>On-screen Show (4:3)</PresentationFormat>
  <Paragraphs>441</Paragraphs>
  <Slides>34</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Office Theme</vt:lpstr>
      <vt:lpstr>Equation</vt:lpstr>
      <vt:lpstr>A Fast Local Descriptor for Dense Matching</vt:lpstr>
      <vt:lpstr>Motivation</vt:lpstr>
      <vt:lpstr>Motivation</vt:lpstr>
      <vt:lpstr>Motivation</vt:lpstr>
      <vt:lpstr>Motivation</vt:lpstr>
      <vt:lpstr>Motivation</vt:lpstr>
      <vt:lpstr>Problem Definition</vt:lpstr>
      <vt:lpstr>Histogram based Descriptors…</vt:lpstr>
      <vt:lpstr>Histogram based Descriptors…</vt:lpstr>
      <vt:lpstr>SIFT -&gt; DAISY</vt:lpstr>
      <vt:lpstr>SIFT -&gt; DAISY</vt:lpstr>
      <vt:lpstr>SIFT -&gt; DAISY</vt:lpstr>
      <vt:lpstr>DAISY Computation</vt:lpstr>
      <vt:lpstr>DAISY Computation</vt:lpstr>
      <vt:lpstr>DAISY Computation</vt:lpstr>
      <vt:lpstr>Depth Map Estimation</vt:lpstr>
      <vt:lpstr>Depth Map Estimation</vt:lpstr>
      <vt:lpstr>Depth Map Estimation</vt:lpstr>
      <vt:lpstr>Experiments</vt:lpstr>
      <vt:lpstr>Experiments</vt:lpstr>
      <vt:lpstr>Experiments</vt:lpstr>
      <vt:lpstr>Herz-Jesu Sequence</vt:lpstr>
      <vt:lpstr>Herz-Jesu Sequence</vt:lpstr>
      <vt:lpstr>Comparison with Strecha’05</vt:lpstr>
      <vt:lpstr>Comparison with Strecha’05</vt:lpstr>
      <vt:lpstr>Image Transforms</vt:lpstr>
      <vt:lpstr>Image Transforms</vt:lpstr>
      <vt:lpstr>Conclusion</vt:lpstr>
      <vt:lpstr>Source Code &amp; Data</vt:lpstr>
      <vt:lpstr>Questions</vt:lpstr>
      <vt:lpstr>Slide 31</vt:lpstr>
      <vt:lpstr>Slide 32</vt:lpstr>
      <vt:lpstr>Parameter Selection</vt:lpstr>
      <vt:lpstr>Parameter Selection</vt:lpstr>
    </vt:vector>
  </TitlesOfParts>
  <Company>EPFL-CVLAB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Definition</dc:title>
  <dc:creator>Engin Tola</dc:creator>
  <cp:lastModifiedBy>Engin Tola</cp:lastModifiedBy>
  <cp:revision>500</cp:revision>
  <dcterms:created xsi:type="dcterms:W3CDTF">2008-05-14T08:54:22Z</dcterms:created>
  <dcterms:modified xsi:type="dcterms:W3CDTF">2008-07-10T09:13:42Z</dcterms:modified>
</cp:coreProperties>
</file>